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8288000" cy="10287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Hiatus" charset="0"/>
      <p:regular r:id="rId35"/>
    </p:embeddedFont>
    <p:embeddedFont>
      <p:font typeface="Kollektif" panose="020B0604020202020204" charset="0"/>
      <p:regular r:id="rId36"/>
    </p:embeddedFont>
    <p:embeddedFont>
      <p:font typeface="Kollektif Bold" panose="020B0604020202020204" charset="0"/>
      <p:regular r:id="rId37"/>
    </p:embeddedFont>
    <p:embeddedFont>
      <p:font typeface="Object Sans" panose="020B0604020202020204" charset="0"/>
      <p:regular r:id="rId38"/>
    </p:embeddedFont>
    <p:embeddedFont>
      <p:font typeface="Object Sans Bold" panose="020B0604020202020204" charset="0"/>
      <p:regular r:id="rId39"/>
    </p:embeddedFont>
    <p:embeddedFont>
      <p:font typeface="Paytone One" panose="020B0604020202020204" charset="0"/>
      <p:regular r:id="rId40"/>
    </p:embeddedFont>
    <p:embeddedFont>
      <p:font typeface="Poppins Bold" panose="020B060402020202020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4D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3487" autoAdjust="0"/>
  </p:normalViewPr>
  <p:slideViewPr>
    <p:cSldViewPr>
      <p:cViewPr>
        <p:scale>
          <a:sx n="53" d="100"/>
          <a:sy n="53" d="100"/>
        </p:scale>
        <p:origin x="1794" y="-6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22.06.2023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hyperlink" Target="https://boolamoola.com" TargetMode="Externa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hyperlink" Target="https://boolamoola.com" TargetMode="Externa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boolamoola.com" TargetMode="External"/><Relationship Id="rId3" Type="http://schemas.openxmlformats.org/officeDocument/2006/relationships/image" Target="../media/image46.svg"/><Relationship Id="rId7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1.png"/><Relationship Id="rId7" Type="http://schemas.openxmlformats.org/officeDocument/2006/relationships/hyperlink" Target="https://boolamoola.com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1.png"/><Relationship Id="rId7" Type="http://schemas.openxmlformats.org/officeDocument/2006/relationships/hyperlink" Target="https://boolamoola.com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hyperlink" Target="https://boolamoola.com" TargetMode="Externa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oolamoola.com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3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6.svg"/><Relationship Id="rId7" Type="http://schemas.openxmlformats.org/officeDocument/2006/relationships/hyperlink" Target="https://boolamoola.com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0.svg"/><Relationship Id="rId7" Type="http://schemas.openxmlformats.org/officeDocument/2006/relationships/hyperlink" Target="https://boolamoola.com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hyperlink" Target="https://boolamoola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hyperlink" Target="https://boolamoola.com" TargetMode="Externa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hyperlink" Target="https://boolamoola.com" TargetMode="Externa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hyperlink" Target="https://boolamoola.com" TargetMode="Externa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2.svg"/><Relationship Id="rId7" Type="http://schemas.openxmlformats.org/officeDocument/2006/relationships/hyperlink" Target="https://boolamoola.com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12" Type="http://schemas.openxmlformats.org/officeDocument/2006/relationships/image" Target="../media/image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hyperlink" Target="https://boolamoola.com" TargetMode="External"/><Relationship Id="rId5" Type="http://schemas.openxmlformats.org/officeDocument/2006/relationships/image" Target="../media/image71.svg"/><Relationship Id="rId10" Type="http://schemas.openxmlformats.org/officeDocument/2006/relationships/image" Target="../media/image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11" Type="http://schemas.openxmlformats.org/officeDocument/2006/relationships/image" Target="../media/image7.png"/><Relationship Id="rId5" Type="http://schemas.openxmlformats.org/officeDocument/2006/relationships/image" Target="../media/image79.png"/><Relationship Id="rId10" Type="http://schemas.openxmlformats.org/officeDocument/2006/relationships/hyperlink" Target="https://boolamoola.com" TargetMode="External"/><Relationship Id="rId4" Type="http://schemas.openxmlformats.org/officeDocument/2006/relationships/image" Target="../media/image78.svg"/><Relationship Id="rId9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hyperlink" Target="https://boolamoola.com" TargetMode="Externa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14.png"/><Relationship Id="rId7" Type="http://schemas.openxmlformats.org/officeDocument/2006/relationships/hyperlink" Target="https://boolamoola.com" TargetMode="External"/><Relationship Id="rId12" Type="http://schemas.openxmlformats.org/officeDocument/2006/relationships/hyperlink" Target="http://www.htk.com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svg"/><Relationship Id="rId11" Type="http://schemas.openxmlformats.org/officeDocument/2006/relationships/hyperlink" Target="http://calendly.com/acrookshank" TargetMode="External"/><Relationship Id="rId5" Type="http://schemas.openxmlformats.org/officeDocument/2006/relationships/image" Target="../media/image92.png"/><Relationship Id="rId10" Type="http://schemas.openxmlformats.org/officeDocument/2006/relationships/hyperlink" Target="http://calendly.com/nedeen-1" TargetMode="External"/><Relationship Id="rId4" Type="http://schemas.openxmlformats.org/officeDocument/2006/relationships/image" Target="../media/image13.png"/><Relationship Id="rId9" Type="http://schemas.openxmlformats.org/officeDocument/2006/relationships/hyperlink" Target="http://calendly.com/jcaserta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hyperlink" Target="https://boolamoola.com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6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hyperlink" Target="https://boolamoola.com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21.png"/><Relationship Id="rId4" Type="http://schemas.openxmlformats.org/officeDocument/2006/relationships/image" Target="../media/image28.svg"/><Relationship Id="rId9" Type="http://schemas.openxmlformats.org/officeDocument/2006/relationships/hyperlink" Target="https://boolamoola.com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svg"/><Relationship Id="rId7" Type="http://schemas.openxmlformats.org/officeDocument/2006/relationships/image" Target="../media/image3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10" Type="http://schemas.openxmlformats.org/officeDocument/2006/relationships/image" Target="../media/image21.png"/><Relationship Id="rId4" Type="http://schemas.openxmlformats.org/officeDocument/2006/relationships/image" Target="../media/image32.png"/><Relationship Id="rId9" Type="http://schemas.openxmlformats.org/officeDocument/2006/relationships/hyperlink" Target="https://boolamoola.co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hyperlink" Target="https://boolamoola.com" TargetMode="Externa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boolamoola.com" TargetMode="External"/><Relationship Id="rId3" Type="http://schemas.openxmlformats.org/officeDocument/2006/relationships/image" Target="../media/image39.svg"/><Relationship Id="rId7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C1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37302" y="3610115"/>
            <a:ext cx="16141070" cy="2031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35"/>
              </a:lnSpc>
            </a:pPr>
            <a:r>
              <a:rPr lang="en-US" sz="11882">
                <a:solidFill>
                  <a:srgbClr val="FFFFFF"/>
                </a:solidFill>
                <a:latin typeface="Paytone One"/>
              </a:rPr>
              <a:t>BASICS OF INVESTING</a:t>
            </a:r>
          </a:p>
        </p:txBody>
      </p:sp>
      <p:sp>
        <p:nvSpPr>
          <p:cNvPr id="3" name="Freeform 3"/>
          <p:cNvSpPr/>
          <p:nvPr/>
        </p:nvSpPr>
        <p:spPr>
          <a:xfrm>
            <a:off x="6767692" y="-694597"/>
            <a:ext cx="12069992" cy="19235047"/>
          </a:xfrm>
          <a:custGeom>
            <a:avLst/>
            <a:gdLst/>
            <a:ahLst/>
            <a:cxnLst/>
            <a:rect l="l" t="t" r="r" b="b"/>
            <a:pathLst>
              <a:path w="12069992" h="19235047">
                <a:moveTo>
                  <a:pt x="0" y="0"/>
                </a:moveTo>
                <a:lnTo>
                  <a:pt x="12069992" y="0"/>
                </a:lnTo>
                <a:lnTo>
                  <a:pt x="12069992" y="19235047"/>
                </a:lnTo>
                <a:lnTo>
                  <a:pt x="0" y="192350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100000">
            <a:off x="10691717" y="929520"/>
            <a:ext cx="719020" cy="887679"/>
          </a:xfrm>
          <a:custGeom>
            <a:avLst/>
            <a:gdLst/>
            <a:ahLst/>
            <a:cxnLst/>
            <a:rect l="l" t="t" r="r" b="b"/>
            <a:pathLst>
              <a:path w="719020" h="887679">
                <a:moveTo>
                  <a:pt x="0" y="0"/>
                </a:moveTo>
                <a:lnTo>
                  <a:pt x="719020" y="0"/>
                </a:lnTo>
                <a:lnTo>
                  <a:pt x="719020" y="887679"/>
                </a:lnTo>
                <a:lnTo>
                  <a:pt x="0" y="8876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37302" y="6434496"/>
            <a:ext cx="6650508" cy="498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2"/>
              </a:lnSpc>
            </a:pPr>
            <a:r>
              <a:rPr lang="en-US" sz="2902">
                <a:solidFill>
                  <a:srgbClr val="FFFFFF"/>
                </a:solidFill>
                <a:latin typeface="Object Sans Bold"/>
              </a:rPr>
              <a:t>Growing your money for the future.</a:t>
            </a:r>
          </a:p>
        </p:txBody>
      </p:sp>
      <p:sp>
        <p:nvSpPr>
          <p:cNvPr id="6" name="Freeform 6"/>
          <p:cNvSpPr/>
          <p:nvPr/>
        </p:nvSpPr>
        <p:spPr>
          <a:xfrm rot="667695">
            <a:off x="6042419" y="6779216"/>
            <a:ext cx="1450546" cy="310054"/>
          </a:xfrm>
          <a:custGeom>
            <a:avLst/>
            <a:gdLst/>
            <a:ahLst/>
            <a:cxnLst/>
            <a:rect l="l" t="t" r="r" b="b"/>
            <a:pathLst>
              <a:path w="1450546" h="310054">
                <a:moveTo>
                  <a:pt x="0" y="0"/>
                </a:moveTo>
                <a:lnTo>
                  <a:pt x="1450546" y="0"/>
                </a:lnTo>
                <a:lnTo>
                  <a:pt x="1450546" y="310054"/>
                </a:lnTo>
                <a:lnTo>
                  <a:pt x="0" y="3100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37302" y="2464705"/>
            <a:ext cx="2375075" cy="1165708"/>
            <a:chOff x="0" y="0"/>
            <a:chExt cx="3166766" cy="1554277"/>
          </a:xfrm>
        </p:grpSpPr>
        <p:sp>
          <p:nvSpPr>
            <p:cNvPr id="8" name="Freeform 8"/>
            <p:cNvSpPr/>
            <p:nvPr/>
          </p:nvSpPr>
          <p:spPr>
            <a:xfrm>
              <a:off x="0" y="127436"/>
              <a:ext cx="1061490" cy="1300911"/>
            </a:xfrm>
            <a:custGeom>
              <a:avLst/>
              <a:gdLst/>
              <a:ahLst/>
              <a:cxnLst/>
              <a:rect l="l" t="t" r="r" b="b"/>
              <a:pathLst>
                <a:path w="1061490" h="1300911">
                  <a:moveTo>
                    <a:pt x="0" y="0"/>
                  </a:moveTo>
                  <a:lnTo>
                    <a:pt x="1061490" y="0"/>
                  </a:lnTo>
                  <a:lnTo>
                    <a:pt x="1061490" y="1300912"/>
                  </a:lnTo>
                  <a:lnTo>
                    <a:pt x="0" y="1300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9" name="AutoShape 9"/>
            <p:cNvSpPr/>
            <p:nvPr/>
          </p:nvSpPr>
          <p:spPr>
            <a:xfrm>
              <a:off x="1397285" y="276665"/>
              <a:ext cx="0" cy="907462"/>
            </a:xfrm>
            <a:prstGeom prst="line">
              <a:avLst/>
            </a:prstGeom>
            <a:ln w="381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Freeform 10"/>
            <p:cNvSpPr/>
            <p:nvPr/>
          </p:nvSpPr>
          <p:spPr>
            <a:xfrm>
              <a:off x="1612489" y="0"/>
              <a:ext cx="1554277" cy="1554277"/>
            </a:xfrm>
            <a:custGeom>
              <a:avLst/>
              <a:gdLst/>
              <a:ahLst/>
              <a:cxnLst/>
              <a:rect l="l" t="t" r="r" b="b"/>
              <a:pathLst>
                <a:path w="1554277" h="1554277">
                  <a:moveTo>
                    <a:pt x="0" y="0"/>
                  </a:moveTo>
                  <a:lnTo>
                    <a:pt x="1554277" y="0"/>
                  </a:lnTo>
                  <a:lnTo>
                    <a:pt x="1554277" y="1554277"/>
                  </a:lnTo>
                  <a:lnTo>
                    <a:pt x="0" y="1554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028700" y="3589040"/>
            <a:ext cx="16141070" cy="2031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35"/>
              </a:lnSpc>
            </a:pPr>
            <a:r>
              <a:rPr lang="en-US" sz="11882">
                <a:solidFill>
                  <a:srgbClr val="FFFFFF"/>
                </a:solidFill>
                <a:latin typeface="Paytone One"/>
              </a:rPr>
              <a:t>BASICS OF INVESTING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76575" y="1970494"/>
            <a:ext cx="9334851" cy="7244019"/>
            <a:chOff x="0" y="0"/>
            <a:chExt cx="12446468" cy="9658692"/>
          </a:xfrm>
        </p:grpSpPr>
        <p:grpSp>
          <p:nvGrpSpPr>
            <p:cNvPr id="3" name="Group 3"/>
            <p:cNvGrpSpPr/>
            <p:nvPr/>
          </p:nvGrpSpPr>
          <p:grpSpPr>
            <a:xfrm>
              <a:off x="261955" y="290465"/>
              <a:ext cx="12184513" cy="9368227"/>
              <a:chOff x="0" y="0"/>
              <a:chExt cx="2062167" cy="158552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062167" cy="1585525"/>
              </a:xfrm>
              <a:custGeom>
                <a:avLst/>
                <a:gdLst/>
                <a:ahLst/>
                <a:cxnLst/>
                <a:rect l="l" t="t" r="r" b="b"/>
                <a:pathLst>
                  <a:path w="2062167" h="1585525">
                    <a:moveTo>
                      <a:pt x="0" y="0"/>
                    </a:moveTo>
                    <a:lnTo>
                      <a:pt x="2062167" y="0"/>
                    </a:lnTo>
                    <a:lnTo>
                      <a:pt x="2062167" y="1585525"/>
                    </a:lnTo>
                    <a:lnTo>
                      <a:pt x="0" y="1585525"/>
                    </a:lnTo>
                    <a:close/>
                  </a:path>
                </a:pathLst>
              </a:custGeom>
              <a:solidFill>
                <a:srgbClr val="41C1BA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9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0" y="0"/>
              <a:ext cx="12353465" cy="9562649"/>
            </a:xfrm>
            <a:custGeom>
              <a:avLst/>
              <a:gdLst/>
              <a:ahLst/>
              <a:cxnLst/>
              <a:rect l="l" t="t" r="r" b="b"/>
              <a:pathLst>
                <a:path w="12353465" h="9562649">
                  <a:moveTo>
                    <a:pt x="0" y="0"/>
                  </a:moveTo>
                  <a:lnTo>
                    <a:pt x="12353465" y="0"/>
                  </a:lnTo>
                  <a:lnTo>
                    <a:pt x="12353465" y="9562649"/>
                  </a:lnTo>
                  <a:lnTo>
                    <a:pt x="0" y="9562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4476575" y="9458988"/>
            <a:ext cx="3449010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Object Sans Bold"/>
              </a:rPr>
              <a:t>(Assuming a 7% flat rate)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27026" y="9458988"/>
            <a:ext cx="3184399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Object Sans Bold"/>
              </a:rPr>
              <a:t>*hypothetical example*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76575" y="451030"/>
            <a:ext cx="8496030" cy="1154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81"/>
              </a:lnSpc>
            </a:pPr>
            <a:r>
              <a:rPr lang="en-US" sz="6772">
                <a:solidFill>
                  <a:srgbClr val="FFFFFF"/>
                </a:solidFill>
                <a:latin typeface="Paytone One"/>
              </a:rPr>
              <a:t>WAITING TO INVEST</a:t>
            </a:r>
          </a:p>
        </p:txBody>
      </p:sp>
      <p:sp>
        <p:nvSpPr>
          <p:cNvPr id="10" name="Freeform 10"/>
          <p:cNvSpPr/>
          <p:nvPr/>
        </p:nvSpPr>
        <p:spPr>
          <a:xfrm>
            <a:off x="13137824" y="702579"/>
            <a:ext cx="673602" cy="902649"/>
          </a:xfrm>
          <a:custGeom>
            <a:avLst/>
            <a:gdLst/>
            <a:ahLst/>
            <a:cxnLst/>
            <a:rect l="l" t="t" r="r" b="b"/>
            <a:pathLst>
              <a:path w="673602" h="902649">
                <a:moveTo>
                  <a:pt x="0" y="0"/>
                </a:moveTo>
                <a:lnTo>
                  <a:pt x="673601" y="0"/>
                </a:lnTo>
                <a:lnTo>
                  <a:pt x="673601" y="902649"/>
                </a:lnTo>
                <a:lnTo>
                  <a:pt x="0" y="9026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6651759" y="100171"/>
            <a:ext cx="1521699" cy="746863"/>
            <a:chOff x="0" y="0"/>
            <a:chExt cx="2028932" cy="995818"/>
          </a:xfrm>
        </p:grpSpPr>
        <p:sp>
          <p:nvSpPr>
            <p:cNvPr id="12" name="Freeform 12"/>
            <p:cNvSpPr/>
            <p:nvPr/>
          </p:nvSpPr>
          <p:spPr>
            <a:xfrm>
              <a:off x="0" y="81648"/>
              <a:ext cx="680092" cy="833488"/>
            </a:xfrm>
            <a:custGeom>
              <a:avLst/>
              <a:gdLst/>
              <a:ahLst/>
              <a:cxnLst/>
              <a:rect l="l" t="t" r="r" b="b"/>
              <a:pathLst>
                <a:path w="680092" h="833488">
                  <a:moveTo>
                    <a:pt x="0" y="0"/>
                  </a:moveTo>
                  <a:lnTo>
                    <a:pt x="680092" y="0"/>
                  </a:lnTo>
                  <a:lnTo>
                    <a:pt x="680092" y="833487"/>
                  </a:lnTo>
                  <a:lnTo>
                    <a:pt x="0" y="83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3" name="AutoShape 13"/>
            <p:cNvSpPr/>
            <p:nvPr/>
          </p:nvSpPr>
          <p:spPr>
            <a:xfrm>
              <a:off x="895234" y="177258"/>
              <a:ext cx="0" cy="581407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4" name="Freeform 14">
              <a:hlinkClick r:id="rId5" tooltip="https://boolamoola.com"/>
            </p:cNvPr>
            <p:cNvSpPr/>
            <p:nvPr/>
          </p:nvSpPr>
          <p:spPr>
            <a:xfrm>
              <a:off x="1033114" y="0"/>
              <a:ext cx="995818" cy="995818"/>
            </a:xfrm>
            <a:custGeom>
              <a:avLst/>
              <a:gdLst/>
              <a:ahLst/>
              <a:cxnLst/>
              <a:rect l="l" t="t" r="r" b="b"/>
              <a:pathLst>
                <a:path w="995818" h="995818">
                  <a:moveTo>
                    <a:pt x="0" y="0"/>
                  </a:moveTo>
                  <a:lnTo>
                    <a:pt x="995818" y="0"/>
                  </a:lnTo>
                  <a:lnTo>
                    <a:pt x="995818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34607" y="2227038"/>
            <a:ext cx="9362391" cy="6888321"/>
            <a:chOff x="0" y="0"/>
            <a:chExt cx="2112716" cy="15544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12716" cy="1554418"/>
            </a:xfrm>
            <a:custGeom>
              <a:avLst/>
              <a:gdLst/>
              <a:ahLst/>
              <a:cxnLst/>
              <a:rect l="l" t="t" r="r" b="b"/>
              <a:pathLst>
                <a:path w="2112716" h="1554418">
                  <a:moveTo>
                    <a:pt x="0" y="0"/>
                  </a:moveTo>
                  <a:lnTo>
                    <a:pt x="2112716" y="0"/>
                  </a:lnTo>
                  <a:lnTo>
                    <a:pt x="2112716" y="1554418"/>
                  </a:lnTo>
                  <a:lnTo>
                    <a:pt x="0" y="1554418"/>
                  </a:lnTo>
                  <a:close/>
                </a:path>
              </a:pathLst>
            </a:custGeom>
            <a:solidFill>
              <a:srgbClr val="41C1B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7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391003" y="2037217"/>
            <a:ext cx="9422351" cy="7004839"/>
          </a:xfrm>
          <a:custGeom>
            <a:avLst/>
            <a:gdLst/>
            <a:ahLst/>
            <a:cxnLst/>
            <a:rect l="l" t="t" r="r" b="b"/>
            <a:pathLst>
              <a:path w="9422351" h="7004839">
                <a:moveTo>
                  <a:pt x="0" y="0"/>
                </a:moveTo>
                <a:lnTo>
                  <a:pt x="9422350" y="0"/>
                </a:lnTo>
                <a:lnTo>
                  <a:pt x="9422350" y="7004840"/>
                </a:lnTo>
                <a:lnTo>
                  <a:pt x="0" y="7004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476575" y="9458988"/>
            <a:ext cx="3449010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Object Sans Bold"/>
              </a:rPr>
              <a:t>(Assuming a 7% flat rate)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627026" y="9458988"/>
            <a:ext cx="3184399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Object Sans Bold"/>
              </a:rPr>
              <a:t>*hypothetical example*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76575" y="451030"/>
            <a:ext cx="8496030" cy="1154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81"/>
              </a:lnSpc>
            </a:pPr>
            <a:r>
              <a:rPr lang="en-US" sz="6772">
                <a:solidFill>
                  <a:srgbClr val="FFFFFF"/>
                </a:solidFill>
                <a:latin typeface="Paytone One"/>
              </a:rPr>
              <a:t>WAITING TO INVEST</a:t>
            </a:r>
          </a:p>
        </p:txBody>
      </p:sp>
      <p:sp>
        <p:nvSpPr>
          <p:cNvPr id="9" name="Freeform 9"/>
          <p:cNvSpPr/>
          <p:nvPr/>
        </p:nvSpPr>
        <p:spPr>
          <a:xfrm>
            <a:off x="13137824" y="702579"/>
            <a:ext cx="673602" cy="902649"/>
          </a:xfrm>
          <a:custGeom>
            <a:avLst/>
            <a:gdLst/>
            <a:ahLst/>
            <a:cxnLst/>
            <a:rect l="l" t="t" r="r" b="b"/>
            <a:pathLst>
              <a:path w="673602" h="902649">
                <a:moveTo>
                  <a:pt x="0" y="0"/>
                </a:moveTo>
                <a:lnTo>
                  <a:pt x="673601" y="0"/>
                </a:lnTo>
                <a:lnTo>
                  <a:pt x="673601" y="902649"/>
                </a:lnTo>
                <a:lnTo>
                  <a:pt x="0" y="9026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6651759" y="100171"/>
            <a:ext cx="1521699" cy="746863"/>
            <a:chOff x="0" y="0"/>
            <a:chExt cx="2028932" cy="995818"/>
          </a:xfrm>
        </p:grpSpPr>
        <p:sp>
          <p:nvSpPr>
            <p:cNvPr id="11" name="Freeform 11"/>
            <p:cNvSpPr/>
            <p:nvPr/>
          </p:nvSpPr>
          <p:spPr>
            <a:xfrm>
              <a:off x="0" y="81648"/>
              <a:ext cx="680092" cy="833488"/>
            </a:xfrm>
            <a:custGeom>
              <a:avLst/>
              <a:gdLst/>
              <a:ahLst/>
              <a:cxnLst/>
              <a:rect l="l" t="t" r="r" b="b"/>
              <a:pathLst>
                <a:path w="680092" h="833488">
                  <a:moveTo>
                    <a:pt x="0" y="0"/>
                  </a:moveTo>
                  <a:lnTo>
                    <a:pt x="680092" y="0"/>
                  </a:lnTo>
                  <a:lnTo>
                    <a:pt x="680092" y="833487"/>
                  </a:lnTo>
                  <a:lnTo>
                    <a:pt x="0" y="83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2" name="AutoShape 12"/>
            <p:cNvSpPr/>
            <p:nvPr/>
          </p:nvSpPr>
          <p:spPr>
            <a:xfrm>
              <a:off x="895234" y="177258"/>
              <a:ext cx="0" cy="581407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3" name="Freeform 13">
              <a:hlinkClick r:id="rId5" tooltip="https://boolamoola.com"/>
            </p:cNvPr>
            <p:cNvSpPr/>
            <p:nvPr/>
          </p:nvSpPr>
          <p:spPr>
            <a:xfrm>
              <a:off x="1033114" y="0"/>
              <a:ext cx="995818" cy="995818"/>
            </a:xfrm>
            <a:custGeom>
              <a:avLst/>
              <a:gdLst/>
              <a:ahLst/>
              <a:cxnLst/>
              <a:rect l="l" t="t" r="r" b="b"/>
              <a:pathLst>
                <a:path w="995818" h="995818">
                  <a:moveTo>
                    <a:pt x="0" y="0"/>
                  </a:moveTo>
                  <a:lnTo>
                    <a:pt x="995818" y="0"/>
                  </a:lnTo>
                  <a:lnTo>
                    <a:pt x="995818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A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60859">
            <a:off x="7082513" y="2922935"/>
            <a:ext cx="1707562" cy="1716143"/>
          </a:xfrm>
          <a:custGeom>
            <a:avLst/>
            <a:gdLst/>
            <a:ahLst/>
            <a:cxnLst/>
            <a:rect l="l" t="t" r="r" b="b"/>
            <a:pathLst>
              <a:path w="1707562" h="1716143">
                <a:moveTo>
                  <a:pt x="0" y="0"/>
                </a:moveTo>
                <a:lnTo>
                  <a:pt x="1707562" y="0"/>
                </a:lnTo>
                <a:lnTo>
                  <a:pt x="1707562" y="1716143"/>
                </a:lnTo>
                <a:lnTo>
                  <a:pt x="0" y="17161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250329" y="3619082"/>
            <a:ext cx="12008971" cy="2632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117"/>
              </a:lnSpc>
            </a:pPr>
            <a:r>
              <a:rPr lang="en-US" sz="16244">
                <a:solidFill>
                  <a:srgbClr val="FFFFFF"/>
                </a:solidFill>
                <a:latin typeface="Paytone One"/>
              </a:rPr>
              <a:t>ACCOUNTS.</a:t>
            </a:r>
          </a:p>
        </p:txBody>
      </p:sp>
      <p:sp>
        <p:nvSpPr>
          <p:cNvPr id="4" name="Freeform 4"/>
          <p:cNvSpPr/>
          <p:nvPr/>
        </p:nvSpPr>
        <p:spPr>
          <a:xfrm rot="896404">
            <a:off x="13705058" y="5350066"/>
            <a:ext cx="1795199" cy="1469819"/>
          </a:xfrm>
          <a:custGeom>
            <a:avLst/>
            <a:gdLst/>
            <a:ahLst/>
            <a:cxnLst/>
            <a:rect l="l" t="t" r="r" b="b"/>
            <a:pathLst>
              <a:path w="1795199" h="1469819">
                <a:moveTo>
                  <a:pt x="0" y="0"/>
                </a:moveTo>
                <a:lnTo>
                  <a:pt x="1795199" y="0"/>
                </a:lnTo>
                <a:lnTo>
                  <a:pt x="1795199" y="1469819"/>
                </a:lnTo>
                <a:lnTo>
                  <a:pt x="0" y="14698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207604">
            <a:off x="-2434991" y="892046"/>
            <a:ext cx="10908199" cy="8741060"/>
          </a:xfrm>
          <a:custGeom>
            <a:avLst/>
            <a:gdLst/>
            <a:ahLst/>
            <a:cxnLst/>
            <a:rect l="l" t="t" r="r" b="b"/>
            <a:pathLst>
              <a:path w="10908199" h="8741060">
                <a:moveTo>
                  <a:pt x="0" y="0"/>
                </a:moveTo>
                <a:lnTo>
                  <a:pt x="10908199" y="0"/>
                </a:lnTo>
                <a:lnTo>
                  <a:pt x="10908199" y="8741060"/>
                </a:lnTo>
                <a:lnTo>
                  <a:pt x="0" y="87410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0274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6651759" y="100171"/>
            <a:ext cx="1521699" cy="746863"/>
            <a:chOff x="0" y="0"/>
            <a:chExt cx="2028932" cy="995818"/>
          </a:xfrm>
        </p:grpSpPr>
        <p:sp>
          <p:nvSpPr>
            <p:cNvPr id="7" name="Freeform 7"/>
            <p:cNvSpPr/>
            <p:nvPr/>
          </p:nvSpPr>
          <p:spPr>
            <a:xfrm>
              <a:off x="0" y="81648"/>
              <a:ext cx="680092" cy="833488"/>
            </a:xfrm>
            <a:custGeom>
              <a:avLst/>
              <a:gdLst/>
              <a:ahLst/>
              <a:cxnLst/>
              <a:rect l="l" t="t" r="r" b="b"/>
              <a:pathLst>
                <a:path w="680092" h="833488">
                  <a:moveTo>
                    <a:pt x="0" y="0"/>
                  </a:moveTo>
                  <a:lnTo>
                    <a:pt x="680092" y="0"/>
                  </a:lnTo>
                  <a:lnTo>
                    <a:pt x="680092" y="833487"/>
                  </a:lnTo>
                  <a:lnTo>
                    <a:pt x="0" y="83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8" name="AutoShape 8"/>
            <p:cNvSpPr/>
            <p:nvPr/>
          </p:nvSpPr>
          <p:spPr>
            <a:xfrm>
              <a:off x="895234" y="177258"/>
              <a:ext cx="0" cy="581407"/>
            </a:xfrm>
            <a:prstGeom prst="line">
              <a:avLst/>
            </a:prstGeom>
            <a:ln w="2441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Freeform 9">
              <a:hlinkClick r:id="rId8" tooltip="https://boolamoola.com"/>
            </p:cNvPr>
            <p:cNvSpPr/>
            <p:nvPr/>
          </p:nvSpPr>
          <p:spPr>
            <a:xfrm>
              <a:off x="1033114" y="0"/>
              <a:ext cx="995818" cy="995818"/>
            </a:xfrm>
            <a:custGeom>
              <a:avLst/>
              <a:gdLst/>
              <a:ahLst/>
              <a:cxnLst/>
              <a:rect l="l" t="t" r="r" b="b"/>
              <a:pathLst>
                <a:path w="995818" h="995818">
                  <a:moveTo>
                    <a:pt x="0" y="0"/>
                  </a:moveTo>
                  <a:lnTo>
                    <a:pt x="995818" y="0"/>
                  </a:lnTo>
                  <a:lnTo>
                    <a:pt x="995818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A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171903"/>
            <a:ext cx="4148361" cy="6545738"/>
          </a:xfrm>
          <a:custGeom>
            <a:avLst/>
            <a:gdLst/>
            <a:ahLst/>
            <a:cxnLst/>
            <a:rect l="l" t="t" r="r" b="b"/>
            <a:pathLst>
              <a:path w="4148361" h="6545738">
                <a:moveTo>
                  <a:pt x="0" y="0"/>
                </a:moveTo>
                <a:lnTo>
                  <a:pt x="4148361" y="0"/>
                </a:lnTo>
                <a:lnTo>
                  <a:pt x="4148361" y="6545738"/>
                </a:lnTo>
                <a:lnTo>
                  <a:pt x="0" y="65457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104329" y="6171903"/>
            <a:ext cx="2665963" cy="5275066"/>
            <a:chOff x="0" y="0"/>
            <a:chExt cx="2620010" cy="5184140"/>
          </a:xfrm>
        </p:grpSpPr>
        <p:sp>
          <p:nvSpPr>
            <p:cNvPr id="4" name="Freeform 4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3"/>
              <a:stretch>
                <a:fillRect l="-6968" t="-13682" r="-6968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id="13" name="Freeform 13"/>
          <p:cNvSpPr/>
          <p:nvPr/>
        </p:nvSpPr>
        <p:spPr>
          <a:xfrm rot="3400722">
            <a:off x="4815141" y="5641181"/>
            <a:ext cx="7012386" cy="6101806"/>
          </a:xfrm>
          <a:custGeom>
            <a:avLst/>
            <a:gdLst/>
            <a:ahLst/>
            <a:cxnLst/>
            <a:rect l="l" t="t" r="r" b="b"/>
            <a:pathLst>
              <a:path w="7012386" h="6101806">
                <a:moveTo>
                  <a:pt x="0" y="0"/>
                </a:moveTo>
                <a:lnTo>
                  <a:pt x="7012386" y="0"/>
                </a:lnTo>
                <a:lnTo>
                  <a:pt x="7012386" y="6101806"/>
                </a:lnTo>
                <a:lnTo>
                  <a:pt x="0" y="61018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453069">
            <a:off x="10815159" y="5391690"/>
            <a:ext cx="6911020" cy="6428575"/>
          </a:xfrm>
          <a:custGeom>
            <a:avLst/>
            <a:gdLst/>
            <a:ahLst/>
            <a:cxnLst/>
            <a:rect l="l" t="t" r="r" b="b"/>
            <a:pathLst>
              <a:path w="6911020" h="6428575">
                <a:moveTo>
                  <a:pt x="0" y="0"/>
                </a:moveTo>
                <a:lnTo>
                  <a:pt x="6911020" y="0"/>
                </a:lnTo>
                <a:lnTo>
                  <a:pt x="6911020" y="6428575"/>
                </a:lnTo>
                <a:lnTo>
                  <a:pt x="0" y="64285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894260" y="3958110"/>
            <a:ext cx="3086100" cy="1759771"/>
            <a:chOff x="0" y="0"/>
            <a:chExt cx="4114800" cy="2346362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4114800" cy="2006490"/>
              <a:chOff x="0" y="0"/>
              <a:chExt cx="812800" cy="396344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396344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96344">
                    <a:moveTo>
                      <a:pt x="75259" y="0"/>
                    </a:moveTo>
                    <a:lnTo>
                      <a:pt x="737541" y="0"/>
                    </a:lnTo>
                    <a:cubicBezTo>
                      <a:pt x="779105" y="0"/>
                      <a:pt x="812800" y="33695"/>
                      <a:pt x="812800" y="75259"/>
                    </a:cubicBezTo>
                    <a:lnTo>
                      <a:pt x="812800" y="321084"/>
                    </a:lnTo>
                    <a:cubicBezTo>
                      <a:pt x="812800" y="362649"/>
                      <a:pt x="779105" y="396344"/>
                      <a:pt x="737541" y="396344"/>
                    </a:cubicBezTo>
                    <a:lnTo>
                      <a:pt x="75259" y="396344"/>
                    </a:lnTo>
                    <a:cubicBezTo>
                      <a:pt x="33695" y="396344"/>
                      <a:pt x="0" y="362649"/>
                      <a:pt x="0" y="321084"/>
                    </a:cubicBezTo>
                    <a:lnTo>
                      <a:pt x="0" y="75259"/>
                    </a:lnTo>
                    <a:cubicBezTo>
                      <a:pt x="0" y="33695"/>
                      <a:pt x="33695" y="0"/>
                      <a:pt x="7525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07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1843191" y="1955690"/>
              <a:ext cx="428418" cy="390672"/>
              <a:chOff x="0" y="0"/>
              <a:chExt cx="812800" cy="741187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74118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41187">
                    <a:moveTo>
                      <a:pt x="406400" y="741187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4118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127000" y="-6350"/>
                <a:ext cx="558800" cy="387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07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28464" y="469210"/>
              <a:ext cx="3857873" cy="1020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40"/>
                </a:lnSpc>
              </a:pPr>
              <a:r>
                <a:rPr lang="en-US" sz="4800">
                  <a:solidFill>
                    <a:srgbClr val="0F4D92"/>
                  </a:solidFill>
                  <a:latin typeface="Paytone One"/>
                </a:rPr>
                <a:t>STOCKS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468230" y="3958110"/>
            <a:ext cx="3086100" cy="1759771"/>
            <a:chOff x="0" y="0"/>
            <a:chExt cx="4114800" cy="2346362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4114800" cy="2006490"/>
              <a:chOff x="0" y="0"/>
              <a:chExt cx="812800" cy="39634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396344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96344">
                    <a:moveTo>
                      <a:pt x="75259" y="0"/>
                    </a:moveTo>
                    <a:lnTo>
                      <a:pt x="737541" y="0"/>
                    </a:lnTo>
                    <a:cubicBezTo>
                      <a:pt x="779105" y="0"/>
                      <a:pt x="812800" y="33695"/>
                      <a:pt x="812800" y="75259"/>
                    </a:cubicBezTo>
                    <a:lnTo>
                      <a:pt x="812800" y="321084"/>
                    </a:lnTo>
                    <a:cubicBezTo>
                      <a:pt x="812800" y="362649"/>
                      <a:pt x="779105" y="396344"/>
                      <a:pt x="737541" y="396344"/>
                    </a:cubicBezTo>
                    <a:lnTo>
                      <a:pt x="75259" y="396344"/>
                    </a:lnTo>
                    <a:cubicBezTo>
                      <a:pt x="33695" y="396344"/>
                      <a:pt x="0" y="362649"/>
                      <a:pt x="0" y="321084"/>
                    </a:cubicBezTo>
                    <a:lnTo>
                      <a:pt x="0" y="75259"/>
                    </a:lnTo>
                    <a:cubicBezTo>
                      <a:pt x="0" y="33695"/>
                      <a:pt x="33695" y="0"/>
                      <a:pt x="7525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07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1843191" y="1955690"/>
              <a:ext cx="428418" cy="390672"/>
              <a:chOff x="0" y="0"/>
              <a:chExt cx="812800" cy="741187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74118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41187">
                    <a:moveTo>
                      <a:pt x="406400" y="741187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4118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127000" y="-6350"/>
                <a:ext cx="558800" cy="387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07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128464" y="469210"/>
              <a:ext cx="3857873" cy="1020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40"/>
                </a:lnSpc>
              </a:pPr>
              <a:r>
                <a:rPr lang="en-US" sz="4800">
                  <a:solidFill>
                    <a:srgbClr val="0F4D92"/>
                  </a:solidFill>
                  <a:latin typeface="Paytone One"/>
                </a:rPr>
                <a:t>BONDS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1020808" y="3958110"/>
            <a:ext cx="6665195" cy="1759771"/>
            <a:chOff x="0" y="0"/>
            <a:chExt cx="8886927" cy="2346362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8886927" cy="2006490"/>
              <a:chOff x="0" y="0"/>
              <a:chExt cx="1755442" cy="396344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755442" cy="396344"/>
              </a:xfrm>
              <a:custGeom>
                <a:avLst/>
                <a:gdLst/>
                <a:ahLst/>
                <a:cxnLst/>
                <a:rect l="l" t="t" r="r" b="b"/>
                <a:pathLst>
                  <a:path w="1755442" h="396344">
                    <a:moveTo>
                      <a:pt x="34846" y="0"/>
                    </a:moveTo>
                    <a:lnTo>
                      <a:pt x="1720596" y="0"/>
                    </a:lnTo>
                    <a:cubicBezTo>
                      <a:pt x="1739841" y="0"/>
                      <a:pt x="1755442" y="15601"/>
                      <a:pt x="1755442" y="34846"/>
                    </a:cubicBezTo>
                    <a:lnTo>
                      <a:pt x="1755442" y="361497"/>
                    </a:lnTo>
                    <a:cubicBezTo>
                      <a:pt x="1755442" y="380743"/>
                      <a:pt x="1739841" y="396344"/>
                      <a:pt x="1720596" y="396344"/>
                    </a:cubicBezTo>
                    <a:lnTo>
                      <a:pt x="34846" y="396344"/>
                    </a:lnTo>
                    <a:cubicBezTo>
                      <a:pt x="15601" y="396344"/>
                      <a:pt x="0" y="380743"/>
                      <a:pt x="0" y="361497"/>
                    </a:cubicBezTo>
                    <a:lnTo>
                      <a:pt x="0" y="34846"/>
                    </a:lnTo>
                    <a:cubicBezTo>
                      <a:pt x="0" y="15601"/>
                      <a:pt x="15601" y="0"/>
                      <a:pt x="3484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07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229255" y="1955690"/>
              <a:ext cx="428418" cy="390672"/>
              <a:chOff x="0" y="0"/>
              <a:chExt cx="812800" cy="741187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74118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41187">
                    <a:moveTo>
                      <a:pt x="406400" y="741187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4118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127000" y="-6350"/>
                <a:ext cx="558800" cy="387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07"/>
                  </a:lnSpc>
                </a:pPr>
                <a:endParaRPr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367249" y="469210"/>
              <a:ext cx="8152430" cy="1020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40"/>
                </a:lnSpc>
              </a:pPr>
              <a:r>
                <a:rPr lang="en-US" sz="4800">
                  <a:solidFill>
                    <a:srgbClr val="0F4D92"/>
                  </a:solidFill>
                  <a:latin typeface="Paytone One"/>
                </a:rPr>
                <a:t>CASH EQUIVALENTS</a:t>
              </a:r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894260" y="386668"/>
            <a:ext cx="16791742" cy="2567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12"/>
              </a:lnSpc>
            </a:pPr>
            <a:r>
              <a:rPr lang="en-US" sz="15151">
                <a:solidFill>
                  <a:srgbClr val="0F4D92"/>
                </a:solidFill>
                <a:latin typeface="Paytone One"/>
              </a:rPr>
              <a:t>DIFFERENT TYPES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16651759" y="100171"/>
            <a:ext cx="1521699" cy="746863"/>
            <a:chOff x="0" y="0"/>
            <a:chExt cx="2028932" cy="995818"/>
          </a:xfrm>
        </p:grpSpPr>
        <p:sp>
          <p:nvSpPr>
            <p:cNvPr id="41" name="Freeform 41"/>
            <p:cNvSpPr/>
            <p:nvPr/>
          </p:nvSpPr>
          <p:spPr>
            <a:xfrm>
              <a:off x="0" y="81648"/>
              <a:ext cx="680092" cy="833488"/>
            </a:xfrm>
            <a:custGeom>
              <a:avLst/>
              <a:gdLst/>
              <a:ahLst/>
              <a:cxnLst/>
              <a:rect l="l" t="t" r="r" b="b"/>
              <a:pathLst>
                <a:path w="680092" h="833488">
                  <a:moveTo>
                    <a:pt x="0" y="0"/>
                  </a:moveTo>
                  <a:lnTo>
                    <a:pt x="680092" y="0"/>
                  </a:lnTo>
                  <a:lnTo>
                    <a:pt x="680092" y="833487"/>
                  </a:lnTo>
                  <a:lnTo>
                    <a:pt x="0" y="83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42" name="AutoShape 42"/>
            <p:cNvSpPr/>
            <p:nvPr/>
          </p:nvSpPr>
          <p:spPr>
            <a:xfrm>
              <a:off x="895234" y="177258"/>
              <a:ext cx="0" cy="581407"/>
            </a:xfrm>
            <a:prstGeom prst="line">
              <a:avLst/>
            </a:prstGeom>
            <a:ln w="2441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3" name="Freeform 43">
              <a:hlinkClick r:id="rId7" tooltip="https://boolamoola.com"/>
            </p:cNvPr>
            <p:cNvSpPr/>
            <p:nvPr/>
          </p:nvSpPr>
          <p:spPr>
            <a:xfrm>
              <a:off x="1033114" y="0"/>
              <a:ext cx="995818" cy="995818"/>
            </a:xfrm>
            <a:custGeom>
              <a:avLst/>
              <a:gdLst/>
              <a:ahLst/>
              <a:cxnLst/>
              <a:rect l="l" t="t" r="r" b="b"/>
              <a:pathLst>
                <a:path w="995818" h="995818">
                  <a:moveTo>
                    <a:pt x="0" y="0"/>
                  </a:moveTo>
                  <a:lnTo>
                    <a:pt x="995818" y="0"/>
                  </a:lnTo>
                  <a:lnTo>
                    <a:pt x="995818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A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870941" y="3212491"/>
            <a:ext cx="2612" cy="925271"/>
          </a:xfrm>
          <a:prstGeom prst="line">
            <a:avLst/>
          </a:prstGeom>
          <a:ln w="19050" cap="rnd">
            <a:solidFill>
              <a:srgbClr val="0F4D9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2470242" y="3212464"/>
            <a:ext cx="13414022" cy="1753406"/>
            <a:chOff x="0" y="0"/>
            <a:chExt cx="17885363" cy="2337875"/>
          </a:xfrm>
        </p:grpSpPr>
        <p:sp>
          <p:nvSpPr>
            <p:cNvPr id="4" name="AutoShape 4"/>
            <p:cNvSpPr/>
            <p:nvPr/>
          </p:nvSpPr>
          <p:spPr>
            <a:xfrm>
              <a:off x="12700" y="1205190"/>
              <a:ext cx="17872653" cy="14271"/>
            </a:xfrm>
            <a:prstGeom prst="line">
              <a:avLst/>
            </a:prstGeom>
            <a:ln w="25400" cap="rnd">
              <a:solidFill>
                <a:srgbClr val="0F4D9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AutoShape 5"/>
            <p:cNvSpPr/>
            <p:nvPr/>
          </p:nvSpPr>
          <p:spPr>
            <a:xfrm>
              <a:off x="12700" y="36"/>
              <a:ext cx="3483" cy="1233695"/>
            </a:xfrm>
            <a:prstGeom prst="line">
              <a:avLst/>
            </a:prstGeom>
            <a:ln w="25400" cap="rnd">
              <a:solidFill>
                <a:srgbClr val="0F4D9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AutoShape 6"/>
            <p:cNvSpPr/>
            <p:nvPr/>
          </p:nvSpPr>
          <p:spPr>
            <a:xfrm>
              <a:off x="8924143" y="1190959"/>
              <a:ext cx="0" cy="625879"/>
            </a:xfrm>
            <a:prstGeom prst="line">
              <a:avLst/>
            </a:prstGeom>
            <a:ln w="25400" cap="rnd">
              <a:solidFill>
                <a:srgbClr val="0F4D9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8110372" y="1842993"/>
              <a:ext cx="1599002" cy="494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67"/>
                </a:lnSpc>
              </a:pPr>
              <a:r>
                <a:rPr lang="en-US" sz="2262">
                  <a:solidFill>
                    <a:srgbClr val="FFFEFE"/>
                  </a:solidFill>
                  <a:latin typeface="Paytone One"/>
                </a:rPr>
                <a:t>FUNDS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725563" y="4983639"/>
            <a:ext cx="12837174" cy="2643882"/>
            <a:chOff x="0" y="0"/>
            <a:chExt cx="17116232" cy="3525176"/>
          </a:xfrm>
        </p:grpSpPr>
        <p:sp>
          <p:nvSpPr>
            <p:cNvPr id="9" name="AutoShape 9"/>
            <p:cNvSpPr/>
            <p:nvPr/>
          </p:nvSpPr>
          <p:spPr>
            <a:xfrm rot="5400000">
              <a:off x="8256505" y="300239"/>
              <a:ext cx="625879" cy="0"/>
            </a:xfrm>
            <a:prstGeom prst="line">
              <a:avLst/>
            </a:prstGeom>
            <a:ln w="25400" cap="rnd">
              <a:solidFill>
                <a:srgbClr val="0F4D9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 rot="3853">
              <a:off x="1925451" y="620314"/>
              <a:ext cx="12732636" cy="0"/>
            </a:xfrm>
            <a:prstGeom prst="line">
              <a:avLst/>
            </a:prstGeom>
            <a:ln w="25400" cap="rnd">
              <a:solidFill>
                <a:srgbClr val="0F4D9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" name="AutoShape 11"/>
            <p:cNvSpPr/>
            <p:nvPr/>
          </p:nvSpPr>
          <p:spPr>
            <a:xfrm rot="5390293">
              <a:off x="1324617" y="1215796"/>
              <a:ext cx="1233700" cy="0"/>
            </a:xfrm>
            <a:prstGeom prst="line">
              <a:avLst/>
            </a:prstGeom>
            <a:ln w="25400" cap="rnd">
              <a:solidFill>
                <a:srgbClr val="0F4D9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2" name="AutoShape 12"/>
            <p:cNvSpPr/>
            <p:nvPr/>
          </p:nvSpPr>
          <p:spPr>
            <a:xfrm rot="5390293">
              <a:off x="14041250" y="1230067"/>
              <a:ext cx="1233700" cy="0"/>
            </a:xfrm>
            <a:prstGeom prst="line">
              <a:avLst/>
            </a:prstGeom>
            <a:ln w="25400" cap="rnd">
              <a:solidFill>
                <a:srgbClr val="0F4D9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1993641"/>
              <a:ext cx="3914959" cy="4930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0"/>
                </a:lnSpc>
              </a:pPr>
              <a:r>
                <a:rPr lang="en-US" sz="2221">
                  <a:solidFill>
                    <a:srgbClr val="FFFEFE"/>
                  </a:solidFill>
                  <a:latin typeface="Paytone One"/>
                </a:rPr>
                <a:t>MUTUAL FUNDS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2872910" y="1993641"/>
              <a:ext cx="3538354" cy="4930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0"/>
                </a:lnSpc>
              </a:pPr>
              <a:r>
                <a:rPr lang="en-US" sz="2221">
                  <a:solidFill>
                    <a:srgbClr val="FFFEFE"/>
                  </a:solidFill>
                  <a:latin typeface="Paytone One"/>
                </a:rPr>
                <a:t>INDEX FUNDS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4568219" y="2989142"/>
              <a:ext cx="275835" cy="536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3"/>
                </a:lnSpc>
              </a:pPr>
              <a:r>
                <a:rPr lang="en-US" sz="2359">
                  <a:solidFill>
                    <a:srgbClr val="0F4D92"/>
                  </a:solidFill>
                  <a:latin typeface="Object Sans Bold"/>
                </a:rPr>
                <a:t>$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296041" y="2456581"/>
              <a:ext cx="4820191" cy="4604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3"/>
                </a:lnSpc>
              </a:pPr>
              <a:r>
                <a:rPr lang="en-US" sz="2059">
                  <a:solidFill>
                    <a:srgbClr val="FFFEFE"/>
                  </a:solidFill>
                  <a:latin typeface="Object Sans Bold"/>
                </a:rPr>
                <a:t>Passive Management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553483" y="2998667"/>
              <a:ext cx="679863" cy="416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03"/>
                </a:lnSpc>
              </a:pPr>
              <a:r>
                <a:rPr lang="en-US" sz="1859">
                  <a:solidFill>
                    <a:srgbClr val="0F4D92"/>
                  </a:solidFill>
                  <a:latin typeface="Object Sans Bold"/>
                </a:rPr>
                <a:t>$$$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8669" y="2456581"/>
              <a:ext cx="3817622" cy="4604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3"/>
                </a:lnSpc>
              </a:pPr>
              <a:r>
                <a:rPr lang="en-US" sz="2059">
                  <a:solidFill>
                    <a:srgbClr val="FFFEFE"/>
                  </a:solidFill>
                  <a:latin typeface="Object Sans Bold"/>
                </a:rPr>
                <a:t>Active Management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830750" y="7788112"/>
            <a:ext cx="12227279" cy="1773721"/>
            <a:chOff x="0" y="0"/>
            <a:chExt cx="16303039" cy="2364962"/>
          </a:xfrm>
        </p:grpSpPr>
        <p:sp>
          <p:nvSpPr>
            <p:cNvPr id="20" name="AutoShape 20"/>
            <p:cNvSpPr/>
            <p:nvPr/>
          </p:nvSpPr>
          <p:spPr>
            <a:xfrm rot="5390293">
              <a:off x="1152327" y="604183"/>
              <a:ext cx="1233700" cy="0"/>
            </a:xfrm>
            <a:prstGeom prst="line">
              <a:avLst/>
            </a:prstGeom>
            <a:ln w="25400" cap="rnd">
              <a:solidFill>
                <a:srgbClr val="0F4D9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1" name="AutoShape 21"/>
            <p:cNvSpPr/>
            <p:nvPr/>
          </p:nvSpPr>
          <p:spPr>
            <a:xfrm rot="5390293">
              <a:off x="13933024" y="604183"/>
              <a:ext cx="1233700" cy="0"/>
            </a:xfrm>
            <a:prstGeom prst="line">
              <a:avLst/>
            </a:prstGeom>
            <a:ln w="25400" cap="rnd">
              <a:solidFill>
                <a:srgbClr val="0F4D9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1445125"/>
              <a:ext cx="3538354" cy="4930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0"/>
                </a:lnSpc>
              </a:pPr>
              <a:r>
                <a:rPr lang="en-US" sz="2221">
                  <a:solidFill>
                    <a:srgbClr val="FFFEFE"/>
                  </a:solidFill>
                  <a:latin typeface="Paytone One"/>
                </a:rPr>
                <a:t>ETF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271916" y="1904493"/>
              <a:ext cx="2962498" cy="4604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3"/>
                </a:lnSpc>
              </a:pPr>
              <a:r>
                <a:rPr lang="en-US" sz="2059">
                  <a:solidFill>
                    <a:srgbClr val="FFFEFE"/>
                  </a:solidFill>
                  <a:latin typeface="Object Sans Bold"/>
                </a:rPr>
                <a:t>Trade intra-day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2764685" y="1445125"/>
              <a:ext cx="3538354" cy="4930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0"/>
                </a:lnSpc>
              </a:pPr>
              <a:r>
                <a:rPr lang="en-US" sz="2221">
                  <a:solidFill>
                    <a:srgbClr val="FFFEFE"/>
                  </a:solidFill>
                  <a:latin typeface="Paytone One"/>
                </a:rPr>
                <a:t>ETF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3036601" y="1904493"/>
              <a:ext cx="2962498" cy="4604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3"/>
                </a:lnSpc>
              </a:pPr>
              <a:r>
                <a:rPr lang="en-US" sz="2059">
                  <a:solidFill>
                    <a:srgbClr val="FFFEFE"/>
                  </a:solidFill>
                  <a:latin typeface="Object Sans Bold"/>
                </a:rPr>
                <a:t>Trade intra-day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6552547" y="8916109"/>
            <a:ext cx="5182907" cy="645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3"/>
              </a:lnSpc>
            </a:pPr>
            <a:r>
              <a:rPr lang="en-US" sz="1202">
                <a:solidFill>
                  <a:srgbClr val="FFFEFE"/>
                </a:solidFill>
                <a:latin typeface="Kollektif"/>
              </a:rPr>
              <a:t>Mutual funds are sold by prospectus only and are subject to various types of risk. Before investing in a mutual fund, carefully review the fund’s prospectus and consider the fund's investment objectives, risks, charges and expenses.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986283" y="376437"/>
            <a:ext cx="14395092" cy="2725495"/>
            <a:chOff x="0" y="0"/>
            <a:chExt cx="19193457" cy="3633993"/>
          </a:xfrm>
        </p:grpSpPr>
        <p:sp>
          <p:nvSpPr>
            <p:cNvPr id="28" name="Freeform 28"/>
            <p:cNvSpPr/>
            <p:nvPr/>
          </p:nvSpPr>
          <p:spPr>
            <a:xfrm>
              <a:off x="209684" y="675714"/>
              <a:ext cx="1424186" cy="2247237"/>
            </a:xfrm>
            <a:custGeom>
              <a:avLst/>
              <a:gdLst/>
              <a:ahLst/>
              <a:cxnLst/>
              <a:rect l="l" t="t" r="r" b="b"/>
              <a:pathLst>
                <a:path w="1424186" h="2247237">
                  <a:moveTo>
                    <a:pt x="0" y="0"/>
                  </a:moveTo>
                  <a:lnTo>
                    <a:pt x="1424187" y="0"/>
                  </a:lnTo>
                  <a:lnTo>
                    <a:pt x="1424187" y="2247237"/>
                  </a:lnTo>
                  <a:lnTo>
                    <a:pt x="0" y="2247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grpSp>
          <p:nvGrpSpPr>
            <p:cNvPr id="29" name="Group 29"/>
            <p:cNvGrpSpPr>
              <a:grpSpLocks noChangeAspect="1"/>
            </p:cNvGrpSpPr>
            <p:nvPr/>
          </p:nvGrpSpPr>
          <p:grpSpPr>
            <a:xfrm>
              <a:off x="235649" y="675714"/>
              <a:ext cx="915260" cy="1810999"/>
              <a:chOff x="0" y="0"/>
              <a:chExt cx="2620010" cy="518414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53340" y="25400"/>
                <a:ext cx="2513330" cy="5132070"/>
              </a:xfrm>
              <a:custGeom>
                <a:avLst/>
                <a:gdLst/>
                <a:ahLst/>
                <a:cxnLst/>
                <a:rect l="l" t="t" r="r" b="b"/>
                <a:pathLst>
                  <a:path w="2513330" h="5132070">
                    <a:moveTo>
                      <a:pt x="2159000" y="0"/>
                    </a:moveTo>
                    <a:lnTo>
                      <a:pt x="354330" y="0"/>
                    </a:lnTo>
                    <a:cubicBezTo>
                      <a:pt x="158750" y="0"/>
                      <a:pt x="0" y="158750"/>
                      <a:pt x="0" y="354330"/>
                    </a:cubicBezTo>
                    <a:lnTo>
                      <a:pt x="0" y="4777740"/>
                    </a:lnTo>
                    <a:cubicBezTo>
                      <a:pt x="0" y="4973320"/>
                      <a:pt x="158750" y="5132070"/>
                      <a:pt x="354330" y="5132070"/>
                    </a:cubicBezTo>
                    <a:lnTo>
                      <a:pt x="2159000" y="5132070"/>
                    </a:lnTo>
                    <a:cubicBezTo>
                      <a:pt x="2354580" y="5132070"/>
                      <a:pt x="2513330" y="4973320"/>
                      <a:pt x="2513330" y="4777740"/>
                    </a:cubicBezTo>
                    <a:lnTo>
                      <a:pt x="2513330" y="354330"/>
                    </a:lnTo>
                    <a:cubicBezTo>
                      <a:pt x="2513330" y="158750"/>
                      <a:pt x="2354580" y="0"/>
                      <a:pt x="2159000" y="0"/>
                    </a:cubicBezTo>
                    <a:close/>
                    <a:moveTo>
                      <a:pt x="1558290" y="162560"/>
                    </a:moveTo>
                    <a:cubicBezTo>
                      <a:pt x="1576070" y="162560"/>
                      <a:pt x="1590040" y="176530"/>
                      <a:pt x="1590040" y="194310"/>
                    </a:cubicBezTo>
                    <a:cubicBezTo>
                      <a:pt x="1590040" y="212090"/>
                      <a:pt x="1576070" y="226060"/>
                      <a:pt x="1558290" y="226060"/>
                    </a:cubicBezTo>
                    <a:cubicBezTo>
                      <a:pt x="1540510" y="226060"/>
                      <a:pt x="1526540" y="212090"/>
                      <a:pt x="1526540" y="194310"/>
                    </a:cubicBezTo>
                    <a:cubicBezTo>
                      <a:pt x="1526540" y="176530"/>
                      <a:pt x="1541780" y="162560"/>
                      <a:pt x="1558290" y="162560"/>
                    </a:cubicBezTo>
                    <a:close/>
                    <a:moveTo>
                      <a:pt x="1089660" y="172720"/>
                    </a:moveTo>
                    <a:lnTo>
                      <a:pt x="1394460" y="172720"/>
                    </a:lnTo>
                    <a:cubicBezTo>
                      <a:pt x="1405890" y="172720"/>
                      <a:pt x="1416050" y="181610"/>
                      <a:pt x="1416050" y="194310"/>
                    </a:cubicBezTo>
                    <a:cubicBezTo>
                      <a:pt x="1416050" y="207010"/>
                      <a:pt x="1405890" y="215900"/>
                      <a:pt x="1394460" y="215900"/>
                    </a:cubicBezTo>
                    <a:lnTo>
                      <a:pt x="1089660" y="215900"/>
                    </a:lnTo>
                    <a:cubicBezTo>
                      <a:pt x="1078230" y="215900"/>
                      <a:pt x="1068070" y="207010"/>
                      <a:pt x="1068070" y="194310"/>
                    </a:cubicBezTo>
                    <a:cubicBezTo>
                      <a:pt x="1068070" y="181610"/>
                      <a:pt x="1078230" y="172720"/>
                      <a:pt x="1089660" y="172720"/>
                    </a:cubicBezTo>
                    <a:close/>
                    <a:moveTo>
                      <a:pt x="2383790" y="4798060"/>
                    </a:moveTo>
                    <a:cubicBezTo>
                      <a:pt x="2383790" y="4913630"/>
                      <a:pt x="2289810" y="5007610"/>
                      <a:pt x="2174240" y="5007610"/>
                    </a:cubicBezTo>
                    <a:lnTo>
                      <a:pt x="341630" y="5007610"/>
                    </a:lnTo>
                    <a:cubicBezTo>
                      <a:pt x="226060" y="5007610"/>
                      <a:pt x="132080" y="4913630"/>
                      <a:pt x="132080" y="4798060"/>
                    </a:cubicBezTo>
                    <a:lnTo>
                      <a:pt x="132080" y="340360"/>
                    </a:lnTo>
                    <a:cubicBezTo>
                      <a:pt x="132080" y="224790"/>
                      <a:pt x="226060" y="130810"/>
                      <a:pt x="341630" y="130810"/>
                    </a:cubicBezTo>
                    <a:lnTo>
                      <a:pt x="614680" y="130810"/>
                    </a:lnTo>
                    <a:lnTo>
                      <a:pt x="614680" y="187960"/>
                    </a:lnTo>
                    <a:cubicBezTo>
                      <a:pt x="614680" y="252730"/>
                      <a:pt x="668020" y="306070"/>
                      <a:pt x="732790" y="306070"/>
                    </a:cubicBezTo>
                    <a:lnTo>
                      <a:pt x="1783080" y="306070"/>
                    </a:lnTo>
                    <a:cubicBezTo>
                      <a:pt x="1847850" y="306070"/>
                      <a:pt x="1901190" y="252730"/>
                      <a:pt x="1901190" y="187960"/>
                    </a:cubicBezTo>
                    <a:lnTo>
                      <a:pt x="1901190" y="130810"/>
                    </a:lnTo>
                    <a:lnTo>
                      <a:pt x="2172970" y="130810"/>
                    </a:lnTo>
                    <a:cubicBezTo>
                      <a:pt x="2288540" y="130810"/>
                      <a:pt x="2382520" y="224790"/>
                      <a:pt x="2382520" y="340360"/>
                    </a:cubicBezTo>
                    <a:lnTo>
                      <a:pt x="2382520" y="479806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185420" y="156210"/>
                <a:ext cx="2251710" cy="4876800"/>
              </a:xfrm>
              <a:custGeom>
                <a:avLst/>
                <a:gdLst/>
                <a:ahLst/>
                <a:cxnLst/>
                <a:rect l="l" t="t" r="r" b="b"/>
                <a:pathLst>
                  <a:path w="2251710" h="4876800">
                    <a:moveTo>
                      <a:pt x="2040890" y="0"/>
                    </a:moveTo>
                    <a:lnTo>
                      <a:pt x="1769110" y="0"/>
                    </a:lnTo>
                    <a:lnTo>
                      <a:pt x="1769110" y="57150"/>
                    </a:lnTo>
                    <a:cubicBezTo>
                      <a:pt x="1769110" y="121920"/>
                      <a:pt x="1715770" y="175260"/>
                      <a:pt x="1651000" y="175260"/>
                    </a:cubicBezTo>
                    <a:lnTo>
                      <a:pt x="601980" y="175260"/>
                    </a:lnTo>
                    <a:cubicBezTo>
                      <a:pt x="537210" y="175260"/>
                      <a:pt x="483870" y="121920"/>
                      <a:pt x="483870" y="57150"/>
                    </a:cubicBezTo>
                    <a:lnTo>
                      <a:pt x="483870" y="0"/>
                    </a:lnTo>
                    <a:lnTo>
                      <a:pt x="209550" y="0"/>
                    </a:lnTo>
                    <a:cubicBezTo>
                      <a:pt x="93980" y="0"/>
                      <a:pt x="0" y="93980"/>
                      <a:pt x="0" y="209550"/>
                    </a:cubicBezTo>
                    <a:lnTo>
                      <a:pt x="0" y="4667250"/>
                    </a:lnTo>
                    <a:cubicBezTo>
                      <a:pt x="0" y="4782820"/>
                      <a:pt x="93980" y="4876800"/>
                      <a:pt x="209550" y="4876800"/>
                    </a:cubicBezTo>
                    <a:lnTo>
                      <a:pt x="2040890" y="4876800"/>
                    </a:lnTo>
                    <a:cubicBezTo>
                      <a:pt x="2156460" y="4876800"/>
                      <a:pt x="2250440" y="4782820"/>
                      <a:pt x="2250440" y="4667250"/>
                    </a:cubicBezTo>
                    <a:lnTo>
                      <a:pt x="2250440" y="209550"/>
                    </a:lnTo>
                    <a:cubicBezTo>
                      <a:pt x="2251710" y="93980"/>
                      <a:pt x="2157730" y="0"/>
                      <a:pt x="2040890" y="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6968" t="-13682" r="-6968"/>
                </a:stretch>
              </a:blipFill>
            </p:spPr>
          </p:sp>
          <p:sp>
            <p:nvSpPr>
              <p:cNvPr id="32" name="Freeform 32"/>
              <p:cNvSpPr/>
              <p:nvPr/>
            </p:nvSpPr>
            <p:spPr>
              <a:xfrm>
                <a:off x="1121410" y="198120"/>
                <a:ext cx="347980" cy="43180"/>
              </a:xfrm>
              <a:custGeom>
                <a:avLst/>
                <a:gdLst/>
                <a:ahLst/>
                <a:cxnLst/>
                <a:rect l="l" t="t" r="r" b="b"/>
                <a:pathLst>
                  <a:path w="347980" h="43180">
                    <a:moveTo>
                      <a:pt x="326390" y="0"/>
                    </a:moveTo>
                    <a:lnTo>
                      <a:pt x="21590" y="0"/>
                    </a:lnTo>
                    <a:cubicBezTo>
                      <a:pt x="10160" y="0"/>
                      <a:pt x="0" y="8890"/>
                      <a:pt x="0" y="21590"/>
                    </a:cubicBezTo>
                    <a:cubicBezTo>
                      <a:pt x="0" y="34290"/>
                      <a:pt x="10160" y="43180"/>
                      <a:pt x="21590" y="43180"/>
                    </a:cubicBezTo>
                    <a:lnTo>
                      <a:pt x="326390" y="43180"/>
                    </a:lnTo>
                    <a:cubicBezTo>
                      <a:pt x="337820" y="43180"/>
                      <a:pt x="347980" y="34290"/>
                      <a:pt x="347980" y="21590"/>
                    </a:cubicBezTo>
                    <a:cubicBezTo>
                      <a:pt x="347980" y="8890"/>
                      <a:pt x="337820" y="0"/>
                      <a:pt x="326390" y="0"/>
                    </a:cubicBezTo>
                    <a:close/>
                  </a:path>
                </a:pathLst>
              </a:custGeom>
              <a:solidFill>
                <a:srgbClr val="555555"/>
              </a:solidFill>
            </p:spPr>
          </p:sp>
          <p:sp>
            <p:nvSpPr>
              <p:cNvPr id="33" name="Freeform 33"/>
              <p:cNvSpPr/>
              <p:nvPr/>
            </p:nvSpPr>
            <p:spPr>
              <a:xfrm>
                <a:off x="1578312" y="187909"/>
                <a:ext cx="66636" cy="63602"/>
              </a:xfrm>
              <a:custGeom>
                <a:avLst/>
                <a:gdLst/>
                <a:ahLst/>
                <a:cxnLst/>
                <a:rect l="l" t="t" r="r" b="b"/>
                <a:pathLst>
                  <a:path w="66636" h="63602">
                    <a:moveTo>
                      <a:pt x="33318" y="51"/>
                    </a:moveTo>
                    <a:cubicBezTo>
                      <a:pt x="21941" y="0"/>
                      <a:pt x="11406" y="6040"/>
                      <a:pt x="5703" y="15885"/>
                    </a:cubicBezTo>
                    <a:cubicBezTo>
                      <a:pt x="0" y="25729"/>
                      <a:pt x="0" y="37873"/>
                      <a:pt x="5703" y="47717"/>
                    </a:cubicBezTo>
                    <a:cubicBezTo>
                      <a:pt x="11406" y="57562"/>
                      <a:pt x="21941" y="63602"/>
                      <a:pt x="33318" y="63551"/>
                    </a:cubicBezTo>
                    <a:cubicBezTo>
                      <a:pt x="44695" y="63602"/>
                      <a:pt x="55230" y="57562"/>
                      <a:pt x="60933" y="47717"/>
                    </a:cubicBezTo>
                    <a:cubicBezTo>
                      <a:pt x="66636" y="37873"/>
                      <a:pt x="66636" y="25729"/>
                      <a:pt x="60933" y="15885"/>
                    </a:cubicBezTo>
                    <a:cubicBezTo>
                      <a:pt x="55230" y="6040"/>
                      <a:pt x="44695" y="0"/>
                      <a:pt x="33318" y="51"/>
                    </a:cubicBezTo>
                    <a:close/>
                  </a:path>
                </a:pathLst>
              </a:custGeom>
              <a:solidFill>
                <a:srgbClr val="555555"/>
              </a:solidFill>
            </p:spPr>
          </p:sp>
          <p:sp>
            <p:nvSpPr>
              <p:cNvPr id="34" name="Freeform 34"/>
              <p:cNvSpPr/>
              <p:nvPr/>
            </p:nvSpPr>
            <p:spPr>
              <a:xfrm>
                <a:off x="0" y="685800"/>
                <a:ext cx="27940" cy="21336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213360">
                    <a:moveTo>
                      <a:pt x="0" y="26670"/>
                    </a:moveTo>
                    <a:lnTo>
                      <a:pt x="0" y="185420"/>
                    </a:lnTo>
                    <a:cubicBezTo>
                      <a:pt x="0" y="200660"/>
                      <a:pt x="12700" y="213360"/>
                      <a:pt x="27940" y="213360"/>
                    </a:cubicBezTo>
                    <a:lnTo>
                      <a:pt x="27940" y="0"/>
                    </a:lnTo>
                    <a:cubicBezTo>
                      <a:pt x="1270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</p:sp>
          <p:sp>
            <p:nvSpPr>
              <p:cNvPr id="35" name="Freeform 35"/>
              <p:cNvSpPr/>
              <p:nvPr/>
            </p:nvSpPr>
            <p:spPr>
              <a:xfrm>
                <a:off x="0" y="1057910"/>
                <a:ext cx="27940" cy="38481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384810">
                    <a:moveTo>
                      <a:pt x="0" y="26670"/>
                    </a:moveTo>
                    <a:lnTo>
                      <a:pt x="0" y="356870"/>
                    </a:lnTo>
                    <a:cubicBezTo>
                      <a:pt x="0" y="372110"/>
                      <a:pt x="12700" y="384810"/>
                      <a:pt x="27940" y="384810"/>
                    </a:cubicBezTo>
                    <a:lnTo>
                      <a:pt x="27940" y="0"/>
                    </a:lnTo>
                    <a:cubicBezTo>
                      <a:pt x="1270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</p:sp>
          <p:sp>
            <p:nvSpPr>
              <p:cNvPr id="36" name="Freeform 36"/>
              <p:cNvSpPr/>
              <p:nvPr/>
            </p:nvSpPr>
            <p:spPr>
              <a:xfrm>
                <a:off x="0" y="1526540"/>
                <a:ext cx="27940" cy="38608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386080">
                    <a:moveTo>
                      <a:pt x="0" y="27940"/>
                    </a:moveTo>
                    <a:lnTo>
                      <a:pt x="0" y="358140"/>
                    </a:lnTo>
                    <a:cubicBezTo>
                      <a:pt x="0" y="373380"/>
                      <a:pt x="12700" y="386080"/>
                      <a:pt x="27940" y="386080"/>
                    </a:cubicBezTo>
                    <a:lnTo>
                      <a:pt x="27940" y="0"/>
                    </a:lnTo>
                    <a:cubicBezTo>
                      <a:pt x="12700" y="0"/>
                      <a:pt x="0" y="12700"/>
                      <a:pt x="0" y="2794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</p:sp>
          <p:sp>
            <p:nvSpPr>
              <p:cNvPr id="37" name="Freeform 37"/>
              <p:cNvSpPr/>
              <p:nvPr/>
            </p:nvSpPr>
            <p:spPr>
              <a:xfrm>
                <a:off x="2592070" y="1184910"/>
                <a:ext cx="27940" cy="61849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618490">
                    <a:moveTo>
                      <a:pt x="0" y="0"/>
                    </a:moveTo>
                    <a:lnTo>
                      <a:pt x="0" y="618490"/>
                    </a:lnTo>
                    <a:cubicBezTo>
                      <a:pt x="15240" y="618490"/>
                      <a:pt x="27940" y="605790"/>
                      <a:pt x="27940" y="590550"/>
                    </a:cubicBezTo>
                    <a:lnTo>
                      <a:pt x="27940" y="27940"/>
                    </a:lnTo>
                    <a:cubicBezTo>
                      <a:pt x="27940" y="12700"/>
                      <a:pt x="15240" y="0"/>
                      <a:pt x="0" y="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</p:sp>
          <p:sp>
            <p:nvSpPr>
              <p:cNvPr id="38" name="Freeform 38"/>
              <p:cNvSpPr/>
              <p:nvPr/>
            </p:nvSpPr>
            <p:spPr>
              <a:xfrm>
                <a:off x="27940" y="0"/>
                <a:ext cx="2564130" cy="5182870"/>
              </a:xfrm>
              <a:custGeom>
                <a:avLst/>
                <a:gdLst/>
                <a:ahLst/>
                <a:cxnLst/>
                <a:rect l="l" t="t" r="r" b="b"/>
                <a:pathLst>
                  <a:path w="2564130" h="5182870">
                    <a:moveTo>
                      <a:pt x="2564130" y="1184910"/>
                    </a:moveTo>
                    <a:lnTo>
                      <a:pt x="2564130" y="379730"/>
                    </a:lnTo>
                    <a:cubicBezTo>
                      <a:pt x="2564130" y="353060"/>
                      <a:pt x="2561590" y="327660"/>
                      <a:pt x="2556510" y="303530"/>
                    </a:cubicBezTo>
                    <a:cubicBezTo>
                      <a:pt x="2553970" y="290830"/>
                      <a:pt x="2551430" y="279400"/>
                      <a:pt x="2547620" y="266700"/>
                    </a:cubicBezTo>
                    <a:cubicBezTo>
                      <a:pt x="2542540" y="248920"/>
                      <a:pt x="2534920" y="231140"/>
                      <a:pt x="2527300" y="214630"/>
                    </a:cubicBezTo>
                    <a:cubicBezTo>
                      <a:pt x="2522220" y="203200"/>
                      <a:pt x="2515870" y="193040"/>
                      <a:pt x="2509520" y="182880"/>
                    </a:cubicBezTo>
                    <a:cubicBezTo>
                      <a:pt x="2503170" y="172720"/>
                      <a:pt x="2496820" y="162560"/>
                      <a:pt x="2489200" y="152400"/>
                    </a:cubicBezTo>
                    <a:cubicBezTo>
                      <a:pt x="2477770" y="137160"/>
                      <a:pt x="2466340" y="124460"/>
                      <a:pt x="2453640" y="110490"/>
                    </a:cubicBezTo>
                    <a:cubicBezTo>
                      <a:pt x="2444750" y="101600"/>
                      <a:pt x="2435860" y="93980"/>
                      <a:pt x="2426970" y="86360"/>
                    </a:cubicBezTo>
                    <a:cubicBezTo>
                      <a:pt x="2360930" y="31750"/>
                      <a:pt x="2277110" y="0"/>
                      <a:pt x="2185670" y="0"/>
                    </a:cubicBezTo>
                    <a:lnTo>
                      <a:pt x="379730" y="0"/>
                    </a:lnTo>
                    <a:cubicBezTo>
                      <a:pt x="288290" y="0"/>
                      <a:pt x="203200" y="33020"/>
                      <a:pt x="138430" y="86360"/>
                    </a:cubicBezTo>
                    <a:cubicBezTo>
                      <a:pt x="129540" y="93980"/>
                      <a:pt x="120650" y="102870"/>
                      <a:pt x="111760" y="110490"/>
                    </a:cubicBezTo>
                    <a:cubicBezTo>
                      <a:pt x="99060" y="123190"/>
                      <a:pt x="86360" y="137160"/>
                      <a:pt x="76200" y="152400"/>
                    </a:cubicBezTo>
                    <a:cubicBezTo>
                      <a:pt x="68580" y="162560"/>
                      <a:pt x="62230" y="172720"/>
                      <a:pt x="55880" y="182880"/>
                    </a:cubicBezTo>
                    <a:cubicBezTo>
                      <a:pt x="49530" y="193040"/>
                      <a:pt x="43180" y="204470"/>
                      <a:pt x="38100" y="214630"/>
                    </a:cubicBezTo>
                    <a:cubicBezTo>
                      <a:pt x="29210" y="232410"/>
                      <a:pt x="22860" y="248920"/>
                      <a:pt x="16510" y="266700"/>
                    </a:cubicBezTo>
                    <a:cubicBezTo>
                      <a:pt x="12700" y="279400"/>
                      <a:pt x="10160" y="290830"/>
                      <a:pt x="7620" y="303530"/>
                    </a:cubicBezTo>
                    <a:cubicBezTo>
                      <a:pt x="2540" y="327660"/>
                      <a:pt x="0" y="354330"/>
                      <a:pt x="0" y="379730"/>
                    </a:cubicBezTo>
                    <a:lnTo>
                      <a:pt x="0" y="4803140"/>
                    </a:lnTo>
                    <a:cubicBezTo>
                      <a:pt x="0" y="5012690"/>
                      <a:pt x="170180" y="5182870"/>
                      <a:pt x="379730" y="5182870"/>
                    </a:cubicBezTo>
                    <a:lnTo>
                      <a:pt x="2184400" y="5182870"/>
                    </a:lnTo>
                    <a:cubicBezTo>
                      <a:pt x="2393950" y="5182870"/>
                      <a:pt x="2564130" y="5012690"/>
                      <a:pt x="2564130" y="4803140"/>
                    </a:cubicBezTo>
                    <a:lnTo>
                      <a:pt x="2564130" y="1184910"/>
                    </a:lnTo>
                    <a:close/>
                    <a:moveTo>
                      <a:pt x="2538730" y="1184910"/>
                    </a:moveTo>
                    <a:lnTo>
                      <a:pt x="2538730" y="4804410"/>
                    </a:lnTo>
                    <a:cubicBezTo>
                      <a:pt x="2538730" y="4999990"/>
                      <a:pt x="2379980" y="5158740"/>
                      <a:pt x="2184400" y="5158740"/>
                    </a:cubicBezTo>
                    <a:lnTo>
                      <a:pt x="379730" y="5158740"/>
                    </a:lnTo>
                    <a:cubicBezTo>
                      <a:pt x="184150" y="5158740"/>
                      <a:pt x="25400" y="4999990"/>
                      <a:pt x="25400" y="4804410"/>
                    </a:cubicBezTo>
                    <a:lnTo>
                      <a:pt x="25400" y="381000"/>
                    </a:lnTo>
                    <a:cubicBezTo>
                      <a:pt x="25400" y="184150"/>
                      <a:pt x="184150" y="25400"/>
                      <a:pt x="379730" y="25400"/>
                    </a:cubicBezTo>
                    <a:lnTo>
                      <a:pt x="2184400" y="25400"/>
                    </a:lnTo>
                    <a:cubicBezTo>
                      <a:pt x="2379980" y="25400"/>
                      <a:pt x="2538730" y="184150"/>
                      <a:pt x="2538730" y="379730"/>
                    </a:cubicBezTo>
                    <a:lnTo>
                      <a:pt x="2538730" y="1184910"/>
                    </a:lnTo>
                    <a:close/>
                  </a:path>
                </a:pathLst>
              </a:custGeom>
              <a:solidFill>
                <a:srgbClr val="555555"/>
              </a:solidFill>
            </p:spPr>
          </p:sp>
        </p:grpSp>
        <p:sp>
          <p:nvSpPr>
            <p:cNvPr id="39" name="Freeform 39"/>
            <p:cNvSpPr/>
            <p:nvPr/>
          </p:nvSpPr>
          <p:spPr>
            <a:xfrm rot="3400722">
              <a:off x="5516791" y="533799"/>
              <a:ext cx="2407443" cy="2094829"/>
            </a:xfrm>
            <a:custGeom>
              <a:avLst/>
              <a:gdLst/>
              <a:ahLst/>
              <a:cxnLst/>
              <a:rect l="l" t="t" r="r" b="b"/>
              <a:pathLst>
                <a:path w="2407443" h="2094829">
                  <a:moveTo>
                    <a:pt x="0" y="0"/>
                  </a:moveTo>
                  <a:lnTo>
                    <a:pt x="2407444" y="0"/>
                  </a:lnTo>
                  <a:lnTo>
                    <a:pt x="2407444" y="2094829"/>
                  </a:lnTo>
                  <a:lnTo>
                    <a:pt x="0" y="20948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 rot="2453069">
              <a:off x="12728440" y="507268"/>
              <a:ext cx="2372643" cy="2207013"/>
            </a:xfrm>
            <a:custGeom>
              <a:avLst/>
              <a:gdLst/>
              <a:ahLst/>
              <a:cxnLst/>
              <a:rect l="l" t="t" r="r" b="b"/>
              <a:pathLst>
                <a:path w="2372643" h="2207013">
                  <a:moveTo>
                    <a:pt x="0" y="0"/>
                  </a:moveTo>
                  <a:lnTo>
                    <a:pt x="2372642" y="0"/>
                  </a:lnTo>
                  <a:lnTo>
                    <a:pt x="2372642" y="2207014"/>
                  </a:lnTo>
                  <a:lnTo>
                    <a:pt x="0" y="2207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grpSp>
          <p:nvGrpSpPr>
            <p:cNvPr id="41" name="Group 41"/>
            <p:cNvGrpSpPr/>
            <p:nvPr/>
          </p:nvGrpSpPr>
          <p:grpSpPr>
            <a:xfrm rot="-10800000">
              <a:off x="621097" y="2851852"/>
              <a:ext cx="144363" cy="131644"/>
              <a:chOff x="0" y="0"/>
              <a:chExt cx="812800" cy="741187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812800" cy="74118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41187">
                    <a:moveTo>
                      <a:pt x="406400" y="741187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4118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127000" y="-6350"/>
                <a:ext cx="558800" cy="387350"/>
              </a:xfrm>
              <a:prstGeom prst="rect">
                <a:avLst/>
              </a:prstGeom>
            </p:spPr>
            <p:txBody>
              <a:bodyPr lIns="17118" tIns="17118" rIns="17118" bIns="17118" rtlCol="0" anchor="ctr"/>
              <a:lstStyle/>
              <a:p>
                <a:pPr algn="ctr">
                  <a:lnSpc>
                    <a:spcPts val="3407"/>
                  </a:lnSpc>
                </a:pPr>
                <a:endParaRPr/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0" y="2957869"/>
              <a:ext cx="1386557" cy="676124"/>
              <a:chOff x="0" y="0"/>
              <a:chExt cx="812800" cy="396344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812800" cy="396344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96344">
                    <a:moveTo>
                      <a:pt x="198172" y="0"/>
                    </a:moveTo>
                    <a:lnTo>
                      <a:pt x="614628" y="0"/>
                    </a:lnTo>
                    <a:cubicBezTo>
                      <a:pt x="667187" y="0"/>
                      <a:pt x="717592" y="20879"/>
                      <a:pt x="754757" y="58043"/>
                    </a:cubicBezTo>
                    <a:cubicBezTo>
                      <a:pt x="791921" y="95208"/>
                      <a:pt x="812800" y="145613"/>
                      <a:pt x="812800" y="198172"/>
                    </a:cubicBezTo>
                    <a:lnTo>
                      <a:pt x="812800" y="198172"/>
                    </a:lnTo>
                    <a:cubicBezTo>
                      <a:pt x="812800" y="250730"/>
                      <a:pt x="791921" y="301136"/>
                      <a:pt x="754757" y="338301"/>
                    </a:cubicBezTo>
                    <a:cubicBezTo>
                      <a:pt x="717592" y="375465"/>
                      <a:pt x="667187" y="396344"/>
                      <a:pt x="614628" y="396344"/>
                    </a:cubicBezTo>
                    <a:lnTo>
                      <a:pt x="198172" y="396344"/>
                    </a:lnTo>
                    <a:cubicBezTo>
                      <a:pt x="145613" y="396344"/>
                      <a:pt x="95208" y="375465"/>
                      <a:pt x="58043" y="338301"/>
                    </a:cubicBezTo>
                    <a:cubicBezTo>
                      <a:pt x="20879" y="301136"/>
                      <a:pt x="0" y="250730"/>
                      <a:pt x="0" y="198172"/>
                    </a:cubicBezTo>
                    <a:lnTo>
                      <a:pt x="0" y="198172"/>
                    </a:lnTo>
                    <a:cubicBezTo>
                      <a:pt x="0" y="145613"/>
                      <a:pt x="20879" y="95208"/>
                      <a:pt x="58043" y="58043"/>
                    </a:cubicBezTo>
                    <a:cubicBezTo>
                      <a:pt x="95208" y="20879"/>
                      <a:pt x="145613" y="0"/>
                      <a:pt x="19817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17118" tIns="17118" rIns="17118" bIns="17118" rtlCol="0" anchor="ctr"/>
              <a:lstStyle/>
              <a:p>
                <a:pPr algn="ctr">
                  <a:lnSpc>
                    <a:spcPts val="3407"/>
                  </a:lnSpc>
                </a:pPr>
                <a:endParaRPr/>
              </a:p>
            </p:txBody>
          </p:sp>
        </p:grpSp>
        <p:sp>
          <p:nvSpPr>
            <p:cNvPr id="47" name="TextBox 47"/>
            <p:cNvSpPr txBox="1"/>
            <p:nvPr/>
          </p:nvSpPr>
          <p:spPr>
            <a:xfrm>
              <a:off x="43288" y="3103451"/>
              <a:ext cx="1299981" cy="35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2"/>
                </a:lnSpc>
              </a:pPr>
              <a:r>
                <a:rPr lang="en-US" sz="1617">
                  <a:solidFill>
                    <a:srgbClr val="0F4D92"/>
                  </a:solidFill>
                  <a:latin typeface="Paytone One"/>
                </a:rPr>
                <a:t>STOCKS</a:t>
              </a:r>
            </a:p>
          </p:txBody>
        </p:sp>
        <p:grpSp>
          <p:nvGrpSpPr>
            <p:cNvPr id="48" name="Group 48"/>
            <p:cNvGrpSpPr/>
            <p:nvPr/>
          </p:nvGrpSpPr>
          <p:grpSpPr>
            <a:xfrm>
              <a:off x="5925634" y="2957869"/>
              <a:ext cx="1386557" cy="676124"/>
              <a:chOff x="0" y="0"/>
              <a:chExt cx="812800" cy="396344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812800" cy="396344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96344">
                    <a:moveTo>
                      <a:pt x="198172" y="0"/>
                    </a:moveTo>
                    <a:lnTo>
                      <a:pt x="614628" y="0"/>
                    </a:lnTo>
                    <a:cubicBezTo>
                      <a:pt x="667187" y="0"/>
                      <a:pt x="717592" y="20879"/>
                      <a:pt x="754757" y="58043"/>
                    </a:cubicBezTo>
                    <a:cubicBezTo>
                      <a:pt x="791921" y="95208"/>
                      <a:pt x="812800" y="145613"/>
                      <a:pt x="812800" y="198172"/>
                    </a:cubicBezTo>
                    <a:lnTo>
                      <a:pt x="812800" y="198172"/>
                    </a:lnTo>
                    <a:cubicBezTo>
                      <a:pt x="812800" y="250730"/>
                      <a:pt x="791921" y="301136"/>
                      <a:pt x="754757" y="338301"/>
                    </a:cubicBezTo>
                    <a:cubicBezTo>
                      <a:pt x="717592" y="375465"/>
                      <a:pt x="667187" y="396344"/>
                      <a:pt x="614628" y="396344"/>
                    </a:cubicBezTo>
                    <a:lnTo>
                      <a:pt x="198172" y="396344"/>
                    </a:lnTo>
                    <a:cubicBezTo>
                      <a:pt x="145613" y="396344"/>
                      <a:pt x="95208" y="375465"/>
                      <a:pt x="58043" y="338301"/>
                    </a:cubicBezTo>
                    <a:cubicBezTo>
                      <a:pt x="20879" y="301136"/>
                      <a:pt x="0" y="250730"/>
                      <a:pt x="0" y="198172"/>
                    </a:cubicBezTo>
                    <a:lnTo>
                      <a:pt x="0" y="198172"/>
                    </a:lnTo>
                    <a:cubicBezTo>
                      <a:pt x="0" y="145613"/>
                      <a:pt x="20879" y="95208"/>
                      <a:pt x="58043" y="58043"/>
                    </a:cubicBezTo>
                    <a:cubicBezTo>
                      <a:pt x="95208" y="20879"/>
                      <a:pt x="145613" y="0"/>
                      <a:pt x="19817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17118" tIns="17118" rIns="17118" bIns="17118" rtlCol="0" anchor="ctr"/>
              <a:lstStyle/>
              <a:p>
                <a:pPr algn="ctr">
                  <a:lnSpc>
                    <a:spcPts val="3407"/>
                  </a:lnSpc>
                </a:pPr>
                <a:endParaRPr/>
              </a:p>
            </p:txBody>
          </p:sp>
        </p:grpSp>
        <p:sp>
          <p:nvSpPr>
            <p:cNvPr id="51" name="TextBox 51"/>
            <p:cNvSpPr txBox="1"/>
            <p:nvPr/>
          </p:nvSpPr>
          <p:spPr>
            <a:xfrm>
              <a:off x="5968923" y="3103451"/>
              <a:ext cx="1299981" cy="35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2"/>
                </a:lnSpc>
              </a:pPr>
              <a:r>
                <a:rPr lang="en-US" sz="1617">
                  <a:solidFill>
                    <a:srgbClr val="0F4D92"/>
                  </a:solidFill>
                  <a:latin typeface="Paytone One"/>
                </a:rPr>
                <a:t>BONDS</a:t>
              </a:r>
            </a:p>
          </p:txBody>
        </p:sp>
        <p:grpSp>
          <p:nvGrpSpPr>
            <p:cNvPr id="52" name="Group 52"/>
            <p:cNvGrpSpPr/>
            <p:nvPr/>
          </p:nvGrpSpPr>
          <p:grpSpPr>
            <a:xfrm rot="-10800000">
              <a:off x="6546731" y="2851852"/>
              <a:ext cx="144363" cy="131644"/>
              <a:chOff x="0" y="0"/>
              <a:chExt cx="812800" cy="741187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812800" cy="74118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41187">
                    <a:moveTo>
                      <a:pt x="406400" y="741187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4118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4" name="TextBox 54"/>
              <p:cNvSpPr txBox="1"/>
              <p:nvPr/>
            </p:nvSpPr>
            <p:spPr>
              <a:xfrm>
                <a:off x="127000" y="-6350"/>
                <a:ext cx="558800" cy="387350"/>
              </a:xfrm>
              <a:prstGeom prst="rect">
                <a:avLst/>
              </a:prstGeom>
            </p:spPr>
            <p:txBody>
              <a:bodyPr lIns="17118" tIns="17118" rIns="17118" bIns="17118" rtlCol="0" anchor="ctr"/>
              <a:lstStyle/>
              <a:p>
                <a:pPr algn="ctr">
                  <a:lnSpc>
                    <a:spcPts val="3407"/>
                  </a:lnSpc>
                </a:pPr>
                <a:endParaRPr/>
              </a:p>
            </p:txBody>
          </p:sp>
        </p:grpSp>
        <p:grpSp>
          <p:nvGrpSpPr>
            <p:cNvPr id="55" name="Group 55"/>
            <p:cNvGrpSpPr/>
            <p:nvPr/>
          </p:nvGrpSpPr>
          <p:grpSpPr>
            <a:xfrm>
              <a:off x="12417454" y="2957869"/>
              <a:ext cx="2994613" cy="676124"/>
              <a:chOff x="0" y="0"/>
              <a:chExt cx="1755442" cy="396344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1755442" cy="396344"/>
              </a:xfrm>
              <a:custGeom>
                <a:avLst/>
                <a:gdLst/>
                <a:ahLst/>
                <a:cxnLst/>
                <a:rect l="l" t="t" r="r" b="b"/>
                <a:pathLst>
                  <a:path w="1755442" h="396344">
                    <a:moveTo>
                      <a:pt x="103411" y="0"/>
                    </a:moveTo>
                    <a:lnTo>
                      <a:pt x="1652031" y="0"/>
                    </a:lnTo>
                    <a:cubicBezTo>
                      <a:pt x="1679458" y="0"/>
                      <a:pt x="1705761" y="10895"/>
                      <a:pt x="1725154" y="30288"/>
                    </a:cubicBezTo>
                    <a:cubicBezTo>
                      <a:pt x="1744547" y="49682"/>
                      <a:pt x="1755442" y="75985"/>
                      <a:pt x="1755442" y="103411"/>
                    </a:cubicBezTo>
                    <a:lnTo>
                      <a:pt x="1755442" y="292932"/>
                    </a:lnTo>
                    <a:cubicBezTo>
                      <a:pt x="1755442" y="350045"/>
                      <a:pt x="1709144" y="396344"/>
                      <a:pt x="1652031" y="396344"/>
                    </a:cubicBezTo>
                    <a:lnTo>
                      <a:pt x="103411" y="396344"/>
                    </a:lnTo>
                    <a:cubicBezTo>
                      <a:pt x="46299" y="396344"/>
                      <a:pt x="0" y="350045"/>
                      <a:pt x="0" y="292932"/>
                    </a:cubicBezTo>
                    <a:lnTo>
                      <a:pt x="0" y="103411"/>
                    </a:lnTo>
                    <a:cubicBezTo>
                      <a:pt x="0" y="46299"/>
                      <a:pt x="46299" y="0"/>
                      <a:pt x="10341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7" name="TextBox 57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17118" tIns="17118" rIns="17118" bIns="17118" rtlCol="0" anchor="ctr"/>
              <a:lstStyle/>
              <a:p>
                <a:pPr algn="ctr">
                  <a:lnSpc>
                    <a:spcPts val="3407"/>
                  </a:lnSpc>
                </a:pPr>
                <a:endParaRPr/>
              </a:p>
            </p:txBody>
          </p:sp>
        </p:grpSp>
        <p:sp>
          <p:nvSpPr>
            <p:cNvPr id="58" name="TextBox 58"/>
            <p:cNvSpPr txBox="1"/>
            <p:nvPr/>
          </p:nvSpPr>
          <p:spPr>
            <a:xfrm>
              <a:off x="12541205" y="3103451"/>
              <a:ext cx="2747111" cy="35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2"/>
                </a:lnSpc>
              </a:pPr>
              <a:r>
                <a:rPr lang="en-US" sz="1617">
                  <a:solidFill>
                    <a:srgbClr val="0F4D92"/>
                  </a:solidFill>
                  <a:latin typeface="Paytone One"/>
                </a:rPr>
                <a:t>CASH EQUIVALENTS</a:t>
              </a:r>
            </a:p>
          </p:txBody>
        </p:sp>
        <p:grpSp>
          <p:nvGrpSpPr>
            <p:cNvPr id="59" name="Group 59"/>
            <p:cNvGrpSpPr/>
            <p:nvPr/>
          </p:nvGrpSpPr>
          <p:grpSpPr>
            <a:xfrm rot="-10800000">
              <a:off x="13842579" y="2851852"/>
              <a:ext cx="144363" cy="131644"/>
              <a:chOff x="0" y="0"/>
              <a:chExt cx="812800" cy="741187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812800" cy="74118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41187">
                    <a:moveTo>
                      <a:pt x="406400" y="741187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4118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1" name="TextBox 61"/>
              <p:cNvSpPr txBox="1"/>
              <p:nvPr/>
            </p:nvSpPr>
            <p:spPr>
              <a:xfrm>
                <a:off x="127000" y="-6350"/>
                <a:ext cx="558800" cy="387350"/>
              </a:xfrm>
              <a:prstGeom prst="rect">
                <a:avLst/>
              </a:prstGeom>
            </p:spPr>
            <p:txBody>
              <a:bodyPr lIns="17118" tIns="17118" rIns="17118" bIns="17118" rtlCol="0" anchor="ctr"/>
              <a:lstStyle/>
              <a:p>
                <a:pPr algn="ctr">
                  <a:lnSpc>
                    <a:spcPts val="3407"/>
                  </a:lnSpc>
                </a:pPr>
                <a:endParaRPr/>
              </a:p>
            </p:txBody>
          </p:sp>
        </p:grpSp>
        <p:sp>
          <p:nvSpPr>
            <p:cNvPr id="62" name="TextBox 62"/>
            <p:cNvSpPr txBox="1"/>
            <p:nvPr/>
          </p:nvSpPr>
          <p:spPr>
            <a:xfrm>
              <a:off x="17914703" y="-156487"/>
              <a:ext cx="1231877" cy="31991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166"/>
                </a:lnSpc>
              </a:pPr>
              <a:r>
                <a:rPr lang="en-US" sz="14404">
                  <a:solidFill>
                    <a:srgbClr val="0F4D92"/>
                  </a:solidFill>
                  <a:latin typeface="Paytone One"/>
                </a:rPr>
                <a:t>?</a:t>
              </a:r>
            </a:p>
          </p:txBody>
        </p:sp>
        <p:grpSp>
          <p:nvGrpSpPr>
            <p:cNvPr id="63" name="Group 63"/>
            <p:cNvGrpSpPr/>
            <p:nvPr/>
          </p:nvGrpSpPr>
          <p:grpSpPr>
            <a:xfrm rot="-10800000">
              <a:off x="18427996" y="2851852"/>
              <a:ext cx="144363" cy="131644"/>
              <a:chOff x="0" y="0"/>
              <a:chExt cx="812800" cy="741187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812800" cy="74118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41187">
                    <a:moveTo>
                      <a:pt x="406400" y="741187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4118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127000" y="-6350"/>
                <a:ext cx="558800" cy="387350"/>
              </a:xfrm>
              <a:prstGeom prst="rect">
                <a:avLst/>
              </a:prstGeom>
            </p:spPr>
            <p:txBody>
              <a:bodyPr lIns="17118" tIns="17118" rIns="17118" bIns="17118" rtlCol="0" anchor="ctr"/>
              <a:lstStyle/>
              <a:p>
                <a:pPr algn="ctr">
                  <a:lnSpc>
                    <a:spcPts val="3407"/>
                  </a:lnSpc>
                </a:pPr>
                <a:endParaRPr/>
              </a:p>
            </p:txBody>
          </p:sp>
        </p:grpSp>
        <p:grpSp>
          <p:nvGrpSpPr>
            <p:cNvPr id="66" name="Group 66"/>
            <p:cNvGrpSpPr/>
            <p:nvPr/>
          </p:nvGrpSpPr>
          <p:grpSpPr>
            <a:xfrm>
              <a:off x="17806899" y="2957869"/>
              <a:ext cx="1386557" cy="676124"/>
              <a:chOff x="0" y="0"/>
              <a:chExt cx="812800" cy="396344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812800" cy="396344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96344">
                    <a:moveTo>
                      <a:pt x="198172" y="0"/>
                    </a:moveTo>
                    <a:lnTo>
                      <a:pt x="614628" y="0"/>
                    </a:lnTo>
                    <a:cubicBezTo>
                      <a:pt x="667187" y="0"/>
                      <a:pt x="717592" y="20879"/>
                      <a:pt x="754757" y="58043"/>
                    </a:cubicBezTo>
                    <a:cubicBezTo>
                      <a:pt x="791921" y="95208"/>
                      <a:pt x="812800" y="145613"/>
                      <a:pt x="812800" y="198172"/>
                    </a:cubicBezTo>
                    <a:lnTo>
                      <a:pt x="812800" y="198172"/>
                    </a:lnTo>
                    <a:cubicBezTo>
                      <a:pt x="812800" y="250730"/>
                      <a:pt x="791921" y="301136"/>
                      <a:pt x="754757" y="338301"/>
                    </a:cubicBezTo>
                    <a:cubicBezTo>
                      <a:pt x="717592" y="375465"/>
                      <a:pt x="667187" y="396344"/>
                      <a:pt x="614628" y="396344"/>
                    </a:cubicBezTo>
                    <a:lnTo>
                      <a:pt x="198172" y="396344"/>
                    </a:lnTo>
                    <a:cubicBezTo>
                      <a:pt x="145613" y="396344"/>
                      <a:pt x="95208" y="375465"/>
                      <a:pt x="58043" y="338301"/>
                    </a:cubicBezTo>
                    <a:cubicBezTo>
                      <a:pt x="20879" y="301136"/>
                      <a:pt x="0" y="250730"/>
                      <a:pt x="0" y="198172"/>
                    </a:cubicBezTo>
                    <a:lnTo>
                      <a:pt x="0" y="198172"/>
                    </a:lnTo>
                    <a:cubicBezTo>
                      <a:pt x="0" y="145613"/>
                      <a:pt x="20879" y="95208"/>
                      <a:pt x="58043" y="58043"/>
                    </a:cubicBezTo>
                    <a:cubicBezTo>
                      <a:pt x="95208" y="20879"/>
                      <a:pt x="145613" y="0"/>
                      <a:pt x="19817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8" name="TextBox 68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17118" tIns="17118" rIns="17118" bIns="17118" rtlCol="0" anchor="ctr"/>
              <a:lstStyle/>
              <a:p>
                <a:pPr algn="ctr">
                  <a:lnSpc>
                    <a:spcPts val="3407"/>
                  </a:lnSpc>
                </a:pPr>
                <a:endParaRPr/>
              </a:p>
            </p:txBody>
          </p:sp>
        </p:grpSp>
        <p:sp>
          <p:nvSpPr>
            <p:cNvPr id="69" name="TextBox 69"/>
            <p:cNvSpPr txBox="1"/>
            <p:nvPr/>
          </p:nvSpPr>
          <p:spPr>
            <a:xfrm>
              <a:off x="17850187" y="3103451"/>
              <a:ext cx="1299981" cy="35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2"/>
                </a:lnSpc>
              </a:pPr>
              <a:r>
                <a:rPr lang="en-US" sz="1617">
                  <a:solidFill>
                    <a:srgbClr val="0F4D92"/>
                  </a:solidFill>
                  <a:latin typeface="Paytone One"/>
                </a:rPr>
                <a:t>OTHER</a:t>
              </a:r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16651759" y="100171"/>
            <a:ext cx="1521699" cy="746863"/>
            <a:chOff x="0" y="0"/>
            <a:chExt cx="2028932" cy="995818"/>
          </a:xfrm>
        </p:grpSpPr>
        <p:sp>
          <p:nvSpPr>
            <p:cNvPr id="71" name="Freeform 71"/>
            <p:cNvSpPr/>
            <p:nvPr/>
          </p:nvSpPr>
          <p:spPr>
            <a:xfrm>
              <a:off x="0" y="81648"/>
              <a:ext cx="680092" cy="833488"/>
            </a:xfrm>
            <a:custGeom>
              <a:avLst/>
              <a:gdLst/>
              <a:ahLst/>
              <a:cxnLst/>
              <a:rect l="l" t="t" r="r" b="b"/>
              <a:pathLst>
                <a:path w="680092" h="833488">
                  <a:moveTo>
                    <a:pt x="0" y="0"/>
                  </a:moveTo>
                  <a:lnTo>
                    <a:pt x="680092" y="0"/>
                  </a:lnTo>
                  <a:lnTo>
                    <a:pt x="680092" y="833487"/>
                  </a:lnTo>
                  <a:lnTo>
                    <a:pt x="0" y="83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72" name="AutoShape 72"/>
            <p:cNvSpPr/>
            <p:nvPr/>
          </p:nvSpPr>
          <p:spPr>
            <a:xfrm>
              <a:off x="895234" y="177258"/>
              <a:ext cx="0" cy="581407"/>
            </a:xfrm>
            <a:prstGeom prst="line">
              <a:avLst/>
            </a:prstGeom>
            <a:ln w="2441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3" name="Freeform 73">
              <a:hlinkClick r:id="rId7" tooltip="https://boolamoola.com"/>
            </p:cNvPr>
            <p:cNvSpPr/>
            <p:nvPr/>
          </p:nvSpPr>
          <p:spPr>
            <a:xfrm>
              <a:off x="1033114" y="0"/>
              <a:ext cx="995818" cy="995818"/>
            </a:xfrm>
            <a:custGeom>
              <a:avLst/>
              <a:gdLst/>
              <a:ahLst/>
              <a:cxnLst/>
              <a:rect l="l" t="t" r="r" b="b"/>
              <a:pathLst>
                <a:path w="995818" h="995818">
                  <a:moveTo>
                    <a:pt x="0" y="0"/>
                  </a:moveTo>
                  <a:lnTo>
                    <a:pt x="995818" y="0"/>
                  </a:lnTo>
                  <a:lnTo>
                    <a:pt x="995818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A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670507" y="4509497"/>
            <a:ext cx="6588793" cy="1462064"/>
            <a:chOff x="0" y="0"/>
            <a:chExt cx="7125295" cy="15811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125295" cy="1581115"/>
            </a:xfrm>
            <a:custGeom>
              <a:avLst/>
              <a:gdLst/>
              <a:ahLst/>
              <a:cxnLst/>
              <a:rect l="l" t="t" r="r" b="b"/>
              <a:pathLst>
                <a:path w="7125295" h="1581115">
                  <a:moveTo>
                    <a:pt x="35250" y="0"/>
                  </a:moveTo>
                  <a:lnTo>
                    <a:pt x="7090044" y="0"/>
                  </a:lnTo>
                  <a:cubicBezTo>
                    <a:pt x="7109513" y="0"/>
                    <a:pt x="7125295" y="15782"/>
                    <a:pt x="7125295" y="35250"/>
                  </a:cubicBezTo>
                  <a:lnTo>
                    <a:pt x="7125295" y="1545864"/>
                  </a:lnTo>
                  <a:cubicBezTo>
                    <a:pt x="7125295" y="1555213"/>
                    <a:pt x="7121581" y="1564180"/>
                    <a:pt x="7114970" y="1570790"/>
                  </a:cubicBezTo>
                  <a:cubicBezTo>
                    <a:pt x="7108359" y="1577401"/>
                    <a:pt x="7099393" y="1581115"/>
                    <a:pt x="7090044" y="1581115"/>
                  </a:cubicBezTo>
                  <a:lnTo>
                    <a:pt x="35250" y="1581115"/>
                  </a:lnTo>
                  <a:cubicBezTo>
                    <a:pt x="25901" y="1581115"/>
                    <a:pt x="16935" y="1577401"/>
                    <a:pt x="10325" y="1570790"/>
                  </a:cubicBezTo>
                  <a:cubicBezTo>
                    <a:pt x="3714" y="1564180"/>
                    <a:pt x="0" y="1555213"/>
                    <a:pt x="0" y="1545864"/>
                  </a:cubicBezTo>
                  <a:lnTo>
                    <a:pt x="0" y="35250"/>
                  </a:lnTo>
                  <a:cubicBezTo>
                    <a:pt x="0" y="25901"/>
                    <a:pt x="3714" y="16935"/>
                    <a:pt x="10325" y="10325"/>
                  </a:cubicBezTo>
                  <a:cubicBezTo>
                    <a:pt x="16935" y="3714"/>
                    <a:pt x="25901" y="0"/>
                    <a:pt x="35250" y="0"/>
                  </a:cubicBezTo>
                  <a:close/>
                </a:path>
              </a:pathLst>
            </a:custGeom>
            <a:solidFill>
              <a:srgbClr val="0F4D92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507141" y="4420984"/>
            <a:ext cx="6637859" cy="1462064"/>
            <a:chOff x="0" y="0"/>
            <a:chExt cx="7178356" cy="15811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178356" cy="1581115"/>
            </a:xfrm>
            <a:custGeom>
              <a:avLst/>
              <a:gdLst/>
              <a:ahLst/>
              <a:cxnLst/>
              <a:rect l="l" t="t" r="r" b="b"/>
              <a:pathLst>
                <a:path w="7178356" h="1581115">
                  <a:moveTo>
                    <a:pt x="34990" y="0"/>
                  </a:moveTo>
                  <a:lnTo>
                    <a:pt x="7143366" y="0"/>
                  </a:lnTo>
                  <a:cubicBezTo>
                    <a:pt x="7162691" y="0"/>
                    <a:pt x="7178356" y="15665"/>
                    <a:pt x="7178356" y="34990"/>
                  </a:cubicBezTo>
                  <a:lnTo>
                    <a:pt x="7178356" y="1546125"/>
                  </a:lnTo>
                  <a:cubicBezTo>
                    <a:pt x="7178356" y="1555405"/>
                    <a:pt x="7174670" y="1564305"/>
                    <a:pt x="7168108" y="1570867"/>
                  </a:cubicBezTo>
                  <a:cubicBezTo>
                    <a:pt x="7161547" y="1577428"/>
                    <a:pt x="7152646" y="1581115"/>
                    <a:pt x="7143366" y="1581115"/>
                  </a:cubicBezTo>
                  <a:lnTo>
                    <a:pt x="34990" y="1581115"/>
                  </a:lnTo>
                  <a:cubicBezTo>
                    <a:pt x="25710" y="1581115"/>
                    <a:pt x="16810" y="1577428"/>
                    <a:pt x="10248" y="1570867"/>
                  </a:cubicBezTo>
                  <a:cubicBezTo>
                    <a:pt x="3686" y="1564305"/>
                    <a:pt x="0" y="1555405"/>
                    <a:pt x="0" y="1546125"/>
                  </a:cubicBezTo>
                  <a:lnTo>
                    <a:pt x="0" y="34990"/>
                  </a:lnTo>
                  <a:cubicBezTo>
                    <a:pt x="0" y="25710"/>
                    <a:pt x="3686" y="16810"/>
                    <a:pt x="10248" y="10248"/>
                  </a:cubicBezTo>
                  <a:cubicBezTo>
                    <a:pt x="16810" y="3686"/>
                    <a:pt x="25710" y="0"/>
                    <a:pt x="349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>
                <a:lnSpc>
                  <a:spcPts val="252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73572" y="5204321"/>
            <a:ext cx="9621455" cy="831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78"/>
              </a:lnSpc>
            </a:pPr>
            <a:r>
              <a:rPr lang="en-US" sz="4770">
                <a:solidFill>
                  <a:srgbClr val="0F4D92"/>
                </a:solidFill>
                <a:latin typeface="Object Sans Bold"/>
              </a:rPr>
              <a:t>Retirement vs. Non-Retirement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73572" y="4144344"/>
            <a:ext cx="9474520" cy="1204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80"/>
              </a:lnSpc>
            </a:pPr>
            <a:r>
              <a:rPr lang="en-US" sz="7057" dirty="0">
                <a:solidFill>
                  <a:srgbClr val="FFFFFF"/>
                </a:solidFill>
                <a:latin typeface="Paytone One" panose="020B0604020202020204" charset="0"/>
              </a:rPr>
              <a:t>TYPES OF ACCOUNTS: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609631" y="4852621"/>
            <a:ext cx="6535369" cy="515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9"/>
              </a:lnSpc>
            </a:pPr>
            <a:r>
              <a:rPr lang="en-US" sz="2971">
                <a:solidFill>
                  <a:srgbClr val="0F4D92"/>
                </a:solidFill>
                <a:latin typeface="Object Sans Bold"/>
              </a:rPr>
              <a:t>What are my different options?</a:t>
            </a:r>
          </a:p>
        </p:txBody>
      </p:sp>
      <p:sp>
        <p:nvSpPr>
          <p:cNvPr id="11" name="Freeform 11"/>
          <p:cNvSpPr/>
          <p:nvPr/>
        </p:nvSpPr>
        <p:spPr>
          <a:xfrm rot="667695">
            <a:off x="14980638" y="5316253"/>
            <a:ext cx="1838791" cy="393042"/>
          </a:xfrm>
          <a:custGeom>
            <a:avLst/>
            <a:gdLst/>
            <a:ahLst/>
            <a:cxnLst/>
            <a:rect l="l" t="t" r="r" b="b"/>
            <a:pathLst>
              <a:path w="1838791" h="393042">
                <a:moveTo>
                  <a:pt x="0" y="0"/>
                </a:moveTo>
                <a:lnTo>
                  <a:pt x="1838791" y="0"/>
                </a:lnTo>
                <a:lnTo>
                  <a:pt x="1838791" y="393041"/>
                </a:lnTo>
                <a:lnTo>
                  <a:pt x="0" y="3930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6651759" y="100171"/>
            <a:ext cx="1521699" cy="746863"/>
            <a:chOff x="0" y="0"/>
            <a:chExt cx="2028932" cy="995818"/>
          </a:xfrm>
        </p:grpSpPr>
        <p:sp>
          <p:nvSpPr>
            <p:cNvPr id="13" name="Freeform 13"/>
            <p:cNvSpPr/>
            <p:nvPr/>
          </p:nvSpPr>
          <p:spPr>
            <a:xfrm>
              <a:off x="0" y="81648"/>
              <a:ext cx="680092" cy="833488"/>
            </a:xfrm>
            <a:custGeom>
              <a:avLst/>
              <a:gdLst/>
              <a:ahLst/>
              <a:cxnLst/>
              <a:rect l="l" t="t" r="r" b="b"/>
              <a:pathLst>
                <a:path w="680092" h="833488">
                  <a:moveTo>
                    <a:pt x="0" y="0"/>
                  </a:moveTo>
                  <a:lnTo>
                    <a:pt x="680092" y="0"/>
                  </a:lnTo>
                  <a:lnTo>
                    <a:pt x="680092" y="833487"/>
                  </a:lnTo>
                  <a:lnTo>
                    <a:pt x="0" y="83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4" name="AutoShape 14"/>
            <p:cNvSpPr/>
            <p:nvPr/>
          </p:nvSpPr>
          <p:spPr>
            <a:xfrm>
              <a:off x="895234" y="177258"/>
              <a:ext cx="0" cy="581407"/>
            </a:xfrm>
            <a:prstGeom prst="line">
              <a:avLst/>
            </a:prstGeom>
            <a:ln w="2441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5" name="Freeform 15">
              <a:hlinkClick r:id="rId5" tooltip="https://boolamoola.com"/>
            </p:cNvPr>
            <p:cNvSpPr/>
            <p:nvPr/>
          </p:nvSpPr>
          <p:spPr>
            <a:xfrm>
              <a:off x="1033114" y="0"/>
              <a:ext cx="995818" cy="995818"/>
            </a:xfrm>
            <a:custGeom>
              <a:avLst/>
              <a:gdLst/>
              <a:ahLst/>
              <a:cxnLst/>
              <a:rect l="l" t="t" r="r" b="b"/>
              <a:pathLst>
                <a:path w="995818" h="995818">
                  <a:moveTo>
                    <a:pt x="0" y="0"/>
                  </a:moveTo>
                  <a:lnTo>
                    <a:pt x="995818" y="0"/>
                  </a:lnTo>
                  <a:lnTo>
                    <a:pt x="995818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A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08001" y="-241672"/>
            <a:ext cx="12991668" cy="12026845"/>
          </a:xfrm>
          <a:custGeom>
            <a:avLst/>
            <a:gdLst/>
            <a:ahLst/>
            <a:cxnLst/>
            <a:rect l="l" t="t" r="r" b="b"/>
            <a:pathLst>
              <a:path w="12991668" h="12026845">
                <a:moveTo>
                  <a:pt x="0" y="0"/>
                </a:moveTo>
                <a:lnTo>
                  <a:pt x="12991669" y="0"/>
                </a:lnTo>
                <a:lnTo>
                  <a:pt x="12991669" y="12026845"/>
                </a:lnTo>
                <a:lnTo>
                  <a:pt x="0" y="120268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896" r="-7076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869602" y="1549174"/>
            <a:ext cx="5703511" cy="2795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61"/>
              </a:lnSpc>
            </a:pPr>
            <a:r>
              <a:rPr lang="en-US" sz="3186">
                <a:solidFill>
                  <a:srgbClr val="FFFFFF"/>
                </a:solidFill>
                <a:latin typeface="Object Sans Bold"/>
              </a:rPr>
              <a:t>RETIREMENT:</a:t>
            </a:r>
          </a:p>
          <a:p>
            <a:pPr marL="688024" lvl="1" indent="-344012">
              <a:lnSpc>
                <a:spcPts val="4461"/>
              </a:lnSpc>
              <a:buFont typeface="Arial"/>
              <a:buChar char="•"/>
            </a:pPr>
            <a:r>
              <a:rPr lang="en-US" sz="3186">
                <a:solidFill>
                  <a:srgbClr val="FFFFFF"/>
                </a:solidFill>
                <a:latin typeface="Object Sans Bold"/>
              </a:rPr>
              <a:t>Post-Age 59 1/2</a:t>
            </a:r>
          </a:p>
          <a:p>
            <a:pPr marL="688024" lvl="1" indent="-344012">
              <a:lnSpc>
                <a:spcPts val="4461"/>
              </a:lnSpc>
              <a:buFont typeface="Arial"/>
              <a:buChar char="•"/>
            </a:pPr>
            <a:r>
              <a:rPr lang="en-US" sz="3186">
                <a:solidFill>
                  <a:srgbClr val="FFFFFF"/>
                </a:solidFill>
                <a:latin typeface="Object Sans Bold"/>
              </a:rPr>
              <a:t>Tax Deferral</a:t>
            </a:r>
          </a:p>
          <a:p>
            <a:pPr marL="688024" lvl="1" indent="-344012">
              <a:lnSpc>
                <a:spcPts val="4461"/>
              </a:lnSpc>
              <a:buFont typeface="Arial"/>
              <a:buChar char="•"/>
            </a:pPr>
            <a:r>
              <a:rPr lang="en-US" sz="3186">
                <a:solidFill>
                  <a:srgbClr val="FFFFFF"/>
                </a:solidFill>
                <a:latin typeface="Object Sans Bold"/>
              </a:rPr>
              <a:t>Pre-Tax &amp; Post-Tax</a:t>
            </a:r>
          </a:p>
          <a:p>
            <a:pPr marL="688024" lvl="1" indent="-344012">
              <a:lnSpc>
                <a:spcPts val="4461"/>
              </a:lnSpc>
              <a:buFont typeface="Arial"/>
              <a:buChar char="•"/>
            </a:pPr>
            <a:r>
              <a:rPr lang="en-US" sz="3186">
                <a:solidFill>
                  <a:srgbClr val="FFFFFF"/>
                </a:solidFill>
                <a:latin typeface="Object Sans Bold"/>
              </a:rPr>
              <a:t>Through Employer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922485" y="5875545"/>
            <a:ext cx="6698001" cy="2795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61"/>
              </a:lnSpc>
            </a:pPr>
            <a:r>
              <a:rPr lang="en-US" sz="3186">
                <a:solidFill>
                  <a:srgbClr val="FFFFFF"/>
                </a:solidFill>
                <a:latin typeface="Object Sans Bold"/>
              </a:rPr>
              <a:t>NON-RETIREMENT:</a:t>
            </a:r>
          </a:p>
          <a:p>
            <a:pPr marL="688024" lvl="1" indent="-344012">
              <a:lnSpc>
                <a:spcPts val="4461"/>
              </a:lnSpc>
              <a:buFont typeface="Arial"/>
              <a:buChar char="•"/>
            </a:pPr>
            <a:r>
              <a:rPr lang="en-US" sz="3186">
                <a:solidFill>
                  <a:srgbClr val="FFFFFF"/>
                </a:solidFill>
                <a:latin typeface="Object Sans Bold"/>
              </a:rPr>
              <a:t>Use Any Time</a:t>
            </a:r>
          </a:p>
          <a:p>
            <a:pPr marL="688024" lvl="1" indent="-344012">
              <a:lnSpc>
                <a:spcPts val="4461"/>
              </a:lnSpc>
              <a:buFont typeface="Arial"/>
              <a:buChar char="•"/>
            </a:pPr>
            <a:r>
              <a:rPr lang="en-US" sz="3186">
                <a:solidFill>
                  <a:srgbClr val="FFFFFF"/>
                </a:solidFill>
                <a:latin typeface="Object Sans Bold"/>
              </a:rPr>
              <a:t>Taxable</a:t>
            </a:r>
          </a:p>
          <a:p>
            <a:pPr marL="688024" lvl="1" indent="-344012">
              <a:lnSpc>
                <a:spcPts val="4461"/>
              </a:lnSpc>
              <a:buFont typeface="Arial"/>
              <a:buChar char="•"/>
            </a:pPr>
            <a:r>
              <a:rPr lang="en-US" sz="3186">
                <a:solidFill>
                  <a:srgbClr val="FFFFFF"/>
                </a:solidFill>
                <a:latin typeface="Object Sans Bold"/>
              </a:rPr>
              <a:t>JTWROS</a:t>
            </a:r>
          </a:p>
          <a:p>
            <a:pPr marL="688024" lvl="1" indent="-344012">
              <a:lnSpc>
                <a:spcPts val="4461"/>
              </a:lnSpc>
              <a:buFont typeface="Arial"/>
              <a:buChar char="•"/>
            </a:pPr>
            <a:r>
              <a:rPr lang="en-US" sz="3186">
                <a:solidFill>
                  <a:srgbClr val="FFFFFF"/>
                </a:solidFill>
                <a:latin typeface="Object Sans Bold"/>
              </a:rPr>
              <a:t>Through Self or Brokerage</a:t>
            </a:r>
          </a:p>
        </p:txBody>
      </p:sp>
      <p:sp>
        <p:nvSpPr>
          <p:cNvPr id="5" name="Freeform 5"/>
          <p:cNvSpPr/>
          <p:nvPr/>
        </p:nvSpPr>
        <p:spPr>
          <a:xfrm>
            <a:off x="11055624" y="2237133"/>
            <a:ext cx="381845" cy="382936"/>
          </a:xfrm>
          <a:custGeom>
            <a:avLst/>
            <a:gdLst/>
            <a:ahLst/>
            <a:cxnLst/>
            <a:rect l="l" t="t" r="r" b="b"/>
            <a:pathLst>
              <a:path w="381845" h="382936">
                <a:moveTo>
                  <a:pt x="0" y="0"/>
                </a:moveTo>
                <a:lnTo>
                  <a:pt x="381845" y="0"/>
                </a:lnTo>
                <a:lnTo>
                  <a:pt x="381845" y="382936"/>
                </a:lnTo>
                <a:lnTo>
                  <a:pt x="0" y="3829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055624" y="2788846"/>
            <a:ext cx="381845" cy="382936"/>
          </a:xfrm>
          <a:custGeom>
            <a:avLst/>
            <a:gdLst/>
            <a:ahLst/>
            <a:cxnLst/>
            <a:rect l="l" t="t" r="r" b="b"/>
            <a:pathLst>
              <a:path w="381845" h="382936">
                <a:moveTo>
                  <a:pt x="0" y="0"/>
                </a:moveTo>
                <a:lnTo>
                  <a:pt x="381845" y="0"/>
                </a:lnTo>
                <a:lnTo>
                  <a:pt x="381845" y="382936"/>
                </a:lnTo>
                <a:lnTo>
                  <a:pt x="0" y="3829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055624" y="3343232"/>
            <a:ext cx="381845" cy="382936"/>
          </a:xfrm>
          <a:custGeom>
            <a:avLst/>
            <a:gdLst/>
            <a:ahLst/>
            <a:cxnLst/>
            <a:rect l="l" t="t" r="r" b="b"/>
            <a:pathLst>
              <a:path w="381845" h="382936">
                <a:moveTo>
                  <a:pt x="0" y="0"/>
                </a:moveTo>
                <a:lnTo>
                  <a:pt x="381845" y="0"/>
                </a:lnTo>
                <a:lnTo>
                  <a:pt x="381845" y="382936"/>
                </a:lnTo>
                <a:lnTo>
                  <a:pt x="0" y="3829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055624" y="3897618"/>
            <a:ext cx="381845" cy="382936"/>
          </a:xfrm>
          <a:custGeom>
            <a:avLst/>
            <a:gdLst/>
            <a:ahLst/>
            <a:cxnLst/>
            <a:rect l="l" t="t" r="r" b="b"/>
            <a:pathLst>
              <a:path w="381845" h="382936">
                <a:moveTo>
                  <a:pt x="0" y="0"/>
                </a:moveTo>
                <a:lnTo>
                  <a:pt x="381845" y="0"/>
                </a:lnTo>
                <a:lnTo>
                  <a:pt x="381845" y="382936"/>
                </a:lnTo>
                <a:lnTo>
                  <a:pt x="0" y="3829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055624" y="6573091"/>
            <a:ext cx="381845" cy="382936"/>
          </a:xfrm>
          <a:custGeom>
            <a:avLst/>
            <a:gdLst/>
            <a:ahLst/>
            <a:cxnLst/>
            <a:rect l="l" t="t" r="r" b="b"/>
            <a:pathLst>
              <a:path w="381845" h="382936">
                <a:moveTo>
                  <a:pt x="0" y="0"/>
                </a:moveTo>
                <a:lnTo>
                  <a:pt x="381845" y="0"/>
                </a:lnTo>
                <a:lnTo>
                  <a:pt x="381845" y="382936"/>
                </a:lnTo>
                <a:lnTo>
                  <a:pt x="0" y="3829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055624" y="7127477"/>
            <a:ext cx="381845" cy="382936"/>
          </a:xfrm>
          <a:custGeom>
            <a:avLst/>
            <a:gdLst/>
            <a:ahLst/>
            <a:cxnLst/>
            <a:rect l="l" t="t" r="r" b="b"/>
            <a:pathLst>
              <a:path w="381845" h="382936">
                <a:moveTo>
                  <a:pt x="0" y="0"/>
                </a:moveTo>
                <a:lnTo>
                  <a:pt x="381845" y="0"/>
                </a:lnTo>
                <a:lnTo>
                  <a:pt x="381845" y="382936"/>
                </a:lnTo>
                <a:lnTo>
                  <a:pt x="0" y="3829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55624" y="7681863"/>
            <a:ext cx="381845" cy="382936"/>
          </a:xfrm>
          <a:custGeom>
            <a:avLst/>
            <a:gdLst/>
            <a:ahLst/>
            <a:cxnLst/>
            <a:rect l="l" t="t" r="r" b="b"/>
            <a:pathLst>
              <a:path w="381845" h="382936">
                <a:moveTo>
                  <a:pt x="0" y="0"/>
                </a:moveTo>
                <a:lnTo>
                  <a:pt x="381845" y="0"/>
                </a:lnTo>
                <a:lnTo>
                  <a:pt x="381845" y="382936"/>
                </a:lnTo>
                <a:lnTo>
                  <a:pt x="0" y="3829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055624" y="8236249"/>
            <a:ext cx="381845" cy="382936"/>
          </a:xfrm>
          <a:custGeom>
            <a:avLst/>
            <a:gdLst/>
            <a:ahLst/>
            <a:cxnLst/>
            <a:rect l="l" t="t" r="r" b="b"/>
            <a:pathLst>
              <a:path w="381845" h="382936">
                <a:moveTo>
                  <a:pt x="0" y="0"/>
                </a:moveTo>
                <a:lnTo>
                  <a:pt x="381845" y="0"/>
                </a:lnTo>
                <a:lnTo>
                  <a:pt x="381845" y="382936"/>
                </a:lnTo>
                <a:lnTo>
                  <a:pt x="0" y="3829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6651759" y="100171"/>
            <a:ext cx="1521699" cy="746863"/>
            <a:chOff x="0" y="0"/>
            <a:chExt cx="2028932" cy="995818"/>
          </a:xfrm>
        </p:grpSpPr>
        <p:sp>
          <p:nvSpPr>
            <p:cNvPr id="14" name="Freeform 14"/>
            <p:cNvSpPr/>
            <p:nvPr/>
          </p:nvSpPr>
          <p:spPr>
            <a:xfrm>
              <a:off x="0" y="81648"/>
              <a:ext cx="680092" cy="833488"/>
            </a:xfrm>
            <a:custGeom>
              <a:avLst/>
              <a:gdLst/>
              <a:ahLst/>
              <a:cxnLst/>
              <a:rect l="l" t="t" r="r" b="b"/>
              <a:pathLst>
                <a:path w="680092" h="833488">
                  <a:moveTo>
                    <a:pt x="0" y="0"/>
                  </a:moveTo>
                  <a:lnTo>
                    <a:pt x="680092" y="0"/>
                  </a:lnTo>
                  <a:lnTo>
                    <a:pt x="680092" y="833487"/>
                  </a:lnTo>
                  <a:lnTo>
                    <a:pt x="0" y="83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5" name="AutoShape 15"/>
            <p:cNvSpPr/>
            <p:nvPr/>
          </p:nvSpPr>
          <p:spPr>
            <a:xfrm>
              <a:off x="895234" y="177258"/>
              <a:ext cx="0" cy="581407"/>
            </a:xfrm>
            <a:prstGeom prst="line">
              <a:avLst/>
            </a:prstGeom>
            <a:ln w="2441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6" name="Freeform 16">
              <a:hlinkClick r:id="rId6" tooltip="https://boolamoola.com"/>
            </p:cNvPr>
            <p:cNvSpPr/>
            <p:nvPr/>
          </p:nvSpPr>
          <p:spPr>
            <a:xfrm>
              <a:off x="1033114" y="0"/>
              <a:ext cx="995818" cy="995818"/>
            </a:xfrm>
            <a:custGeom>
              <a:avLst/>
              <a:gdLst/>
              <a:ahLst/>
              <a:cxnLst/>
              <a:rect l="l" t="t" r="r" b="b"/>
              <a:pathLst>
                <a:path w="995818" h="995818">
                  <a:moveTo>
                    <a:pt x="0" y="0"/>
                  </a:moveTo>
                  <a:lnTo>
                    <a:pt x="995818" y="0"/>
                  </a:lnTo>
                  <a:lnTo>
                    <a:pt x="995818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A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36960" y="3167998"/>
            <a:ext cx="8757466" cy="6610567"/>
            <a:chOff x="0" y="0"/>
            <a:chExt cx="2100452" cy="1585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0452" cy="1585525"/>
            </a:xfrm>
            <a:custGeom>
              <a:avLst/>
              <a:gdLst/>
              <a:ahLst/>
              <a:cxnLst/>
              <a:rect l="l" t="t" r="r" b="b"/>
              <a:pathLst>
                <a:path w="2100452" h="1585525">
                  <a:moveTo>
                    <a:pt x="0" y="0"/>
                  </a:moveTo>
                  <a:lnTo>
                    <a:pt x="2100452" y="0"/>
                  </a:lnTo>
                  <a:lnTo>
                    <a:pt x="2100452" y="1585525"/>
                  </a:lnTo>
                  <a:lnTo>
                    <a:pt x="0" y="1585525"/>
                  </a:lnTo>
                  <a:close/>
                </a:path>
              </a:pathLst>
            </a:custGeom>
            <a:solidFill>
              <a:srgbClr val="0F4D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693574" y="3024613"/>
            <a:ext cx="8757466" cy="6610567"/>
            <a:chOff x="0" y="0"/>
            <a:chExt cx="2100452" cy="15855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0452" cy="1585525"/>
            </a:xfrm>
            <a:custGeom>
              <a:avLst/>
              <a:gdLst/>
              <a:ahLst/>
              <a:cxnLst/>
              <a:rect l="l" t="t" r="r" b="b"/>
              <a:pathLst>
                <a:path w="2100452" h="1585525">
                  <a:moveTo>
                    <a:pt x="0" y="0"/>
                  </a:moveTo>
                  <a:lnTo>
                    <a:pt x="2100452" y="0"/>
                  </a:lnTo>
                  <a:lnTo>
                    <a:pt x="2100452" y="1585525"/>
                  </a:lnTo>
                  <a:lnTo>
                    <a:pt x="0" y="1585525"/>
                  </a:lnTo>
                  <a:close/>
                </a:path>
              </a:pathLst>
            </a:custGeom>
            <a:solidFill>
              <a:srgbClr val="FFFEF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3572113">
            <a:off x="4237486" y="788224"/>
            <a:ext cx="503445" cy="1017996"/>
          </a:xfrm>
          <a:custGeom>
            <a:avLst/>
            <a:gdLst/>
            <a:ahLst/>
            <a:cxnLst/>
            <a:rect l="l" t="t" r="r" b="b"/>
            <a:pathLst>
              <a:path w="503445" h="1017996">
                <a:moveTo>
                  <a:pt x="0" y="0"/>
                </a:moveTo>
                <a:lnTo>
                  <a:pt x="503446" y="0"/>
                </a:lnTo>
                <a:lnTo>
                  <a:pt x="503446" y="1017996"/>
                </a:lnTo>
                <a:lnTo>
                  <a:pt x="0" y="1017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693574" y="1144822"/>
            <a:ext cx="8900851" cy="1394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66"/>
              </a:lnSpc>
            </a:pPr>
            <a:r>
              <a:rPr lang="en-US" sz="8190" dirty="0">
                <a:solidFill>
                  <a:srgbClr val="FFFEFE"/>
                </a:solidFill>
                <a:latin typeface="Paytone One" panose="020B0604020202020204" charset="0"/>
              </a:rPr>
              <a:t>RISK VS. RETURN</a:t>
            </a:r>
          </a:p>
        </p:txBody>
      </p:sp>
      <p:sp>
        <p:nvSpPr>
          <p:cNvPr id="10" name="Freeform 10"/>
          <p:cNvSpPr/>
          <p:nvPr/>
        </p:nvSpPr>
        <p:spPr>
          <a:xfrm rot="-1472223" flipH="1">
            <a:off x="7146039" y="4862246"/>
            <a:ext cx="5315767" cy="1289073"/>
          </a:xfrm>
          <a:custGeom>
            <a:avLst/>
            <a:gdLst/>
            <a:ahLst/>
            <a:cxnLst/>
            <a:rect l="l" t="t" r="r" b="b"/>
            <a:pathLst>
              <a:path w="5315767" h="1289073">
                <a:moveTo>
                  <a:pt x="5315766" y="0"/>
                </a:moveTo>
                <a:lnTo>
                  <a:pt x="0" y="0"/>
                </a:lnTo>
                <a:lnTo>
                  <a:pt x="0" y="1289073"/>
                </a:lnTo>
                <a:lnTo>
                  <a:pt x="5315766" y="1289073"/>
                </a:lnTo>
                <a:lnTo>
                  <a:pt x="531576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 rot="5400000">
            <a:off x="8059206" y="6341361"/>
            <a:ext cx="691206" cy="0"/>
          </a:xfrm>
          <a:prstGeom prst="line">
            <a:avLst/>
          </a:prstGeom>
          <a:ln w="38100" cap="rnd">
            <a:solidFill>
              <a:srgbClr val="0F4D92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12" name="TextBox 12"/>
          <p:cNvSpPr txBox="1"/>
          <p:nvPr/>
        </p:nvSpPr>
        <p:spPr>
          <a:xfrm>
            <a:off x="7391640" y="5938694"/>
            <a:ext cx="926045" cy="355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3"/>
              </a:lnSpc>
            </a:pPr>
            <a:r>
              <a:rPr lang="en-US" sz="2124">
                <a:solidFill>
                  <a:srgbClr val="0F4D92"/>
                </a:solidFill>
                <a:latin typeface="Paytone One"/>
              </a:rPr>
              <a:t>CASH</a:t>
            </a:r>
          </a:p>
        </p:txBody>
      </p:sp>
      <p:sp>
        <p:nvSpPr>
          <p:cNvPr id="13" name="AutoShape 13"/>
          <p:cNvSpPr/>
          <p:nvPr/>
        </p:nvSpPr>
        <p:spPr>
          <a:xfrm rot="5400000">
            <a:off x="9524019" y="5774019"/>
            <a:ext cx="691063" cy="0"/>
          </a:xfrm>
          <a:prstGeom prst="line">
            <a:avLst/>
          </a:prstGeom>
          <a:ln w="38100" cap="rnd">
            <a:solidFill>
              <a:srgbClr val="0F4D92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14" name="TextBox 14"/>
          <p:cNvSpPr txBox="1"/>
          <p:nvPr/>
        </p:nvSpPr>
        <p:spPr>
          <a:xfrm>
            <a:off x="8607098" y="5360688"/>
            <a:ext cx="1171619" cy="355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3"/>
              </a:lnSpc>
            </a:pPr>
            <a:r>
              <a:rPr lang="en-US" sz="2124">
                <a:solidFill>
                  <a:srgbClr val="0F4D92"/>
                </a:solidFill>
                <a:latin typeface="Paytone One"/>
              </a:rPr>
              <a:t>BONDS</a:t>
            </a:r>
          </a:p>
        </p:txBody>
      </p:sp>
      <p:sp>
        <p:nvSpPr>
          <p:cNvPr id="15" name="AutoShape 15"/>
          <p:cNvSpPr/>
          <p:nvPr/>
        </p:nvSpPr>
        <p:spPr>
          <a:xfrm rot="5400000">
            <a:off x="10795985" y="4812384"/>
            <a:ext cx="691063" cy="0"/>
          </a:xfrm>
          <a:prstGeom prst="line">
            <a:avLst/>
          </a:prstGeom>
          <a:ln w="38100" cap="rnd">
            <a:solidFill>
              <a:srgbClr val="0F4D92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16" name="TextBox 16"/>
          <p:cNvSpPr txBox="1"/>
          <p:nvPr/>
        </p:nvSpPr>
        <p:spPr>
          <a:xfrm>
            <a:off x="9778717" y="4399446"/>
            <a:ext cx="1285202" cy="355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3"/>
              </a:lnSpc>
            </a:pPr>
            <a:r>
              <a:rPr lang="en-US" sz="2124">
                <a:solidFill>
                  <a:srgbClr val="0F4D92"/>
                </a:solidFill>
                <a:latin typeface="Paytone One"/>
              </a:rPr>
              <a:t>STOCKS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8069174" y="6861580"/>
            <a:ext cx="668486" cy="1440796"/>
            <a:chOff x="0" y="0"/>
            <a:chExt cx="887987" cy="19138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87987" cy="1913890"/>
            </a:xfrm>
            <a:custGeom>
              <a:avLst/>
              <a:gdLst/>
              <a:ahLst/>
              <a:cxnLst/>
              <a:rect l="l" t="t" r="r" b="b"/>
              <a:pathLst>
                <a:path w="887987" h="1913890">
                  <a:moveTo>
                    <a:pt x="0" y="0"/>
                  </a:moveTo>
                  <a:lnTo>
                    <a:pt x="887987" y="0"/>
                  </a:lnTo>
                  <a:lnTo>
                    <a:pt x="887987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F4D92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9513067" y="6408248"/>
            <a:ext cx="668486" cy="1894128"/>
            <a:chOff x="0" y="0"/>
            <a:chExt cx="887987" cy="251607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87987" cy="2516076"/>
            </a:xfrm>
            <a:custGeom>
              <a:avLst/>
              <a:gdLst/>
              <a:ahLst/>
              <a:cxnLst/>
              <a:rect l="l" t="t" r="r" b="b"/>
              <a:pathLst>
                <a:path w="887987" h="2516076">
                  <a:moveTo>
                    <a:pt x="0" y="0"/>
                  </a:moveTo>
                  <a:lnTo>
                    <a:pt x="887987" y="0"/>
                  </a:lnTo>
                  <a:lnTo>
                    <a:pt x="887987" y="2516076"/>
                  </a:lnTo>
                  <a:lnTo>
                    <a:pt x="0" y="2516076"/>
                  </a:lnTo>
                  <a:close/>
                </a:path>
              </a:pathLst>
            </a:custGeom>
            <a:solidFill>
              <a:srgbClr val="0F4D92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0828459" y="5607826"/>
            <a:ext cx="668486" cy="2694549"/>
            <a:chOff x="0" y="0"/>
            <a:chExt cx="887987" cy="357932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87987" cy="3579321"/>
            </a:xfrm>
            <a:custGeom>
              <a:avLst/>
              <a:gdLst/>
              <a:ahLst/>
              <a:cxnLst/>
              <a:rect l="l" t="t" r="r" b="b"/>
              <a:pathLst>
                <a:path w="887987" h="3579321">
                  <a:moveTo>
                    <a:pt x="0" y="0"/>
                  </a:moveTo>
                  <a:lnTo>
                    <a:pt x="887987" y="0"/>
                  </a:lnTo>
                  <a:lnTo>
                    <a:pt x="887987" y="3579321"/>
                  </a:lnTo>
                  <a:lnTo>
                    <a:pt x="0" y="3579321"/>
                  </a:lnTo>
                  <a:close/>
                </a:path>
              </a:pathLst>
            </a:custGeom>
            <a:solidFill>
              <a:srgbClr val="0F4D92"/>
            </a:solidFill>
          </p:spPr>
        </p:sp>
      </p:grpSp>
      <p:sp>
        <p:nvSpPr>
          <p:cNvPr id="23" name="AutoShape 23"/>
          <p:cNvSpPr/>
          <p:nvPr/>
        </p:nvSpPr>
        <p:spPr>
          <a:xfrm>
            <a:off x="7239095" y="8734910"/>
            <a:ext cx="5129653" cy="0"/>
          </a:xfrm>
          <a:prstGeom prst="line">
            <a:avLst/>
          </a:prstGeom>
          <a:ln w="38100" cap="rnd">
            <a:solidFill>
              <a:srgbClr val="0F4D9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 rot="-5400000">
            <a:off x="4540490" y="5982547"/>
            <a:ext cx="4807111" cy="0"/>
          </a:xfrm>
          <a:prstGeom prst="line">
            <a:avLst/>
          </a:prstGeom>
          <a:ln w="38100" cap="rnd">
            <a:solidFill>
              <a:srgbClr val="0F4D9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TextBox 25"/>
          <p:cNvSpPr txBox="1"/>
          <p:nvPr/>
        </p:nvSpPr>
        <p:spPr>
          <a:xfrm>
            <a:off x="5055561" y="5938694"/>
            <a:ext cx="1717034" cy="648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33"/>
              </a:lnSpc>
            </a:pPr>
            <a:r>
              <a:rPr lang="en-US" sz="1881">
                <a:solidFill>
                  <a:srgbClr val="0F4D92"/>
                </a:solidFill>
                <a:latin typeface="Paytone One"/>
              </a:rPr>
              <a:t>POTENTIAL</a:t>
            </a:r>
          </a:p>
          <a:p>
            <a:pPr>
              <a:lnSpc>
                <a:spcPts val="2633"/>
              </a:lnSpc>
            </a:pPr>
            <a:r>
              <a:rPr lang="en-US" sz="1881">
                <a:solidFill>
                  <a:srgbClr val="0F4D92"/>
                </a:solidFill>
                <a:latin typeface="Paytone One"/>
              </a:rPr>
              <a:t>RETURN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288343" y="8916302"/>
            <a:ext cx="1031158" cy="438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7"/>
              </a:lnSpc>
            </a:pPr>
            <a:r>
              <a:rPr lang="en-US" sz="2619">
                <a:solidFill>
                  <a:srgbClr val="0F4D92"/>
                </a:solidFill>
                <a:latin typeface="Paytone One"/>
              </a:rPr>
              <a:t>Risk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697650" y="8545458"/>
            <a:ext cx="421931" cy="240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8"/>
              </a:lnSpc>
            </a:pPr>
            <a:r>
              <a:rPr lang="en-US" sz="1420">
                <a:solidFill>
                  <a:srgbClr val="0F4D92"/>
                </a:solidFill>
                <a:latin typeface="Object Sans Bold"/>
              </a:rPr>
              <a:t>Low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442504" y="8526408"/>
            <a:ext cx="515811" cy="299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6"/>
              </a:lnSpc>
            </a:pPr>
            <a:r>
              <a:rPr lang="en-US" sz="1704">
                <a:solidFill>
                  <a:srgbClr val="FF3131"/>
                </a:solidFill>
                <a:latin typeface="Object Sans Bold"/>
              </a:rPr>
              <a:t>High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697650" y="3189888"/>
            <a:ext cx="515811" cy="299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6"/>
              </a:lnSpc>
            </a:pPr>
            <a:r>
              <a:rPr lang="en-US" sz="1704">
                <a:solidFill>
                  <a:srgbClr val="41C1BA"/>
                </a:solidFill>
                <a:latin typeface="Object Sans Bold"/>
              </a:rPr>
              <a:t>High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6651759" y="100171"/>
            <a:ext cx="1521699" cy="746863"/>
            <a:chOff x="0" y="0"/>
            <a:chExt cx="2028932" cy="995818"/>
          </a:xfrm>
        </p:grpSpPr>
        <p:sp>
          <p:nvSpPr>
            <p:cNvPr id="31" name="Freeform 31"/>
            <p:cNvSpPr/>
            <p:nvPr/>
          </p:nvSpPr>
          <p:spPr>
            <a:xfrm>
              <a:off x="0" y="81648"/>
              <a:ext cx="680092" cy="833488"/>
            </a:xfrm>
            <a:custGeom>
              <a:avLst/>
              <a:gdLst/>
              <a:ahLst/>
              <a:cxnLst/>
              <a:rect l="l" t="t" r="r" b="b"/>
              <a:pathLst>
                <a:path w="680092" h="833488">
                  <a:moveTo>
                    <a:pt x="0" y="0"/>
                  </a:moveTo>
                  <a:lnTo>
                    <a:pt x="680092" y="0"/>
                  </a:lnTo>
                  <a:lnTo>
                    <a:pt x="680092" y="833487"/>
                  </a:lnTo>
                  <a:lnTo>
                    <a:pt x="0" y="83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32" name="AutoShape 32"/>
            <p:cNvSpPr/>
            <p:nvPr/>
          </p:nvSpPr>
          <p:spPr>
            <a:xfrm>
              <a:off x="895234" y="177258"/>
              <a:ext cx="0" cy="581407"/>
            </a:xfrm>
            <a:prstGeom prst="line">
              <a:avLst/>
            </a:prstGeom>
            <a:ln w="2441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3" name="Freeform 33">
              <a:hlinkClick r:id="rId7" tooltip="https://boolamoola.com"/>
            </p:cNvPr>
            <p:cNvSpPr/>
            <p:nvPr/>
          </p:nvSpPr>
          <p:spPr>
            <a:xfrm>
              <a:off x="1033114" y="0"/>
              <a:ext cx="995818" cy="995818"/>
            </a:xfrm>
            <a:custGeom>
              <a:avLst/>
              <a:gdLst/>
              <a:ahLst/>
              <a:cxnLst/>
              <a:rect l="l" t="t" r="r" b="b"/>
              <a:pathLst>
                <a:path w="995818" h="995818">
                  <a:moveTo>
                    <a:pt x="0" y="0"/>
                  </a:moveTo>
                  <a:lnTo>
                    <a:pt x="995818" y="0"/>
                  </a:lnTo>
                  <a:lnTo>
                    <a:pt x="995818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A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239391"/>
            <a:ext cx="5254043" cy="3591789"/>
            <a:chOff x="0" y="0"/>
            <a:chExt cx="7005391" cy="4789052"/>
          </a:xfrm>
        </p:grpSpPr>
        <p:grpSp>
          <p:nvGrpSpPr>
            <p:cNvPr id="3" name="Group 3"/>
            <p:cNvGrpSpPr/>
            <p:nvPr/>
          </p:nvGrpSpPr>
          <p:grpSpPr>
            <a:xfrm>
              <a:off x="153837" y="152310"/>
              <a:ext cx="6851553" cy="4636742"/>
              <a:chOff x="0" y="0"/>
              <a:chExt cx="768713" cy="52022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768713" cy="520221"/>
              </a:xfrm>
              <a:custGeom>
                <a:avLst/>
                <a:gdLst/>
                <a:ahLst/>
                <a:cxnLst/>
                <a:rect l="l" t="t" r="r" b="b"/>
                <a:pathLst>
                  <a:path w="768713" h="520221">
                    <a:moveTo>
                      <a:pt x="76837" y="0"/>
                    </a:moveTo>
                    <a:lnTo>
                      <a:pt x="691876" y="0"/>
                    </a:lnTo>
                    <a:cubicBezTo>
                      <a:pt x="734312" y="0"/>
                      <a:pt x="768713" y="34401"/>
                      <a:pt x="768713" y="76837"/>
                    </a:cubicBezTo>
                    <a:lnTo>
                      <a:pt x="768713" y="443384"/>
                    </a:lnTo>
                    <a:cubicBezTo>
                      <a:pt x="768713" y="463763"/>
                      <a:pt x="760617" y="483306"/>
                      <a:pt x="746208" y="497716"/>
                    </a:cubicBezTo>
                    <a:cubicBezTo>
                      <a:pt x="731798" y="512126"/>
                      <a:pt x="712254" y="520221"/>
                      <a:pt x="691876" y="520221"/>
                    </a:cubicBezTo>
                    <a:lnTo>
                      <a:pt x="76837" y="520221"/>
                    </a:lnTo>
                    <a:cubicBezTo>
                      <a:pt x="34401" y="520221"/>
                      <a:pt x="0" y="485820"/>
                      <a:pt x="0" y="443384"/>
                    </a:cubicBezTo>
                    <a:lnTo>
                      <a:pt x="0" y="76837"/>
                    </a:lnTo>
                    <a:cubicBezTo>
                      <a:pt x="0" y="56458"/>
                      <a:pt x="8095" y="36915"/>
                      <a:pt x="22505" y="22505"/>
                    </a:cubicBezTo>
                    <a:cubicBezTo>
                      <a:pt x="36915" y="8095"/>
                      <a:pt x="56458" y="0"/>
                      <a:pt x="76837" y="0"/>
                    </a:cubicBezTo>
                    <a:close/>
                  </a:path>
                </a:pathLst>
              </a:custGeom>
              <a:solidFill>
                <a:srgbClr val="0F4D92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5386" tIns="55386" rIns="55386" bIns="55386" rtlCol="0" anchor="ctr"/>
              <a:lstStyle/>
              <a:p>
                <a:pPr algn="ctr">
                  <a:lnSpc>
                    <a:spcPts val="286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6851553" cy="4636742"/>
              <a:chOff x="0" y="0"/>
              <a:chExt cx="768713" cy="52022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768713" cy="520221"/>
              </a:xfrm>
              <a:custGeom>
                <a:avLst/>
                <a:gdLst/>
                <a:ahLst/>
                <a:cxnLst/>
                <a:rect l="l" t="t" r="r" b="b"/>
                <a:pathLst>
                  <a:path w="768713" h="520221">
                    <a:moveTo>
                      <a:pt x="76837" y="0"/>
                    </a:moveTo>
                    <a:lnTo>
                      <a:pt x="691876" y="0"/>
                    </a:lnTo>
                    <a:cubicBezTo>
                      <a:pt x="734312" y="0"/>
                      <a:pt x="768713" y="34401"/>
                      <a:pt x="768713" y="76837"/>
                    </a:cubicBezTo>
                    <a:lnTo>
                      <a:pt x="768713" y="443384"/>
                    </a:lnTo>
                    <a:cubicBezTo>
                      <a:pt x="768713" y="463763"/>
                      <a:pt x="760617" y="483306"/>
                      <a:pt x="746208" y="497716"/>
                    </a:cubicBezTo>
                    <a:cubicBezTo>
                      <a:pt x="731798" y="512126"/>
                      <a:pt x="712254" y="520221"/>
                      <a:pt x="691876" y="520221"/>
                    </a:cubicBezTo>
                    <a:lnTo>
                      <a:pt x="76837" y="520221"/>
                    </a:lnTo>
                    <a:cubicBezTo>
                      <a:pt x="34401" y="520221"/>
                      <a:pt x="0" y="485820"/>
                      <a:pt x="0" y="443384"/>
                    </a:cubicBezTo>
                    <a:lnTo>
                      <a:pt x="0" y="76837"/>
                    </a:lnTo>
                    <a:cubicBezTo>
                      <a:pt x="0" y="56458"/>
                      <a:pt x="8095" y="36915"/>
                      <a:pt x="22505" y="22505"/>
                    </a:cubicBezTo>
                    <a:cubicBezTo>
                      <a:pt x="36915" y="8095"/>
                      <a:pt x="56458" y="0"/>
                      <a:pt x="7683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5386" tIns="55386" rIns="55386" bIns="55386" rtlCol="0" anchor="ctr"/>
              <a:lstStyle/>
              <a:p>
                <a:pPr algn="ctr">
                  <a:lnSpc>
                    <a:spcPts val="2869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970272" y="1926552"/>
              <a:ext cx="5693605" cy="4079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60"/>
                </a:lnSpc>
              </a:pPr>
              <a:r>
                <a:rPr lang="en-US" sz="1828">
                  <a:solidFill>
                    <a:srgbClr val="0F4D92"/>
                  </a:solidFill>
                  <a:latin typeface="Object Sans Bold"/>
                </a:rPr>
                <a:t>The higher      the risk</a:t>
              </a:r>
            </a:p>
          </p:txBody>
        </p:sp>
        <p:sp>
          <p:nvSpPr>
            <p:cNvPr id="10" name="Freeform 10"/>
            <p:cNvSpPr/>
            <p:nvPr/>
          </p:nvSpPr>
          <p:spPr>
            <a:xfrm rot="-5400000">
              <a:off x="2543549" y="1879559"/>
              <a:ext cx="577191" cy="384553"/>
            </a:xfrm>
            <a:custGeom>
              <a:avLst/>
              <a:gdLst/>
              <a:ahLst/>
              <a:cxnLst/>
              <a:rect l="l" t="t" r="r" b="b"/>
              <a:pathLst>
                <a:path w="577191" h="384553">
                  <a:moveTo>
                    <a:pt x="0" y="0"/>
                  </a:moveTo>
                  <a:lnTo>
                    <a:pt x="577191" y="0"/>
                  </a:lnTo>
                  <a:lnTo>
                    <a:pt x="577191" y="384553"/>
                  </a:lnTo>
                  <a:lnTo>
                    <a:pt x="0" y="384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970272" y="2741076"/>
              <a:ext cx="5693605" cy="4079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60"/>
                </a:lnSpc>
              </a:pPr>
              <a:r>
                <a:rPr lang="en-US" sz="1828">
                  <a:solidFill>
                    <a:srgbClr val="0F4D92"/>
                  </a:solidFill>
                  <a:latin typeface="Object Sans Bold"/>
                </a:rPr>
                <a:t>The higher      the reward</a:t>
              </a:r>
            </a:p>
          </p:txBody>
        </p:sp>
        <p:sp>
          <p:nvSpPr>
            <p:cNvPr id="12" name="Freeform 12"/>
            <p:cNvSpPr/>
            <p:nvPr/>
          </p:nvSpPr>
          <p:spPr>
            <a:xfrm rot="-5400000">
              <a:off x="2543549" y="2710750"/>
              <a:ext cx="577191" cy="384553"/>
            </a:xfrm>
            <a:custGeom>
              <a:avLst/>
              <a:gdLst/>
              <a:ahLst/>
              <a:cxnLst/>
              <a:rect l="l" t="t" r="r" b="b"/>
              <a:pathLst>
                <a:path w="577191" h="384553">
                  <a:moveTo>
                    <a:pt x="0" y="0"/>
                  </a:moveTo>
                  <a:lnTo>
                    <a:pt x="577191" y="0"/>
                  </a:lnTo>
                  <a:lnTo>
                    <a:pt x="577191" y="384553"/>
                  </a:lnTo>
                  <a:lnTo>
                    <a:pt x="0" y="384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673852" y="1158587"/>
              <a:ext cx="4626606" cy="5462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06"/>
                </a:lnSpc>
              </a:pPr>
              <a:r>
                <a:rPr lang="en-US" sz="2433">
                  <a:solidFill>
                    <a:srgbClr val="0F4D92"/>
                  </a:solidFill>
                  <a:latin typeface="Object Sans Bold"/>
                </a:rPr>
                <a:t>This indicates that: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991543" y="3377414"/>
              <a:ext cx="2032878" cy="3492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98"/>
                </a:lnSpc>
              </a:pPr>
              <a:r>
                <a:rPr lang="en-US" sz="1498">
                  <a:solidFill>
                    <a:srgbClr val="0F4D92"/>
                  </a:solidFill>
                  <a:latin typeface="Kollektif Bold"/>
                </a:rPr>
                <a:t>*and vice versa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503562" y="4239391"/>
            <a:ext cx="5263037" cy="3591789"/>
            <a:chOff x="0" y="0"/>
            <a:chExt cx="7017382" cy="4789052"/>
          </a:xfrm>
        </p:grpSpPr>
        <p:grpSp>
          <p:nvGrpSpPr>
            <p:cNvPr id="16" name="Group 16"/>
            <p:cNvGrpSpPr/>
            <p:nvPr/>
          </p:nvGrpSpPr>
          <p:grpSpPr>
            <a:xfrm>
              <a:off x="165829" y="152310"/>
              <a:ext cx="6851553" cy="4636742"/>
              <a:chOff x="0" y="0"/>
              <a:chExt cx="768713" cy="52022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768713" cy="520221"/>
              </a:xfrm>
              <a:custGeom>
                <a:avLst/>
                <a:gdLst/>
                <a:ahLst/>
                <a:cxnLst/>
                <a:rect l="l" t="t" r="r" b="b"/>
                <a:pathLst>
                  <a:path w="768713" h="520221">
                    <a:moveTo>
                      <a:pt x="76837" y="0"/>
                    </a:moveTo>
                    <a:lnTo>
                      <a:pt x="691876" y="0"/>
                    </a:lnTo>
                    <a:cubicBezTo>
                      <a:pt x="734312" y="0"/>
                      <a:pt x="768713" y="34401"/>
                      <a:pt x="768713" y="76837"/>
                    </a:cubicBezTo>
                    <a:lnTo>
                      <a:pt x="768713" y="443384"/>
                    </a:lnTo>
                    <a:cubicBezTo>
                      <a:pt x="768713" y="463763"/>
                      <a:pt x="760617" y="483306"/>
                      <a:pt x="746208" y="497716"/>
                    </a:cubicBezTo>
                    <a:cubicBezTo>
                      <a:pt x="731798" y="512126"/>
                      <a:pt x="712254" y="520221"/>
                      <a:pt x="691876" y="520221"/>
                    </a:cubicBezTo>
                    <a:lnTo>
                      <a:pt x="76837" y="520221"/>
                    </a:lnTo>
                    <a:cubicBezTo>
                      <a:pt x="34401" y="520221"/>
                      <a:pt x="0" y="485820"/>
                      <a:pt x="0" y="443384"/>
                    </a:cubicBezTo>
                    <a:lnTo>
                      <a:pt x="0" y="76837"/>
                    </a:lnTo>
                    <a:cubicBezTo>
                      <a:pt x="0" y="56458"/>
                      <a:pt x="8095" y="36915"/>
                      <a:pt x="22505" y="22505"/>
                    </a:cubicBezTo>
                    <a:cubicBezTo>
                      <a:pt x="36915" y="8095"/>
                      <a:pt x="56458" y="0"/>
                      <a:pt x="76837" y="0"/>
                    </a:cubicBezTo>
                    <a:close/>
                  </a:path>
                </a:pathLst>
              </a:custGeom>
              <a:solidFill>
                <a:srgbClr val="0F4D92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5386" tIns="55386" rIns="55386" bIns="55386" rtlCol="0" anchor="ctr"/>
              <a:lstStyle/>
              <a:p>
                <a:pPr algn="ctr">
                  <a:lnSpc>
                    <a:spcPts val="286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0" y="0"/>
              <a:ext cx="6851553" cy="4636742"/>
              <a:chOff x="0" y="0"/>
              <a:chExt cx="768713" cy="52022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768713" cy="520221"/>
              </a:xfrm>
              <a:custGeom>
                <a:avLst/>
                <a:gdLst/>
                <a:ahLst/>
                <a:cxnLst/>
                <a:rect l="l" t="t" r="r" b="b"/>
                <a:pathLst>
                  <a:path w="768713" h="520221">
                    <a:moveTo>
                      <a:pt x="76837" y="0"/>
                    </a:moveTo>
                    <a:lnTo>
                      <a:pt x="691876" y="0"/>
                    </a:lnTo>
                    <a:cubicBezTo>
                      <a:pt x="734312" y="0"/>
                      <a:pt x="768713" y="34401"/>
                      <a:pt x="768713" y="76837"/>
                    </a:cubicBezTo>
                    <a:lnTo>
                      <a:pt x="768713" y="443384"/>
                    </a:lnTo>
                    <a:cubicBezTo>
                      <a:pt x="768713" y="463763"/>
                      <a:pt x="760617" y="483306"/>
                      <a:pt x="746208" y="497716"/>
                    </a:cubicBezTo>
                    <a:cubicBezTo>
                      <a:pt x="731798" y="512126"/>
                      <a:pt x="712254" y="520221"/>
                      <a:pt x="691876" y="520221"/>
                    </a:cubicBezTo>
                    <a:lnTo>
                      <a:pt x="76837" y="520221"/>
                    </a:lnTo>
                    <a:cubicBezTo>
                      <a:pt x="34401" y="520221"/>
                      <a:pt x="0" y="485820"/>
                      <a:pt x="0" y="443384"/>
                    </a:cubicBezTo>
                    <a:lnTo>
                      <a:pt x="0" y="76837"/>
                    </a:lnTo>
                    <a:cubicBezTo>
                      <a:pt x="0" y="56458"/>
                      <a:pt x="8095" y="36915"/>
                      <a:pt x="22505" y="22505"/>
                    </a:cubicBezTo>
                    <a:cubicBezTo>
                      <a:pt x="36915" y="8095"/>
                      <a:pt x="56458" y="0"/>
                      <a:pt x="7683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5386" tIns="55386" rIns="55386" bIns="55386" rtlCol="0" anchor="ctr"/>
              <a:lstStyle/>
              <a:p>
                <a:pPr algn="ctr">
                  <a:lnSpc>
                    <a:spcPts val="2869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942275" y="1173832"/>
              <a:ext cx="4967002" cy="2260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07"/>
                </a:lnSpc>
              </a:pPr>
              <a:r>
                <a:rPr lang="en-US" sz="2433">
                  <a:solidFill>
                    <a:srgbClr val="0F4D92"/>
                  </a:solidFill>
                  <a:latin typeface="Object Sans Bold"/>
                </a:rPr>
                <a:t>An investor (you) must consider their individual risk tolerance when constructing a portfolio 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989953" y="4243915"/>
            <a:ext cx="5269347" cy="3587265"/>
            <a:chOff x="0" y="0"/>
            <a:chExt cx="7025795" cy="4783020"/>
          </a:xfrm>
        </p:grpSpPr>
        <p:grpSp>
          <p:nvGrpSpPr>
            <p:cNvPr id="24" name="Group 24"/>
            <p:cNvGrpSpPr/>
            <p:nvPr/>
          </p:nvGrpSpPr>
          <p:grpSpPr>
            <a:xfrm>
              <a:off x="174242" y="146278"/>
              <a:ext cx="6851553" cy="4636742"/>
              <a:chOff x="0" y="0"/>
              <a:chExt cx="768713" cy="520221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768713" cy="520221"/>
              </a:xfrm>
              <a:custGeom>
                <a:avLst/>
                <a:gdLst/>
                <a:ahLst/>
                <a:cxnLst/>
                <a:rect l="l" t="t" r="r" b="b"/>
                <a:pathLst>
                  <a:path w="768713" h="520221">
                    <a:moveTo>
                      <a:pt x="76837" y="0"/>
                    </a:moveTo>
                    <a:lnTo>
                      <a:pt x="691876" y="0"/>
                    </a:lnTo>
                    <a:cubicBezTo>
                      <a:pt x="734312" y="0"/>
                      <a:pt x="768713" y="34401"/>
                      <a:pt x="768713" y="76837"/>
                    </a:cubicBezTo>
                    <a:lnTo>
                      <a:pt x="768713" y="443384"/>
                    </a:lnTo>
                    <a:cubicBezTo>
                      <a:pt x="768713" y="463763"/>
                      <a:pt x="760617" y="483306"/>
                      <a:pt x="746208" y="497716"/>
                    </a:cubicBezTo>
                    <a:cubicBezTo>
                      <a:pt x="731798" y="512126"/>
                      <a:pt x="712254" y="520221"/>
                      <a:pt x="691876" y="520221"/>
                    </a:cubicBezTo>
                    <a:lnTo>
                      <a:pt x="76837" y="520221"/>
                    </a:lnTo>
                    <a:cubicBezTo>
                      <a:pt x="34401" y="520221"/>
                      <a:pt x="0" y="485820"/>
                      <a:pt x="0" y="443384"/>
                    </a:cubicBezTo>
                    <a:lnTo>
                      <a:pt x="0" y="76837"/>
                    </a:lnTo>
                    <a:cubicBezTo>
                      <a:pt x="0" y="56458"/>
                      <a:pt x="8095" y="36915"/>
                      <a:pt x="22505" y="22505"/>
                    </a:cubicBezTo>
                    <a:cubicBezTo>
                      <a:pt x="36915" y="8095"/>
                      <a:pt x="56458" y="0"/>
                      <a:pt x="76837" y="0"/>
                    </a:cubicBezTo>
                    <a:close/>
                  </a:path>
                </a:pathLst>
              </a:custGeom>
              <a:solidFill>
                <a:srgbClr val="0F4D92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5386" tIns="55386" rIns="55386" bIns="55386" rtlCol="0" anchor="ctr"/>
              <a:lstStyle/>
              <a:p>
                <a:pPr algn="ctr">
                  <a:lnSpc>
                    <a:spcPts val="2869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0" y="0"/>
              <a:ext cx="6851553" cy="4636742"/>
              <a:chOff x="0" y="0"/>
              <a:chExt cx="768713" cy="520221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768713" cy="520221"/>
              </a:xfrm>
              <a:custGeom>
                <a:avLst/>
                <a:gdLst/>
                <a:ahLst/>
                <a:cxnLst/>
                <a:rect l="l" t="t" r="r" b="b"/>
                <a:pathLst>
                  <a:path w="768713" h="520221">
                    <a:moveTo>
                      <a:pt x="76837" y="0"/>
                    </a:moveTo>
                    <a:lnTo>
                      <a:pt x="691876" y="0"/>
                    </a:lnTo>
                    <a:cubicBezTo>
                      <a:pt x="734312" y="0"/>
                      <a:pt x="768713" y="34401"/>
                      <a:pt x="768713" y="76837"/>
                    </a:cubicBezTo>
                    <a:lnTo>
                      <a:pt x="768713" y="443384"/>
                    </a:lnTo>
                    <a:cubicBezTo>
                      <a:pt x="768713" y="463763"/>
                      <a:pt x="760617" y="483306"/>
                      <a:pt x="746208" y="497716"/>
                    </a:cubicBezTo>
                    <a:cubicBezTo>
                      <a:pt x="731798" y="512126"/>
                      <a:pt x="712254" y="520221"/>
                      <a:pt x="691876" y="520221"/>
                    </a:cubicBezTo>
                    <a:lnTo>
                      <a:pt x="76837" y="520221"/>
                    </a:lnTo>
                    <a:cubicBezTo>
                      <a:pt x="34401" y="520221"/>
                      <a:pt x="0" y="485820"/>
                      <a:pt x="0" y="443384"/>
                    </a:cubicBezTo>
                    <a:lnTo>
                      <a:pt x="0" y="76837"/>
                    </a:lnTo>
                    <a:cubicBezTo>
                      <a:pt x="0" y="56458"/>
                      <a:pt x="8095" y="36915"/>
                      <a:pt x="22505" y="22505"/>
                    </a:cubicBezTo>
                    <a:cubicBezTo>
                      <a:pt x="36915" y="8095"/>
                      <a:pt x="56458" y="0"/>
                      <a:pt x="7683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5386" tIns="55386" rIns="55386" bIns="55386" rtlCol="0" anchor="ctr"/>
              <a:lstStyle/>
              <a:p>
                <a:pPr algn="ctr">
                  <a:lnSpc>
                    <a:spcPts val="286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642390" y="1195458"/>
              <a:ext cx="5566774" cy="2260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07"/>
                </a:lnSpc>
              </a:pPr>
              <a:r>
                <a:rPr lang="en-US" sz="2433">
                  <a:solidFill>
                    <a:srgbClr val="0F4D92"/>
                  </a:solidFill>
                  <a:latin typeface="Object Sans Bold"/>
                </a:rPr>
                <a:t>Things to consider include overall risk tolerance but also the potential to replace lost funds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2530023" y="8145505"/>
            <a:ext cx="2136020" cy="173552"/>
          </a:xfrm>
          <a:custGeom>
            <a:avLst/>
            <a:gdLst/>
            <a:ahLst/>
            <a:cxnLst/>
            <a:rect l="l" t="t" r="r" b="b"/>
            <a:pathLst>
              <a:path w="2136020" h="173552">
                <a:moveTo>
                  <a:pt x="0" y="0"/>
                </a:moveTo>
                <a:lnTo>
                  <a:pt x="2136019" y="0"/>
                </a:lnTo>
                <a:lnTo>
                  <a:pt x="2136019" y="173551"/>
                </a:lnTo>
                <a:lnTo>
                  <a:pt x="0" y="173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8004885" y="8145505"/>
            <a:ext cx="2136020" cy="173552"/>
          </a:xfrm>
          <a:custGeom>
            <a:avLst/>
            <a:gdLst/>
            <a:ahLst/>
            <a:cxnLst/>
            <a:rect l="l" t="t" r="r" b="b"/>
            <a:pathLst>
              <a:path w="2136020" h="173552">
                <a:moveTo>
                  <a:pt x="0" y="0"/>
                </a:moveTo>
                <a:lnTo>
                  <a:pt x="2136019" y="0"/>
                </a:lnTo>
                <a:lnTo>
                  <a:pt x="2136019" y="173551"/>
                </a:lnTo>
                <a:lnTo>
                  <a:pt x="0" y="173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3491276" y="8145505"/>
            <a:ext cx="2136020" cy="173552"/>
          </a:xfrm>
          <a:custGeom>
            <a:avLst/>
            <a:gdLst/>
            <a:ahLst/>
            <a:cxnLst/>
            <a:rect l="l" t="t" r="r" b="b"/>
            <a:pathLst>
              <a:path w="2136020" h="173552">
                <a:moveTo>
                  <a:pt x="0" y="0"/>
                </a:moveTo>
                <a:lnTo>
                  <a:pt x="2136020" y="0"/>
                </a:lnTo>
                <a:lnTo>
                  <a:pt x="2136020" y="173551"/>
                </a:lnTo>
                <a:lnTo>
                  <a:pt x="0" y="173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1028700" y="1967944"/>
            <a:ext cx="16230600" cy="1743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50"/>
              </a:lnSpc>
            </a:pPr>
            <a:r>
              <a:rPr lang="en-US" sz="11458">
                <a:solidFill>
                  <a:srgbClr val="FFFFFF"/>
                </a:solidFill>
                <a:latin typeface="Paytone One"/>
              </a:rPr>
              <a:t>WHAT DOES         MEAN?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140904" y="1808228"/>
            <a:ext cx="1918854" cy="2081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45"/>
              </a:lnSpc>
            </a:pPr>
            <a:r>
              <a:rPr lang="en-US" sz="11960">
                <a:solidFill>
                  <a:srgbClr val="0F4D92"/>
                </a:solidFill>
                <a:latin typeface="Hiatus"/>
              </a:rPr>
              <a:t>this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16651759" y="100171"/>
            <a:ext cx="1521699" cy="746863"/>
            <a:chOff x="0" y="0"/>
            <a:chExt cx="2028932" cy="995818"/>
          </a:xfrm>
        </p:grpSpPr>
        <p:sp>
          <p:nvSpPr>
            <p:cNvPr id="37" name="Freeform 37"/>
            <p:cNvSpPr/>
            <p:nvPr/>
          </p:nvSpPr>
          <p:spPr>
            <a:xfrm>
              <a:off x="0" y="81648"/>
              <a:ext cx="680092" cy="833488"/>
            </a:xfrm>
            <a:custGeom>
              <a:avLst/>
              <a:gdLst/>
              <a:ahLst/>
              <a:cxnLst/>
              <a:rect l="l" t="t" r="r" b="b"/>
              <a:pathLst>
                <a:path w="680092" h="833488">
                  <a:moveTo>
                    <a:pt x="0" y="0"/>
                  </a:moveTo>
                  <a:lnTo>
                    <a:pt x="680092" y="0"/>
                  </a:lnTo>
                  <a:lnTo>
                    <a:pt x="680092" y="833487"/>
                  </a:lnTo>
                  <a:lnTo>
                    <a:pt x="0" y="83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38" name="AutoShape 38"/>
            <p:cNvSpPr/>
            <p:nvPr/>
          </p:nvSpPr>
          <p:spPr>
            <a:xfrm>
              <a:off x="895234" y="177258"/>
              <a:ext cx="0" cy="581407"/>
            </a:xfrm>
            <a:prstGeom prst="line">
              <a:avLst/>
            </a:prstGeom>
            <a:ln w="2441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9" name="Freeform 39">
              <a:hlinkClick r:id="rId7" tooltip="https://boolamoola.com"/>
            </p:cNvPr>
            <p:cNvSpPr/>
            <p:nvPr/>
          </p:nvSpPr>
          <p:spPr>
            <a:xfrm>
              <a:off x="1033114" y="0"/>
              <a:ext cx="995818" cy="995818"/>
            </a:xfrm>
            <a:custGeom>
              <a:avLst/>
              <a:gdLst/>
              <a:ahLst/>
              <a:cxnLst/>
              <a:rect l="l" t="t" r="r" b="b"/>
              <a:pathLst>
                <a:path w="995818" h="995818">
                  <a:moveTo>
                    <a:pt x="0" y="0"/>
                  </a:moveTo>
                  <a:lnTo>
                    <a:pt x="995818" y="0"/>
                  </a:lnTo>
                  <a:lnTo>
                    <a:pt x="995818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A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03734" y="2908317"/>
            <a:ext cx="10855566" cy="6718461"/>
            <a:chOff x="0" y="0"/>
            <a:chExt cx="14474088" cy="8957948"/>
          </a:xfrm>
        </p:grpSpPr>
        <p:grpSp>
          <p:nvGrpSpPr>
            <p:cNvPr id="3" name="Group 3"/>
            <p:cNvGrpSpPr/>
            <p:nvPr/>
          </p:nvGrpSpPr>
          <p:grpSpPr>
            <a:xfrm>
              <a:off x="321548" y="191849"/>
              <a:ext cx="14152539" cy="8766099"/>
              <a:chOff x="0" y="0"/>
              <a:chExt cx="2705162" cy="167558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705162" cy="1675580"/>
              </a:xfrm>
              <a:custGeom>
                <a:avLst/>
                <a:gdLst/>
                <a:ahLst/>
                <a:cxnLst/>
                <a:rect l="l" t="t" r="r" b="b"/>
                <a:pathLst>
                  <a:path w="2705162" h="1675580">
                    <a:moveTo>
                      <a:pt x="0" y="0"/>
                    </a:moveTo>
                    <a:lnTo>
                      <a:pt x="2705162" y="0"/>
                    </a:lnTo>
                    <a:lnTo>
                      <a:pt x="2705162" y="1675580"/>
                    </a:lnTo>
                    <a:lnTo>
                      <a:pt x="0" y="1675580"/>
                    </a:lnTo>
                    <a:close/>
                  </a:path>
                </a:pathLst>
              </a:custGeom>
              <a:solidFill>
                <a:srgbClr val="0F4D92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10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0" y="0"/>
              <a:ext cx="14286927" cy="8783319"/>
            </a:xfrm>
            <a:custGeom>
              <a:avLst/>
              <a:gdLst/>
              <a:ahLst/>
              <a:cxnLst/>
              <a:rect l="l" t="t" r="r" b="b"/>
              <a:pathLst>
                <a:path w="14286927" h="8783319">
                  <a:moveTo>
                    <a:pt x="0" y="0"/>
                  </a:moveTo>
                  <a:lnTo>
                    <a:pt x="14286927" y="0"/>
                  </a:lnTo>
                  <a:lnTo>
                    <a:pt x="14286927" y="8783319"/>
                  </a:lnTo>
                  <a:lnTo>
                    <a:pt x="0" y="878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61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028700" y="876300"/>
            <a:ext cx="16230600" cy="1361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01"/>
              </a:lnSpc>
            </a:pPr>
            <a:r>
              <a:rPr lang="en-US" sz="8001" dirty="0">
                <a:solidFill>
                  <a:srgbClr val="FFFFFF"/>
                </a:solidFill>
                <a:latin typeface="Paytone One" panose="020B0604020202020204" charset="0"/>
              </a:rPr>
              <a:t>WHAT IS COMPOUND INTEREST?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832117"/>
            <a:ext cx="4943002" cy="6688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08"/>
              </a:lnSpc>
            </a:pPr>
            <a:r>
              <a:rPr lang="en-US" sz="2934">
                <a:solidFill>
                  <a:srgbClr val="FFFEFE"/>
                </a:solidFill>
                <a:latin typeface="Object Sans Bold"/>
              </a:rPr>
              <a:t>Compound interest, also known as compounding interest, is the interest on a loan or deposit that is calculated based on both the initial principal and accumulated interest from the previous periods</a:t>
            </a:r>
          </a:p>
          <a:p>
            <a:pPr>
              <a:lnSpc>
                <a:spcPts val="4108"/>
              </a:lnSpc>
            </a:pPr>
            <a:endParaRPr lang="en-US" sz="2934">
              <a:solidFill>
                <a:srgbClr val="FFFEFE"/>
              </a:solidFill>
              <a:latin typeface="Object Sans Bold"/>
            </a:endParaRPr>
          </a:p>
          <a:p>
            <a:pPr>
              <a:lnSpc>
                <a:spcPts val="4108"/>
              </a:lnSpc>
            </a:pPr>
            <a:r>
              <a:rPr lang="en-US" sz="2934">
                <a:solidFill>
                  <a:srgbClr val="FFFEFE"/>
                </a:solidFill>
                <a:latin typeface="Object Sans Bold"/>
              </a:rPr>
              <a:t>Generating "interest on interest" is known as the power of compound interest.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6651759" y="100171"/>
            <a:ext cx="1521699" cy="746863"/>
            <a:chOff x="0" y="0"/>
            <a:chExt cx="2028932" cy="995818"/>
          </a:xfrm>
        </p:grpSpPr>
        <p:sp>
          <p:nvSpPr>
            <p:cNvPr id="10" name="Freeform 10"/>
            <p:cNvSpPr/>
            <p:nvPr/>
          </p:nvSpPr>
          <p:spPr>
            <a:xfrm>
              <a:off x="0" y="81648"/>
              <a:ext cx="680092" cy="833488"/>
            </a:xfrm>
            <a:custGeom>
              <a:avLst/>
              <a:gdLst/>
              <a:ahLst/>
              <a:cxnLst/>
              <a:rect l="l" t="t" r="r" b="b"/>
              <a:pathLst>
                <a:path w="680092" h="833488">
                  <a:moveTo>
                    <a:pt x="0" y="0"/>
                  </a:moveTo>
                  <a:lnTo>
                    <a:pt x="680092" y="0"/>
                  </a:lnTo>
                  <a:lnTo>
                    <a:pt x="680092" y="833487"/>
                  </a:lnTo>
                  <a:lnTo>
                    <a:pt x="0" y="83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1" name="AutoShape 11"/>
            <p:cNvSpPr/>
            <p:nvPr/>
          </p:nvSpPr>
          <p:spPr>
            <a:xfrm>
              <a:off x="895234" y="177258"/>
              <a:ext cx="0" cy="581407"/>
            </a:xfrm>
            <a:prstGeom prst="line">
              <a:avLst/>
            </a:prstGeom>
            <a:ln w="2441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2" name="Freeform 12">
              <a:hlinkClick r:id="rId4" tooltip="https://boolamoola.com"/>
            </p:cNvPr>
            <p:cNvSpPr/>
            <p:nvPr/>
          </p:nvSpPr>
          <p:spPr>
            <a:xfrm>
              <a:off x="1033114" y="0"/>
              <a:ext cx="995818" cy="995818"/>
            </a:xfrm>
            <a:custGeom>
              <a:avLst/>
              <a:gdLst/>
              <a:ahLst/>
              <a:cxnLst/>
              <a:rect l="l" t="t" r="r" b="b"/>
              <a:pathLst>
                <a:path w="995818" h="995818">
                  <a:moveTo>
                    <a:pt x="0" y="0"/>
                  </a:moveTo>
                  <a:lnTo>
                    <a:pt x="995818" y="0"/>
                  </a:lnTo>
                  <a:lnTo>
                    <a:pt x="995818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10545" y="4610100"/>
            <a:ext cx="16169051" cy="4642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18305" lvl="1">
              <a:lnSpc>
                <a:spcPts val="2831"/>
              </a:lnSpc>
            </a:pPr>
            <a:r>
              <a:rPr lang="en-US" sz="2022" dirty="0">
                <a:solidFill>
                  <a:srgbClr val="FFFFFF"/>
                </a:solidFill>
                <a:latin typeface="Object Sans"/>
              </a:rPr>
              <a:t>Investments have risks and you should know what they are before investing your hard-earned money – you could lose all of it!​</a:t>
            </a:r>
          </a:p>
          <a:p>
            <a:pPr>
              <a:lnSpc>
                <a:spcPts val="2831"/>
              </a:lnSpc>
            </a:pPr>
            <a:endParaRPr lang="en-US" sz="2022" dirty="0">
              <a:solidFill>
                <a:srgbClr val="FFFFFF"/>
              </a:solidFill>
              <a:latin typeface="Object Sans"/>
            </a:endParaRPr>
          </a:p>
          <a:p>
            <a:pPr marL="218305" lvl="1">
              <a:lnSpc>
                <a:spcPts val="2831"/>
              </a:lnSpc>
            </a:pPr>
            <a:r>
              <a:rPr lang="en-US" sz="2022" dirty="0">
                <a:solidFill>
                  <a:srgbClr val="FFFFFF"/>
                </a:solidFill>
                <a:latin typeface="Object Sans"/>
              </a:rPr>
              <a:t>We’re not going to talk about cryptocurrencies or cannabis – see previous bullet point.​</a:t>
            </a:r>
          </a:p>
          <a:p>
            <a:pPr>
              <a:lnSpc>
                <a:spcPts val="2831"/>
              </a:lnSpc>
            </a:pPr>
            <a:endParaRPr lang="en-US" sz="2022" dirty="0">
              <a:solidFill>
                <a:srgbClr val="FFFFFF"/>
              </a:solidFill>
              <a:latin typeface="Object Sans"/>
            </a:endParaRPr>
          </a:p>
          <a:p>
            <a:pPr marL="218305" lvl="1">
              <a:lnSpc>
                <a:spcPts val="2831"/>
              </a:lnSpc>
            </a:pPr>
            <a:r>
              <a:rPr lang="en-US" sz="2022" dirty="0">
                <a:solidFill>
                  <a:srgbClr val="FFFFFF"/>
                </a:solidFill>
                <a:latin typeface="Object Sans"/>
              </a:rPr>
              <a:t>What we talk about today is for educational purposes only – it’s not specific advice.​</a:t>
            </a:r>
          </a:p>
          <a:p>
            <a:pPr>
              <a:lnSpc>
                <a:spcPts val="2831"/>
              </a:lnSpc>
            </a:pPr>
            <a:endParaRPr lang="en-US" sz="2022" dirty="0">
              <a:solidFill>
                <a:srgbClr val="FFFFFF"/>
              </a:solidFill>
              <a:latin typeface="Object Sans"/>
            </a:endParaRPr>
          </a:p>
          <a:p>
            <a:pPr marL="218305" lvl="1">
              <a:lnSpc>
                <a:spcPts val="2831"/>
              </a:lnSpc>
            </a:pPr>
            <a:r>
              <a:rPr lang="en-US" sz="2022" dirty="0">
                <a:solidFill>
                  <a:srgbClr val="FFFFFF"/>
                </a:solidFill>
                <a:latin typeface="Object Sans"/>
              </a:rPr>
              <a:t>I’m not your accountant and this is not tax advice – we’re talking about general concepts.​</a:t>
            </a:r>
          </a:p>
          <a:p>
            <a:pPr>
              <a:lnSpc>
                <a:spcPts val="2831"/>
              </a:lnSpc>
            </a:pPr>
            <a:endParaRPr lang="en-US" sz="2022" dirty="0">
              <a:solidFill>
                <a:srgbClr val="FFFFFF"/>
              </a:solidFill>
              <a:latin typeface="Object Sans"/>
            </a:endParaRPr>
          </a:p>
          <a:p>
            <a:pPr marL="218305" lvl="1">
              <a:lnSpc>
                <a:spcPts val="2831"/>
              </a:lnSpc>
            </a:pPr>
            <a:r>
              <a:rPr lang="en-US" sz="2022" dirty="0">
                <a:solidFill>
                  <a:srgbClr val="FFFFFF"/>
                </a:solidFill>
                <a:latin typeface="Object Sans"/>
              </a:rPr>
              <a:t>I’m also not your lawyer.​</a:t>
            </a:r>
          </a:p>
          <a:p>
            <a:pPr>
              <a:lnSpc>
                <a:spcPts val="2831"/>
              </a:lnSpc>
            </a:pPr>
            <a:endParaRPr lang="en-US" sz="2022" dirty="0">
              <a:solidFill>
                <a:srgbClr val="FFFFFF"/>
              </a:solidFill>
              <a:latin typeface="Object Sans"/>
            </a:endParaRPr>
          </a:p>
          <a:p>
            <a:pPr marL="218305" lvl="1">
              <a:lnSpc>
                <a:spcPts val="2831"/>
              </a:lnSpc>
            </a:pPr>
            <a:r>
              <a:rPr lang="en-US" sz="2022" dirty="0">
                <a:solidFill>
                  <a:srgbClr val="FFFFFF"/>
                </a:solidFill>
                <a:latin typeface="Object Sans"/>
              </a:rPr>
              <a:t>You should always work with qualified professionals for your own individual circumstances.​</a:t>
            </a:r>
          </a:p>
          <a:p>
            <a:pPr>
              <a:lnSpc>
                <a:spcPts val="2831"/>
              </a:lnSpc>
            </a:pPr>
            <a:endParaRPr lang="en-US" sz="2022" dirty="0">
              <a:solidFill>
                <a:srgbClr val="FFFFFF"/>
              </a:solidFill>
              <a:latin typeface="Object Sans"/>
            </a:endParaRPr>
          </a:p>
          <a:p>
            <a:pPr marL="218305" lvl="1">
              <a:lnSpc>
                <a:spcPts val="2831"/>
              </a:lnSpc>
            </a:pPr>
            <a:r>
              <a:rPr lang="en-US" sz="2022" dirty="0">
                <a:solidFill>
                  <a:srgbClr val="FFFFFF"/>
                </a:solidFill>
                <a:latin typeface="Object Sans"/>
              </a:rPr>
              <a:t>What I say may not make you wealthier, but it will make you wiser.</a:t>
            </a:r>
          </a:p>
        </p:txBody>
      </p:sp>
      <p:sp>
        <p:nvSpPr>
          <p:cNvPr id="3" name="Freeform 3"/>
          <p:cNvSpPr/>
          <p:nvPr/>
        </p:nvSpPr>
        <p:spPr>
          <a:xfrm>
            <a:off x="1028700" y="4573904"/>
            <a:ext cx="381845" cy="382936"/>
          </a:xfrm>
          <a:custGeom>
            <a:avLst/>
            <a:gdLst/>
            <a:ahLst/>
            <a:cxnLst/>
            <a:rect l="l" t="t" r="r" b="b"/>
            <a:pathLst>
              <a:path w="381845" h="382936">
                <a:moveTo>
                  <a:pt x="0" y="0"/>
                </a:moveTo>
                <a:lnTo>
                  <a:pt x="381845" y="0"/>
                </a:lnTo>
                <a:lnTo>
                  <a:pt x="381845" y="382936"/>
                </a:lnTo>
                <a:lnTo>
                  <a:pt x="0" y="382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5275860"/>
            <a:ext cx="381845" cy="382936"/>
          </a:xfrm>
          <a:custGeom>
            <a:avLst/>
            <a:gdLst/>
            <a:ahLst/>
            <a:cxnLst/>
            <a:rect l="l" t="t" r="r" b="b"/>
            <a:pathLst>
              <a:path w="381845" h="382936">
                <a:moveTo>
                  <a:pt x="0" y="0"/>
                </a:moveTo>
                <a:lnTo>
                  <a:pt x="381845" y="0"/>
                </a:lnTo>
                <a:lnTo>
                  <a:pt x="381845" y="382936"/>
                </a:lnTo>
                <a:lnTo>
                  <a:pt x="0" y="382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6007573"/>
            <a:ext cx="381845" cy="382936"/>
          </a:xfrm>
          <a:custGeom>
            <a:avLst/>
            <a:gdLst/>
            <a:ahLst/>
            <a:cxnLst/>
            <a:rect l="l" t="t" r="r" b="b"/>
            <a:pathLst>
              <a:path w="381845" h="382936">
                <a:moveTo>
                  <a:pt x="0" y="0"/>
                </a:moveTo>
                <a:lnTo>
                  <a:pt x="381845" y="0"/>
                </a:lnTo>
                <a:lnTo>
                  <a:pt x="381845" y="382936"/>
                </a:lnTo>
                <a:lnTo>
                  <a:pt x="0" y="382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6710999"/>
            <a:ext cx="381845" cy="382936"/>
          </a:xfrm>
          <a:custGeom>
            <a:avLst/>
            <a:gdLst/>
            <a:ahLst/>
            <a:cxnLst/>
            <a:rect l="l" t="t" r="r" b="b"/>
            <a:pathLst>
              <a:path w="381845" h="382936">
                <a:moveTo>
                  <a:pt x="0" y="0"/>
                </a:moveTo>
                <a:lnTo>
                  <a:pt x="381845" y="0"/>
                </a:lnTo>
                <a:lnTo>
                  <a:pt x="381845" y="382936"/>
                </a:lnTo>
                <a:lnTo>
                  <a:pt x="0" y="382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7442712"/>
            <a:ext cx="381845" cy="382936"/>
          </a:xfrm>
          <a:custGeom>
            <a:avLst/>
            <a:gdLst/>
            <a:ahLst/>
            <a:cxnLst/>
            <a:rect l="l" t="t" r="r" b="b"/>
            <a:pathLst>
              <a:path w="381845" h="382936">
                <a:moveTo>
                  <a:pt x="0" y="0"/>
                </a:moveTo>
                <a:lnTo>
                  <a:pt x="381845" y="0"/>
                </a:lnTo>
                <a:lnTo>
                  <a:pt x="381845" y="382936"/>
                </a:lnTo>
                <a:lnTo>
                  <a:pt x="0" y="382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8174425"/>
            <a:ext cx="381845" cy="382936"/>
          </a:xfrm>
          <a:custGeom>
            <a:avLst/>
            <a:gdLst/>
            <a:ahLst/>
            <a:cxnLst/>
            <a:rect l="l" t="t" r="r" b="b"/>
            <a:pathLst>
              <a:path w="381845" h="382936">
                <a:moveTo>
                  <a:pt x="0" y="0"/>
                </a:moveTo>
                <a:lnTo>
                  <a:pt x="381845" y="0"/>
                </a:lnTo>
                <a:lnTo>
                  <a:pt x="381845" y="382936"/>
                </a:lnTo>
                <a:lnTo>
                  <a:pt x="0" y="382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8700" y="8875364"/>
            <a:ext cx="381845" cy="382936"/>
          </a:xfrm>
          <a:custGeom>
            <a:avLst/>
            <a:gdLst/>
            <a:ahLst/>
            <a:cxnLst/>
            <a:rect l="l" t="t" r="r" b="b"/>
            <a:pathLst>
              <a:path w="381845" h="382936">
                <a:moveTo>
                  <a:pt x="0" y="0"/>
                </a:moveTo>
                <a:lnTo>
                  <a:pt x="381845" y="0"/>
                </a:lnTo>
                <a:lnTo>
                  <a:pt x="381845" y="382936"/>
                </a:lnTo>
                <a:lnTo>
                  <a:pt x="0" y="382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276127" y="623477"/>
            <a:ext cx="4983173" cy="3433859"/>
          </a:xfrm>
          <a:custGeom>
            <a:avLst/>
            <a:gdLst/>
            <a:ahLst/>
            <a:cxnLst/>
            <a:rect l="l" t="t" r="r" b="b"/>
            <a:pathLst>
              <a:path w="4983173" h="3433859">
                <a:moveTo>
                  <a:pt x="0" y="0"/>
                </a:moveTo>
                <a:lnTo>
                  <a:pt x="4983173" y="0"/>
                </a:lnTo>
                <a:lnTo>
                  <a:pt x="4983173" y="3433859"/>
                </a:lnTo>
                <a:lnTo>
                  <a:pt x="0" y="34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700" y="1329932"/>
            <a:ext cx="14328702" cy="240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56"/>
              </a:lnSpc>
            </a:pPr>
            <a:r>
              <a:rPr lang="en-US" sz="21761" spc="652">
                <a:solidFill>
                  <a:srgbClr val="FFFFFF"/>
                </a:solidFill>
                <a:latin typeface="Paytone One"/>
              </a:rPr>
              <a:t>LAWYER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548265" y="1248770"/>
            <a:ext cx="2970474" cy="2059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843"/>
              </a:lnSpc>
            </a:pPr>
            <a:r>
              <a:rPr lang="en-US" sz="13202" spc="396">
                <a:solidFill>
                  <a:srgbClr val="FFFFFF"/>
                </a:solidFill>
                <a:latin typeface="Hiatus"/>
              </a:rPr>
              <a:t>TALK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A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379350" y="8391823"/>
            <a:ext cx="3529299" cy="0"/>
          </a:xfrm>
          <a:prstGeom prst="line">
            <a:avLst/>
          </a:prstGeom>
          <a:ln w="952500" cap="rnd">
            <a:solidFill>
              <a:srgbClr val="0F4D9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9715945" y="8391823"/>
            <a:ext cx="699934" cy="0"/>
          </a:xfrm>
          <a:prstGeom prst="line">
            <a:avLst/>
          </a:prstGeom>
          <a:ln w="1143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4" name="TextBox 4"/>
          <p:cNvSpPr txBox="1"/>
          <p:nvPr/>
        </p:nvSpPr>
        <p:spPr>
          <a:xfrm>
            <a:off x="13135322" y="3357926"/>
            <a:ext cx="3912962" cy="2916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910"/>
              </a:lnSpc>
            </a:pPr>
            <a:r>
              <a:rPr lang="en-US" sz="17079" dirty="0">
                <a:solidFill>
                  <a:srgbClr val="FFFEFE"/>
                </a:solidFill>
                <a:latin typeface="Paytone One" panose="020B0604020202020204" charset="0"/>
              </a:rPr>
              <a:t>ING</a:t>
            </a:r>
          </a:p>
        </p:txBody>
      </p:sp>
      <p:sp>
        <p:nvSpPr>
          <p:cNvPr id="5" name="Freeform 5"/>
          <p:cNvSpPr/>
          <p:nvPr/>
        </p:nvSpPr>
        <p:spPr>
          <a:xfrm rot="9486382">
            <a:off x="14420198" y="6491114"/>
            <a:ext cx="1343210" cy="941926"/>
          </a:xfrm>
          <a:custGeom>
            <a:avLst/>
            <a:gdLst/>
            <a:ahLst/>
            <a:cxnLst/>
            <a:rect l="l" t="t" r="r" b="b"/>
            <a:pathLst>
              <a:path w="1343210" h="941926">
                <a:moveTo>
                  <a:pt x="0" y="0"/>
                </a:moveTo>
                <a:lnTo>
                  <a:pt x="1343210" y="0"/>
                </a:lnTo>
                <a:lnTo>
                  <a:pt x="1343210" y="941927"/>
                </a:lnTo>
                <a:lnTo>
                  <a:pt x="0" y="9419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39716" y="1617583"/>
            <a:ext cx="2963598" cy="2831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910"/>
              </a:lnSpc>
            </a:pPr>
            <a:r>
              <a:rPr lang="en-US" sz="17079" dirty="0">
                <a:solidFill>
                  <a:srgbClr val="FFFEFE"/>
                </a:solidFill>
                <a:latin typeface="Paytone One" panose="020B0604020202020204" charset="0"/>
              </a:rPr>
              <a:t>RE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833244" y="7995704"/>
            <a:ext cx="1554333" cy="763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05"/>
              </a:lnSpc>
            </a:pPr>
            <a:r>
              <a:rPr lang="en-US" sz="4432">
                <a:solidFill>
                  <a:srgbClr val="FFFFFF"/>
                </a:solidFill>
                <a:latin typeface="Object Sans Bold"/>
              </a:rPr>
              <a:t>Next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03314" y="2571501"/>
            <a:ext cx="8932008" cy="2916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910"/>
              </a:lnSpc>
            </a:pPr>
            <a:r>
              <a:rPr lang="en-US" sz="17079" dirty="0">
                <a:solidFill>
                  <a:srgbClr val="FFFEFE"/>
                </a:solidFill>
                <a:latin typeface="Paytone One" panose="020B0604020202020204" charset="0"/>
              </a:rPr>
              <a:t>BALANC</a:t>
            </a:r>
          </a:p>
        </p:txBody>
      </p:sp>
      <p:sp>
        <p:nvSpPr>
          <p:cNvPr id="9" name="Freeform 9"/>
          <p:cNvSpPr/>
          <p:nvPr/>
        </p:nvSpPr>
        <p:spPr>
          <a:xfrm rot="-951161">
            <a:off x="1970381" y="1194247"/>
            <a:ext cx="1343210" cy="941926"/>
          </a:xfrm>
          <a:custGeom>
            <a:avLst/>
            <a:gdLst/>
            <a:ahLst/>
            <a:cxnLst/>
            <a:rect l="l" t="t" r="r" b="b"/>
            <a:pathLst>
              <a:path w="1343210" h="941926">
                <a:moveTo>
                  <a:pt x="0" y="0"/>
                </a:moveTo>
                <a:lnTo>
                  <a:pt x="1343210" y="0"/>
                </a:lnTo>
                <a:lnTo>
                  <a:pt x="1343210" y="941926"/>
                </a:lnTo>
                <a:lnTo>
                  <a:pt x="0" y="9419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6651759" y="100171"/>
            <a:ext cx="1521699" cy="746863"/>
            <a:chOff x="0" y="0"/>
            <a:chExt cx="2028932" cy="995818"/>
          </a:xfrm>
        </p:grpSpPr>
        <p:sp>
          <p:nvSpPr>
            <p:cNvPr id="11" name="Freeform 11"/>
            <p:cNvSpPr/>
            <p:nvPr/>
          </p:nvSpPr>
          <p:spPr>
            <a:xfrm>
              <a:off x="0" y="81648"/>
              <a:ext cx="680092" cy="833488"/>
            </a:xfrm>
            <a:custGeom>
              <a:avLst/>
              <a:gdLst/>
              <a:ahLst/>
              <a:cxnLst/>
              <a:rect l="l" t="t" r="r" b="b"/>
              <a:pathLst>
                <a:path w="680092" h="833488">
                  <a:moveTo>
                    <a:pt x="0" y="0"/>
                  </a:moveTo>
                  <a:lnTo>
                    <a:pt x="680092" y="0"/>
                  </a:lnTo>
                  <a:lnTo>
                    <a:pt x="680092" y="833487"/>
                  </a:lnTo>
                  <a:lnTo>
                    <a:pt x="0" y="83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2" name="AutoShape 12"/>
            <p:cNvSpPr/>
            <p:nvPr/>
          </p:nvSpPr>
          <p:spPr>
            <a:xfrm>
              <a:off x="895234" y="177258"/>
              <a:ext cx="0" cy="581407"/>
            </a:xfrm>
            <a:prstGeom prst="line">
              <a:avLst/>
            </a:prstGeom>
            <a:ln w="2441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3" name="Freeform 13">
              <a:hlinkClick r:id="rId5" tooltip="https://boolamoola.com"/>
            </p:cNvPr>
            <p:cNvSpPr/>
            <p:nvPr/>
          </p:nvSpPr>
          <p:spPr>
            <a:xfrm>
              <a:off x="1033114" y="0"/>
              <a:ext cx="995818" cy="995818"/>
            </a:xfrm>
            <a:custGeom>
              <a:avLst/>
              <a:gdLst/>
              <a:ahLst/>
              <a:cxnLst/>
              <a:rect l="l" t="t" r="r" b="b"/>
              <a:pathLst>
                <a:path w="995818" h="995818">
                  <a:moveTo>
                    <a:pt x="0" y="0"/>
                  </a:moveTo>
                  <a:lnTo>
                    <a:pt x="995818" y="0"/>
                  </a:lnTo>
                  <a:lnTo>
                    <a:pt x="995818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A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4078" y="4353624"/>
            <a:ext cx="5138665" cy="3477556"/>
            <a:chOff x="0" y="0"/>
            <a:chExt cx="768713" cy="5202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8713" cy="520221"/>
            </a:xfrm>
            <a:custGeom>
              <a:avLst/>
              <a:gdLst/>
              <a:ahLst/>
              <a:cxnLst/>
              <a:rect l="l" t="t" r="r" b="b"/>
              <a:pathLst>
                <a:path w="768713" h="520221">
                  <a:moveTo>
                    <a:pt x="76837" y="0"/>
                  </a:moveTo>
                  <a:lnTo>
                    <a:pt x="691876" y="0"/>
                  </a:lnTo>
                  <a:cubicBezTo>
                    <a:pt x="734312" y="0"/>
                    <a:pt x="768713" y="34401"/>
                    <a:pt x="768713" y="76837"/>
                  </a:cubicBezTo>
                  <a:lnTo>
                    <a:pt x="768713" y="443384"/>
                  </a:lnTo>
                  <a:cubicBezTo>
                    <a:pt x="768713" y="463763"/>
                    <a:pt x="760617" y="483306"/>
                    <a:pt x="746208" y="497716"/>
                  </a:cubicBezTo>
                  <a:cubicBezTo>
                    <a:pt x="731798" y="512126"/>
                    <a:pt x="712254" y="520221"/>
                    <a:pt x="691876" y="520221"/>
                  </a:cubicBezTo>
                  <a:lnTo>
                    <a:pt x="76837" y="520221"/>
                  </a:lnTo>
                  <a:cubicBezTo>
                    <a:pt x="34401" y="520221"/>
                    <a:pt x="0" y="485820"/>
                    <a:pt x="0" y="443384"/>
                  </a:cubicBezTo>
                  <a:lnTo>
                    <a:pt x="0" y="76837"/>
                  </a:lnTo>
                  <a:cubicBezTo>
                    <a:pt x="0" y="56458"/>
                    <a:pt x="8095" y="36915"/>
                    <a:pt x="22505" y="22505"/>
                  </a:cubicBezTo>
                  <a:cubicBezTo>
                    <a:pt x="36915" y="8095"/>
                    <a:pt x="56458" y="0"/>
                    <a:pt x="76837" y="0"/>
                  </a:cubicBezTo>
                  <a:close/>
                </a:path>
              </a:pathLst>
            </a:custGeom>
            <a:solidFill>
              <a:srgbClr val="0F4D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5386" tIns="55386" rIns="55386" bIns="55386" rtlCol="0" anchor="ctr"/>
            <a:lstStyle/>
            <a:p>
              <a:pPr algn="ctr">
                <a:lnSpc>
                  <a:spcPts val="286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4239391"/>
            <a:ext cx="5138665" cy="3477556"/>
            <a:chOff x="0" y="0"/>
            <a:chExt cx="768713" cy="5202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8713" cy="520221"/>
            </a:xfrm>
            <a:custGeom>
              <a:avLst/>
              <a:gdLst/>
              <a:ahLst/>
              <a:cxnLst/>
              <a:rect l="l" t="t" r="r" b="b"/>
              <a:pathLst>
                <a:path w="768713" h="520221">
                  <a:moveTo>
                    <a:pt x="76837" y="0"/>
                  </a:moveTo>
                  <a:lnTo>
                    <a:pt x="691876" y="0"/>
                  </a:lnTo>
                  <a:cubicBezTo>
                    <a:pt x="734312" y="0"/>
                    <a:pt x="768713" y="34401"/>
                    <a:pt x="768713" y="76837"/>
                  </a:cubicBezTo>
                  <a:lnTo>
                    <a:pt x="768713" y="443384"/>
                  </a:lnTo>
                  <a:cubicBezTo>
                    <a:pt x="768713" y="463763"/>
                    <a:pt x="760617" y="483306"/>
                    <a:pt x="746208" y="497716"/>
                  </a:cubicBezTo>
                  <a:cubicBezTo>
                    <a:pt x="731798" y="512126"/>
                    <a:pt x="712254" y="520221"/>
                    <a:pt x="691876" y="520221"/>
                  </a:cubicBezTo>
                  <a:lnTo>
                    <a:pt x="76837" y="520221"/>
                  </a:lnTo>
                  <a:cubicBezTo>
                    <a:pt x="34401" y="520221"/>
                    <a:pt x="0" y="485820"/>
                    <a:pt x="0" y="443384"/>
                  </a:cubicBezTo>
                  <a:lnTo>
                    <a:pt x="0" y="76837"/>
                  </a:lnTo>
                  <a:cubicBezTo>
                    <a:pt x="0" y="56458"/>
                    <a:pt x="8095" y="36915"/>
                    <a:pt x="22505" y="22505"/>
                  </a:cubicBezTo>
                  <a:cubicBezTo>
                    <a:pt x="36915" y="8095"/>
                    <a:pt x="56458" y="0"/>
                    <a:pt x="7683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5386" tIns="55386" rIns="55386" bIns="55386" rtlCol="0" anchor="ctr"/>
            <a:lstStyle/>
            <a:p>
              <a:pPr algn="ctr">
                <a:lnSpc>
                  <a:spcPts val="286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627934" y="4353624"/>
            <a:ext cx="5138665" cy="3477556"/>
            <a:chOff x="0" y="0"/>
            <a:chExt cx="768713" cy="52022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68713" cy="520221"/>
            </a:xfrm>
            <a:custGeom>
              <a:avLst/>
              <a:gdLst/>
              <a:ahLst/>
              <a:cxnLst/>
              <a:rect l="l" t="t" r="r" b="b"/>
              <a:pathLst>
                <a:path w="768713" h="520221">
                  <a:moveTo>
                    <a:pt x="76837" y="0"/>
                  </a:moveTo>
                  <a:lnTo>
                    <a:pt x="691876" y="0"/>
                  </a:lnTo>
                  <a:cubicBezTo>
                    <a:pt x="734312" y="0"/>
                    <a:pt x="768713" y="34401"/>
                    <a:pt x="768713" y="76837"/>
                  </a:cubicBezTo>
                  <a:lnTo>
                    <a:pt x="768713" y="443384"/>
                  </a:lnTo>
                  <a:cubicBezTo>
                    <a:pt x="768713" y="463763"/>
                    <a:pt x="760617" y="483306"/>
                    <a:pt x="746208" y="497716"/>
                  </a:cubicBezTo>
                  <a:cubicBezTo>
                    <a:pt x="731798" y="512126"/>
                    <a:pt x="712254" y="520221"/>
                    <a:pt x="691876" y="520221"/>
                  </a:cubicBezTo>
                  <a:lnTo>
                    <a:pt x="76837" y="520221"/>
                  </a:lnTo>
                  <a:cubicBezTo>
                    <a:pt x="34401" y="520221"/>
                    <a:pt x="0" y="485820"/>
                    <a:pt x="0" y="443384"/>
                  </a:cubicBezTo>
                  <a:lnTo>
                    <a:pt x="0" y="76837"/>
                  </a:lnTo>
                  <a:cubicBezTo>
                    <a:pt x="0" y="56458"/>
                    <a:pt x="8095" y="36915"/>
                    <a:pt x="22505" y="22505"/>
                  </a:cubicBezTo>
                  <a:cubicBezTo>
                    <a:pt x="36915" y="8095"/>
                    <a:pt x="56458" y="0"/>
                    <a:pt x="76837" y="0"/>
                  </a:cubicBezTo>
                  <a:close/>
                </a:path>
              </a:pathLst>
            </a:custGeom>
            <a:solidFill>
              <a:srgbClr val="0F4D9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5386" tIns="55386" rIns="55386" bIns="55386" rtlCol="0" anchor="ctr"/>
            <a:lstStyle/>
            <a:p>
              <a:pPr algn="ctr">
                <a:lnSpc>
                  <a:spcPts val="286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503562" y="4239391"/>
            <a:ext cx="5138665" cy="3477556"/>
            <a:chOff x="0" y="0"/>
            <a:chExt cx="768713" cy="52022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68713" cy="520221"/>
            </a:xfrm>
            <a:custGeom>
              <a:avLst/>
              <a:gdLst/>
              <a:ahLst/>
              <a:cxnLst/>
              <a:rect l="l" t="t" r="r" b="b"/>
              <a:pathLst>
                <a:path w="768713" h="520221">
                  <a:moveTo>
                    <a:pt x="76837" y="0"/>
                  </a:moveTo>
                  <a:lnTo>
                    <a:pt x="691876" y="0"/>
                  </a:lnTo>
                  <a:cubicBezTo>
                    <a:pt x="734312" y="0"/>
                    <a:pt x="768713" y="34401"/>
                    <a:pt x="768713" y="76837"/>
                  </a:cubicBezTo>
                  <a:lnTo>
                    <a:pt x="768713" y="443384"/>
                  </a:lnTo>
                  <a:cubicBezTo>
                    <a:pt x="768713" y="463763"/>
                    <a:pt x="760617" y="483306"/>
                    <a:pt x="746208" y="497716"/>
                  </a:cubicBezTo>
                  <a:cubicBezTo>
                    <a:pt x="731798" y="512126"/>
                    <a:pt x="712254" y="520221"/>
                    <a:pt x="691876" y="520221"/>
                  </a:cubicBezTo>
                  <a:lnTo>
                    <a:pt x="76837" y="520221"/>
                  </a:lnTo>
                  <a:cubicBezTo>
                    <a:pt x="34401" y="520221"/>
                    <a:pt x="0" y="485820"/>
                    <a:pt x="0" y="443384"/>
                  </a:cubicBezTo>
                  <a:lnTo>
                    <a:pt x="0" y="76837"/>
                  </a:lnTo>
                  <a:cubicBezTo>
                    <a:pt x="0" y="56458"/>
                    <a:pt x="8095" y="36915"/>
                    <a:pt x="22505" y="22505"/>
                  </a:cubicBezTo>
                  <a:cubicBezTo>
                    <a:pt x="36915" y="8095"/>
                    <a:pt x="56458" y="0"/>
                    <a:pt x="7683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5386" tIns="55386" rIns="55386" bIns="55386" rtlCol="0" anchor="ctr"/>
            <a:lstStyle/>
            <a:p>
              <a:pPr algn="ctr">
                <a:lnSpc>
                  <a:spcPts val="286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210269" y="4911908"/>
            <a:ext cx="3725252" cy="2138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7"/>
              </a:lnSpc>
            </a:pPr>
            <a:r>
              <a:rPr lang="en-US" sz="2433">
                <a:solidFill>
                  <a:srgbClr val="0F4D92"/>
                </a:solidFill>
                <a:latin typeface="Object Sans Bold"/>
              </a:rPr>
              <a:t>Often happens to ensure the amount of risk involved is aligned with the investors desired level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2120635" y="4353624"/>
            <a:ext cx="5138665" cy="3477556"/>
            <a:chOff x="0" y="0"/>
            <a:chExt cx="768713" cy="52022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68713" cy="520221"/>
            </a:xfrm>
            <a:custGeom>
              <a:avLst/>
              <a:gdLst/>
              <a:ahLst/>
              <a:cxnLst/>
              <a:rect l="l" t="t" r="r" b="b"/>
              <a:pathLst>
                <a:path w="768713" h="520221">
                  <a:moveTo>
                    <a:pt x="76837" y="0"/>
                  </a:moveTo>
                  <a:lnTo>
                    <a:pt x="691876" y="0"/>
                  </a:lnTo>
                  <a:cubicBezTo>
                    <a:pt x="734312" y="0"/>
                    <a:pt x="768713" y="34401"/>
                    <a:pt x="768713" y="76837"/>
                  </a:cubicBezTo>
                  <a:lnTo>
                    <a:pt x="768713" y="443384"/>
                  </a:lnTo>
                  <a:cubicBezTo>
                    <a:pt x="768713" y="463763"/>
                    <a:pt x="760617" y="483306"/>
                    <a:pt x="746208" y="497716"/>
                  </a:cubicBezTo>
                  <a:cubicBezTo>
                    <a:pt x="731798" y="512126"/>
                    <a:pt x="712254" y="520221"/>
                    <a:pt x="691876" y="520221"/>
                  </a:cubicBezTo>
                  <a:lnTo>
                    <a:pt x="76837" y="520221"/>
                  </a:lnTo>
                  <a:cubicBezTo>
                    <a:pt x="34401" y="520221"/>
                    <a:pt x="0" y="485820"/>
                    <a:pt x="0" y="443384"/>
                  </a:cubicBezTo>
                  <a:lnTo>
                    <a:pt x="0" y="76837"/>
                  </a:lnTo>
                  <a:cubicBezTo>
                    <a:pt x="0" y="56458"/>
                    <a:pt x="8095" y="36915"/>
                    <a:pt x="22505" y="22505"/>
                  </a:cubicBezTo>
                  <a:cubicBezTo>
                    <a:pt x="36915" y="8095"/>
                    <a:pt x="56458" y="0"/>
                    <a:pt x="76837" y="0"/>
                  </a:cubicBezTo>
                  <a:close/>
                </a:path>
              </a:pathLst>
            </a:custGeom>
            <a:solidFill>
              <a:srgbClr val="0F4D92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5386" tIns="55386" rIns="55386" bIns="55386" rtlCol="0" anchor="ctr"/>
            <a:lstStyle/>
            <a:p>
              <a:pPr algn="ctr">
                <a:lnSpc>
                  <a:spcPts val="286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989953" y="4243915"/>
            <a:ext cx="5138665" cy="3477556"/>
            <a:chOff x="0" y="0"/>
            <a:chExt cx="768713" cy="52022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68713" cy="520221"/>
            </a:xfrm>
            <a:custGeom>
              <a:avLst/>
              <a:gdLst/>
              <a:ahLst/>
              <a:cxnLst/>
              <a:rect l="l" t="t" r="r" b="b"/>
              <a:pathLst>
                <a:path w="768713" h="520221">
                  <a:moveTo>
                    <a:pt x="76837" y="0"/>
                  </a:moveTo>
                  <a:lnTo>
                    <a:pt x="691876" y="0"/>
                  </a:lnTo>
                  <a:cubicBezTo>
                    <a:pt x="734312" y="0"/>
                    <a:pt x="768713" y="34401"/>
                    <a:pt x="768713" y="76837"/>
                  </a:cubicBezTo>
                  <a:lnTo>
                    <a:pt x="768713" y="443384"/>
                  </a:lnTo>
                  <a:cubicBezTo>
                    <a:pt x="768713" y="463763"/>
                    <a:pt x="760617" y="483306"/>
                    <a:pt x="746208" y="497716"/>
                  </a:cubicBezTo>
                  <a:cubicBezTo>
                    <a:pt x="731798" y="512126"/>
                    <a:pt x="712254" y="520221"/>
                    <a:pt x="691876" y="520221"/>
                  </a:cubicBezTo>
                  <a:lnTo>
                    <a:pt x="76837" y="520221"/>
                  </a:lnTo>
                  <a:cubicBezTo>
                    <a:pt x="34401" y="520221"/>
                    <a:pt x="0" y="485820"/>
                    <a:pt x="0" y="443384"/>
                  </a:cubicBezTo>
                  <a:lnTo>
                    <a:pt x="0" y="76837"/>
                  </a:lnTo>
                  <a:cubicBezTo>
                    <a:pt x="0" y="56458"/>
                    <a:pt x="8095" y="36915"/>
                    <a:pt x="22505" y="22505"/>
                  </a:cubicBezTo>
                  <a:cubicBezTo>
                    <a:pt x="36915" y="8095"/>
                    <a:pt x="56458" y="0"/>
                    <a:pt x="7683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5386" tIns="55386" rIns="55386" bIns="55386" rtlCol="0" anchor="ctr"/>
            <a:lstStyle/>
            <a:p>
              <a:pPr algn="ctr">
                <a:lnSpc>
                  <a:spcPts val="286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2471746" y="5126221"/>
            <a:ext cx="4175080" cy="1281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7"/>
              </a:lnSpc>
            </a:pPr>
            <a:r>
              <a:rPr lang="en-US" sz="2433">
                <a:solidFill>
                  <a:srgbClr val="0F4D92"/>
                </a:solidFill>
                <a:latin typeface="Object Sans Bold"/>
              </a:rPr>
              <a:t>Rebalancing does not necessarily mean you have to do a 50/50 distribution</a:t>
            </a:r>
          </a:p>
        </p:txBody>
      </p:sp>
      <p:sp>
        <p:nvSpPr>
          <p:cNvPr id="22" name="Freeform 22"/>
          <p:cNvSpPr/>
          <p:nvPr/>
        </p:nvSpPr>
        <p:spPr>
          <a:xfrm>
            <a:off x="2530023" y="8145505"/>
            <a:ext cx="2136020" cy="173552"/>
          </a:xfrm>
          <a:custGeom>
            <a:avLst/>
            <a:gdLst/>
            <a:ahLst/>
            <a:cxnLst/>
            <a:rect l="l" t="t" r="r" b="b"/>
            <a:pathLst>
              <a:path w="2136020" h="173552">
                <a:moveTo>
                  <a:pt x="0" y="0"/>
                </a:moveTo>
                <a:lnTo>
                  <a:pt x="2136019" y="0"/>
                </a:lnTo>
                <a:lnTo>
                  <a:pt x="2136019" y="173551"/>
                </a:lnTo>
                <a:lnTo>
                  <a:pt x="0" y="1735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8004885" y="8145505"/>
            <a:ext cx="2136020" cy="173552"/>
          </a:xfrm>
          <a:custGeom>
            <a:avLst/>
            <a:gdLst/>
            <a:ahLst/>
            <a:cxnLst/>
            <a:rect l="l" t="t" r="r" b="b"/>
            <a:pathLst>
              <a:path w="2136020" h="173552">
                <a:moveTo>
                  <a:pt x="0" y="0"/>
                </a:moveTo>
                <a:lnTo>
                  <a:pt x="2136019" y="0"/>
                </a:lnTo>
                <a:lnTo>
                  <a:pt x="2136019" y="173551"/>
                </a:lnTo>
                <a:lnTo>
                  <a:pt x="0" y="1735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3491276" y="8145505"/>
            <a:ext cx="2136020" cy="173552"/>
          </a:xfrm>
          <a:custGeom>
            <a:avLst/>
            <a:gdLst/>
            <a:ahLst/>
            <a:cxnLst/>
            <a:rect l="l" t="t" r="r" b="b"/>
            <a:pathLst>
              <a:path w="2136020" h="173552">
                <a:moveTo>
                  <a:pt x="0" y="0"/>
                </a:moveTo>
                <a:lnTo>
                  <a:pt x="2136020" y="0"/>
                </a:lnTo>
                <a:lnTo>
                  <a:pt x="2136020" y="173551"/>
                </a:lnTo>
                <a:lnTo>
                  <a:pt x="0" y="1735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701803" y="5126221"/>
            <a:ext cx="3725252" cy="1709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7"/>
              </a:lnSpc>
            </a:pPr>
            <a:r>
              <a:rPr lang="en-US" sz="2433">
                <a:solidFill>
                  <a:srgbClr val="0F4D92"/>
                </a:solidFill>
                <a:latin typeface="Object Sans Bold"/>
              </a:rPr>
              <a:t>The process of realigning the weight of your assets in a portfolio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28700" y="1967944"/>
            <a:ext cx="16230600" cy="1743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50"/>
              </a:lnSpc>
            </a:pPr>
            <a:r>
              <a:rPr lang="en-US" sz="11458">
                <a:solidFill>
                  <a:srgbClr val="FFFFFF"/>
                </a:solidFill>
                <a:latin typeface="Paytone One"/>
              </a:rPr>
              <a:t>WHAT DOES         MEAN?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140904" y="1808228"/>
            <a:ext cx="1918854" cy="2081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45"/>
              </a:lnSpc>
            </a:pPr>
            <a:r>
              <a:rPr lang="en-US" sz="11960">
                <a:solidFill>
                  <a:srgbClr val="0F4D92"/>
                </a:solidFill>
                <a:latin typeface="Hiatus"/>
              </a:rPr>
              <a:t>this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6651759" y="100171"/>
            <a:ext cx="1521699" cy="746863"/>
            <a:chOff x="0" y="0"/>
            <a:chExt cx="2028932" cy="995818"/>
          </a:xfrm>
        </p:grpSpPr>
        <p:sp>
          <p:nvSpPr>
            <p:cNvPr id="29" name="Freeform 29"/>
            <p:cNvSpPr/>
            <p:nvPr/>
          </p:nvSpPr>
          <p:spPr>
            <a:xfrm>
              <a:off x="0" y="81648"/>
              <a:ext cx="680092" cy="833488"/>
            </a:xfrm>
            <a:custGeom>
              <a:avLst/>
              <a:gdLst/>
              <a:ahLst/>
              <a:cxnLst/>
              <a:rect l="l" t="t" r="r" b="b"/>
              <a:pathLst>
                <a:path w="680092" h="833488">
                  <a:moveTo>
                    <a:pt x="0" y="0"/>
                  </a:moveTo>
                  <a:lnTo>
                    <a:pt x="680092" y="0"/>
                  </a:lnTo>
                  <a:lnTo>
                    <a:pt x="680092" y="833487"/>
                  </a:lnTo>
                  <a:lnTo>
                    <a:pt x="0" y="83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30" name="AutoShape 30"/>
            <p:cNvSpPr/>
            <p:nvPr/>
          </p:nvSpPr>
          <p:spPr>
            <a:xfrm>
              <a:off x="895234" y="177258"/>
              <a:ext cx="0" cy="581407"/>
            </a:xfrm>
            <a:prstGeom prst="line">
              <a:avLst/>
            </a:prstGeom>
            <a:ln w="2441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1" name="Freeform 31">
              <a:hlinkClick r:id="rId5" tooltip="https://boolamoola.com"/>
            </p:cNvPr>
            <p:cNvSpPr/>
            <p:nvPr/>
          </p:nvSpPr>
          <p:spPr>
            <a:xfrm>
              <a:off x="1033114" y="0"/>
              <a:ext cx="995818" cy="995818"/>
            </a:xfrm>
            <a:custGeom>
              <a:avLst/>
              <a:gdLst/>
              <a:ahLst/>
              <a:cxnLst/>
              <a:rect l="l" t="t" r="r" b="b"/>
              <a:pathLst>
                <a:path w="995818" h="995818">
                  <a:moveTo>
                    <a:pt x="0" y="0"/>
                  </a:moveTo>
                  <a:lnTo>
                    <a:pt x="995818" y="0"/>
                  </a:lnTo>
                  <a:lnTo>
                    <a:pt x="995818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A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97924" y="4146125"/>
            <a:ext cx="13218519" cy="2730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816"/>
              </a:lnSpc>
            </a:pPr>
            <a:r>
              <a:rPr lang="en-US" sz="19825" dirty="0">
                <a:solidFill>
                  <a:srgbClr val="FFFFFF"/>
                </a:solidFill>
                <a:latin typeface="Paytone One" panose="020B0604020202020204" charset="0"/>
              </a:rPr>
              <a:t>PORTFOLI</a:t>
            </a:r>
            <a:r>
              <a:rPr lang="en-US" sz="19825" dirty="0">
                <a:solidFill>
                  <a:srgbClr val="FFFFFF"/>
                </a:solidFill>
                <a:latin typeface="Paytone One Bold Italics"/>
              </a:rPr>
              <a:t>    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797924" y="1842961"/>
            <a:ext cx="14692152" cy="2702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36"/>
              </a:lnSpc>
            </a:pPr>
            <a:r>
              <a:rPr lang="en-US" sz="19558" dirty="0">
                <a:solidFill>
                  <a:srgbClr val="FFFFFF"/>
                </a:solidFill>
                <a:latin typeface="Paytone One" panose="020B0604020202020204" charset="0"/>
              </a:rPr>
              <a:t>CREATING</a:t>
            </a:r>
            <a:r>
              <a:rPr lang="en-US" sz="19558" dirty="0">
                <a:solidFill>
                  <a:srgbClr val="FFFFFF"/>
                </a:solidFill>
                <a:latin typeface="Paytone One Bold Italics"/>
              </a:rPr>
              <a:t> </a:t>
            </a:r>
            <a:r>
              <a:rPr lang="en-US" sz="19558" dirty="0">
                <a:solidFill>
                  <a:srgbClr val="FFFFFF"/>
                </a:solidFill>
                <a:latin typeface="Paytone One" panose="020B0604020202020204" charset="0"/>
              </a:rPr>
              <a:t>A</a:t>
            </a:r>
            <a:r>
              <a:rPr lang="en-US" sz="19558" dirty="0">
                <a:solidFill>
                  <a:srgbClr val="FFFFFF"/>
                </a:solidFill>
                <a:latin typeface="Paytone One Bold Italics"/>
              </a:rPr>
              <a:t>    </a:t>
            </a:r>
          </a:p>
        </p:txBody>
      </p:sp>
      <p:sp>
        <p:nvSpPr>
          <p:cNvPr id="4" name="Freeform 4"/>
          <p:cNvSpPr/>
          <p:nvPr/>
        </p:nvSpPr>
        <p:spPr>
          <a:xfrm flipH="1">
            <a:off x="14321825" y="4256498"/>
            <a:ext cx="2168251" cy="2168251"/>
          </a:xfrm>
          <a:custGeom>
            <a:avLst/>
            <a:gdLst/>
            <a:ahLst/>
            <a:cxnLst/>
            <a:rect l="l" t="t" r="r" b="b"/>
            <a:pathLst>
              <a:path w="2168251" h="2168251">
                <a:moveTo>
                  <a:pt x="2168251" y="0"/>
                </a:moveTo>
                <a:lnTo>
                  <a:pt x="0" y="0"/>
                </a:lnTo>
                <a:lnTo>
                  <a:pt x="0" y="2168251"/>
                </a:lnTo>
                <a:lnTo>
                  <a:pt x="2168251" y="2168251"/>
                </a:lnTo>
                <a:lnTo>
                  <a:pt x="216825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7379350" y="8100367"/>
            <a:ext cx="3529299" cy="0"/>
          </a:xfrm>
          <a:prstGeom prst="line">
            <a:avLst/>
          </a:prstGeom>
          <a:ln w="952500" cap="rnd">
            <a:solidFill>
              <a:srgbClr val="0F4D9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9715945" y="8100367"/>
            <a:ext cx="699934" cy="0"/>
          </a:xfrm>
          <a:prstGeom prst="line">
            <a:avLst/>
          </a:prstGeom>
          <a:ln w="1143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7" name="TextBox 7"/>
          <p:cNvSpPr txBox="1"/>
          <p:nvPr/>
        </p:nvSpPr>
        <p:spPr>
          <a:xfrm>
            <a:off x="7833244" y="7704247"/>
            <a:ext cx="1554333" cy="763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05"/>
              </a:lnSpc>
            </a:pPr>
            <a:r>
              <a:rPr lang="en-US" sz="4432">
                <a:solidFill>
                  <a:srgbClr val="FFFFFF"/>
                </a:solidFill>
                <a:latin typeface="Object Sans Bold"/>
              </a:rPr>
              <a:t>Next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651759" y="100171"/>
            <a:ext cx="1521699" cy="746863"/>
            <a:chOff x="0" y="0"/>
            <a:chExt cx="2028932" cy="995818"/>
          </a:xfrm>
        </p:grpSpPr>
        <p:sp>
          <p:nvSpPr>
            <p:cNvPr id="9" name="Freeform 9"/>
            <p:cNvSpPr/>
            <p:nvPr/>
          </p:nvSpPr>
          <p:spPr>
            <a:xfrm>
              <a:off x="0" y="81648"/>
              <a:ext cx="680092" cy="833488"/>
            </a:xfrm>
            <a:custGeom>
              <a:avLst/>
              <a:gdLst/>
              <a:ahLst/>
              <a:cxnLst/>
              <a:rect l="l" t="t" r="r" b="b"/>
              <a:pathLst>
                <a:path w="680092" h="833488">
                  <a:moveTo>
                    <a:pt x="0" y="0"/>
                  </a:moveTo>
                  <a:lnTo>
                    <a:pt x="680092" y="0"/>
                  </a:lnTo>
                  <a:lnTo>
                    <a:pt x="680092" y="833487"/>
                  </a:lnTo>
                  <a:lnTo>
                    <a:pt x="0" y="83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0" name="AutoShape 10"/>
            <p:cNvSpPr/>
            <p:nvPr/>
          </p:nvSpPr>
          <p:spPr>
            <a:xfrm>
              <a:off x="895234" y="177258"/>
              <a:ext cx="0" cy="581407"/>
            </a:xfrm>
            <a:prstGeom prst="line">
              <a:avLst/>
            </a:prstGeom>
            <a:ln w="2441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" name="Freeform 11">
              <a:hlinkClick r:id="rId5" tooltip="https://boolamoola.com"/>
            </p:cNvPr>
            <p:cNvSpPr/>
            <p:nvPr/>
          </p:nvSpPr>
          <p:spPr>
            <a:xfrm>
              <a:off x="1033114" y="0"/>
              <a:ext cx="995818" cy="995818"/>
            </a:xfrm>
            <a:custGeom>
              <a:avLst/>
              <a:gdLst/>
              <a:ahLst/>
              <a:cxnLst/>
              <a:rect l="l" t="t" r="r" b="b"/>
              <a:pathLst>
                <a:path w="995818" h="995818">
                  <a:moveTo>
                    <a:pt x="0" y="0"/>
                  </a:moveTo>
                  <a:lnTo>
                    <a:pt x="995818" y="0"/>
                  </a:lnTo>
                  <a:lnTo>
                    <a:pt x="995818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A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7117" y="3488182"/>
            <a:ext cx="13188066" cy="3405885"/>
            <a:chOff x="0" y="0"/>
            <a:chExt cx="6122299" cy="15811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22299" cy="1581115"/>
            </a:xfrm>
            <a:custGeom>
              <a:avLst/>
              <a:gdLst/>
              <a:ahLst/>
              <a:cxnLst/>
              <a:rect l="l" t="t" r="r" b="b"/>
              <a:pathLst>
                <a:path w="6122299" h="1581115">
                  <a:moveTo>
                    <a:pt x="17611" y="0"/>
                  </a:moveTo>
                  <a:lnTo>
                    <a:pt x="6104688" y="0"/>
                  </a:lnTo>
                  <a:cubicBezTo>
                    <a:pt x="6114414" y="0"/>
                    <a:pt x="6122299" y="7885"/>
                    <a:pt x="6122299" y="17611"/>
                  </a:cubicBezTo>
                  <a:lnTo>
                    <a:pt x="6122299" y="1563504"/>
                  </a:lnTo>
                  <a:cubicBezTo>
                    <a:pt x="6122299" y="1573230"/>
                    <a:pt x="6114414" y="1581115"/>
                    <a:pt x="6104688" y="1581115"/>
                  </a:cubicBezTo>
                  <a:lnTo>
                    <a:pt x="17611" y="1581115"/>
                  </a:lnTo>
                  <a:cubicBezTo>
                    <a:pt x="7885" y="1581115"/>
                    <a:pt x="0" y="1573230"/>
                    <a:pt x="0" y="1563504"/>
                  </a:cubicBezTo>
                  <a:lnTo>
                    <a:pt x="0" y="17611"/>
                  </a:lnTo>
                  <a:cubicBezTo>
                    <a:pt x="0" y="7885"/>
                    <a:pt x="7885" y="0"/>
                    <a:pt x="17611" y="0"/>
                  </a:cubicBezTo>
                  <a:close/>
                </a:path>
              </a:pathLst>
            </a:custGeom>
            <a:solidFill>
              <a:srgbClr val="0F4D92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92817" y="3392932"/>
            <a:ext cx="13188066" cy="3405885"/>
            <a:chOff x="0" y="0"/>
            <a:chExt cx="6122299" cy="15811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22299" cy="1581115"/>
            </a:xfrm>
            <a:custGeom>
              <a:avLst/>
              <a:gdLst/>
              <a:ahLst/>
              <a:cxnLst/>
              <a:rect l="l" t="t" r="r" b="b"/>
              <a:pathLst>
                <a:path w="6122299" h="1581115">
                  <a:moveTo>
                    <a:pt x="17611" y="0"/>
                  </a:moveTo>
                  <a:lnTo>
                    <a:pt x="6104688" y="0"/>
                  </a:lnTo>
                  <a:cubicBezTo>
                    <a:pt x="6114414" y="0"/>
                    <a:pt x="6122299" y="7885"/>
                    <a:pt x="6122299" y="17611"/>
                  </a:cubicBezTo>
                  <a:lnTo>
                    <a:pt x="6122299" y="1563504"/>
                  </a:lnTo>
                  <a:cubicBezTo>
                    <a:pt x="6122299" y="1573230"/>
                    <a:pt x="6114414" y="1581115"/>
                    <a:pt x="6104688" y="1581115"/>
                  </a:cubicBezTo>
                  <a:lnTo>
                    <a:pt x="17611" y="1581115"/>
                  </a:lnTo>
                  <a:cubicBezTo>
                    <a:pt x="7885" y="1581115"/>
                    <a:pt x="0" y="1573230"/>
                    <a:pt x="0" y="1563504"/>
                  </a:cubicBezTo>
                  <a:lnTo>
                    <a:pt x="0" y="17611"/>
                  </a:lnTo>
                  <a:cubicBezTo>
                    <a:pt x="0" y="7885"/>
                    <a:pt x="7885" y="0"/>
                    <a:pt x="176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>
                <a:lnSpc>
                  <a:spcPts val="252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405501" y="3728403"/>
            <a:ext cx="11369310" cy="2694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32"/>
              </a:lnSpc>
            </a:pPr>
            <a:r>
              <a:rPr lang="en-US" sz="2850">
                <a:solidFill>
                  <a:srgbClr val="0F4D92"/>
                </a:solidFill>
                <a:latin typeface="Object Sans"/>
              </a:rPr>
              <a:t>How much am I willing to lose?</a:t>
            </a:r>
          </a:p>
          <a:p>
            <a:pPr>
              <a:lnSpc>
                <a:spcPts val="4332"/>
              </a:lnSpc>
            </a:pPr>
            <a:r>
              <a:rPr lang="en-US" sz="2850">
                <a:solidFill>
                  <a:srgbClr val="0F4D92"/>
                </a:solidFill>
                <a:latin typeface="Object Sans"/>
              </a:rPr>
              <a:t>How long do I have until I need the money?</a:t>
            </a:r>
          </a:p>
          <a:p>
            <a:pPr>
              <a:lnSpc>
                <a:spcPts val="4332"/>
              </a:lnSpc>
            </a:pPr>
            <a:r>
              <a:rPr lang="en-US" sz="2850">
                <a:solidFill>
                  <a:srgbClr val="0F4D92"/>
                </a:solidFill>
                <a:latin typeface="Object Sans"/>
              </a:rPr>
              <a:t>Do I want my investing to reflect certain values?</a:t>
            </a:r>
          </a:p>
          <a:p>
            <a:pPr>
              <a:lnSpc>
                <a:spcPts val="4332"/>
              </a:lnSpc>
            </a:pPr>
            <a:r>
              <a:rPr lang="en-US" sz="2850">
                <a:solidFill>
                  <a:srgbClr val="0F4D92"/>
                </a:solidFill>
                <a:latin typeface="Object Sans"/>
              </a:rPr>
              <a:t>Do I need immediate access to the money?</a:t>
            </a:r>
          </a:p>
          <a:p>
            <a:pPr>
              <a:lnSpc>
                <a:spcPts val="4332"/>
              </a:lnSpc>
            </a:pPr>
            <a:r>
              <a:rPr lang="en-US" sz="2850">
                <a:solidFill>
                  <a:srgbClr val="0F4D92"/>
                </a:solidFill>
                <a:latin typeface="Object Sans"/>
              </a:rPr>
              <a:t>Do my expectations align with my investments?</a:t>
            </a:r>
          </a:p>
        </p:txBody>
      </p:sp>
      <p:sp>
        <p:nvSpPr>
          <p:cNvPr id="9" name="Freeform 9"/>
          <p:cNvSpPr/>
          <p:nvPr/>
        </p:nvSpPr>
        <p:spPr>
          <a:xfrm>
            <a:off x="5486400" y="7280340"/>
            <a:ext cx="7315200" cy="594360"/>
          </a:xfrm>
          <a:custGeom>
            <a:avLst/>
            <a:gdLst/>
            <a:ahLst/>
            <a:cxnLst/>
            <a:rect l="l" t="t" r="r" b="b"/>
            <a:pathLst>
              <a:path w="7315200" h="594360">
                <a:moveTo>
                  <a:pt x="0" y="0"/>
                </a:moveTo>
                <a:lnTo>
                  <a:pt x="7315200" y="0"/>
                </a:lnTo>
                <a:lnTo>
                  <a:pt x="7315200" y="594360"/>
                </a:lnTo>
                <a:lnTo>
                  <a:pt x="0" y="5943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 rot="988022">
            <a:off x="12774306" y="1530215"/>
            <a:ext cx="3755244" cy="3677317"/>
            <a:chOff x="-72390" y="7620"/>
            <a:chExt cx="6487160" cy="6352540"/>
          </a:xfrm>
        </p:grpSpPr>
        <p:sp>
          <p:nvSpPr>
            <p:cNvPr id="11" name="Freeform 11"/>
            <p:cNvSpPr/>
            <p:nvPr/>
          </p:nvSpPr>
          <p:spPr>
            <a:xfrm>
              <a:off x="-72390" y="7620"/>
              <a:ext cx="6487160" cy="6352540"/>
            </a:xfrm>
            <a:custGeom>
              <a:avLst/>
              <a:gdLst/>
              <a:ahLst/>
              <a:cxnLst/>
              <a:rect l="l" t="t" r="r" b="b"/>
              <a:pathLst>
                <a:path w="6487160" h="6352540">
                  <a:moveTo>
                    <a:pt x="6322060" y="3176270"/>
                  </a:moveTo>
                  <a:cubicBezTo>
                    <a:pt x="6322060" y="2844800"/>
                    <a:pt x="6487160" y="2493010"/>
                    <a:pt x="6385560" y="2194560"/>
                  </a:cubicBezTo>
                  <a:cubicBezTo>
                    <a:pt x="6281420" y="1884680"/>
                    <a:pt x="5928360" y="1694180"/>
                    <a:pt x="5734050" y="1436370"/>
                  </a:cubicBezTo>
                  <a:cubicBezTo>
                    <a:pt x="5537200" y="1176020"/>
                    <a:pt x="5455920" y="796290"/>
                    <a:pt x="5185410" y="607060"/>
                  </a:cubicBezTo>
                  <a:cubicBezTo>
                    <a:pt x="4917440" y="420370"/>
                    <a:pt x="4517390" y="462280"/>
                    <a:pt x="4196080" y="360680"/>
                  </a:cubicBezTo>
                  <a:cubicBezTo>
                    <a:pt x="3884930" y="264160"/>
                    <a:pt x="3589020" y="0"/>
                    <a:pt x="3244850" y="0"/>
                  </a:cubicBezTo>
                  <a:cubicBezTo>
                    <a:pt x="2900680" y="0"/>
                    <a:pt x="2603500" y="262890"/>
                    <a:pt x="2293620" y="360680"/>
                  </a:cubicBezTo>
                  <a:cubicBezTo>
                    <a:pt x="1972310" y="461010"/>
                    <a:pt x="1570990" y="419100"/>
                    <a:pt x="1303020" y="607060"/>
                  </a:cubicBezTo>
                  <a:cubicBezTo>
                    <a:pt x="1032510" y="796290"/>
                    <a:pt x="951230" y="1176020"/>
                    <a:pt x="754380" y="1436370"/>
                  </a:cubicBezTo>
                  <a:cubicBezTo>
                    <a:pt x="558800" y="1694180"/>
                    <a:pt x="207010" y="1884680"/>
                    <a:pt x="101600" y="2194560"/>
                  </a:cubicBezTo>
                  <a:cubicBezTo>
                    <a:pt x="1270" y="2493010"/>
                    <a:pt x="165100" y="2844800"/>
                    <a:pt x="165100" y="3176270"/>
                  </a:cubicBezTo>
                  <a:cubicBezTo>
                    <a:pt x="165100" y="3507740"/>
                    <a:pt x="0" y="3859530"/>
                    <a:pt x="101600" y="4157980"/>
                  </a:cubicBezTo>
                  <a:cubicBezTo>
                    <a:pt x="205740" y="4467860"/>
                    <a:pt x="558800" y="4658360"/>
                    <a:pt x="753110" y="4916170"/>
                  </a:cubicBezTo>
                  <a:cubicBezTo>
                    <a:pt x="949960" y="5176520"/>
                    <a:pt x="1031240" y="5556250"/>
                    <a:pt x="1301750" y="5745480"/>
                  </a:cubicBezTo>
                  <a:cubicBezTo>
                    <a:pt x="1569720" y="5933440"/>
                    <a:pt x="1969770" y="5891530"/>
                    <a:pt x="2292350" y="5991860"/>
                  </a:cubicBezTo>
                  <a:cubicBezTo>
                    <a:pt x="2603500" y="6088380"/>
                    <a:pt x="2899410" y="6352540"/>
                    <a:pt x="3243580" y="6352540"/>
                  </a:cubicBezTo>
                  <a:cubicBezTo>
                    <a:pt x="3587750" y="6352540"/>
                    <a:pt x="3884930" y="6089650"/>
                    <a:pt x="4194810" y="5991860"/>
                  </a:cubicBezTo>
                  <a:cubicBezTo>
                    <a:pt x="4516120" y="5891530"/>
                    <a:pt x="4917440" y="5933440"/>
                    <a:pt x="5185410" y="5745480"/>
                  </a:cubicBezTo>
                  <a:cubicBezTo>
                    <a:pt x="5455920" y="5556250"/>
                    <a:pt x="5537200" y="5176520"/>
                    <a:pt x="5734050" y="4916170"/>
                  </a:cubicBezTo>
                  <a:cubicBezTo>
                    <a:pt x="5929630" y="4658360"/>
                    <a:pt x="6281420" y="4467860"/>
                    <a:pt x="6385560" y="4157980"/>
                  </a:cubicBezTo>
                  <a:cubicBezTo>
                    <a:pt x="6487160" y="3858260"/>
                    <a:pt x="6322060" y="3506470"/>
                    <a:pt x="6322060" y="3176270"/>
                  </a:cubicBezTo>
                  <a:close/>
                </a:path>
              </a:pathLst>
            </a:custGeom>
            <a:solidFill>
              <a:srgbClr val="16A9FF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988022">
            <a:off x="12812406" y="1375953"/>
            <a:ext cx="3755244" cy="3677317"/>
            <a:chOff x="-72390" y="7620"/>
            <a:chExt cx="6487160" cy="6352540"/>
          </a:xfrm>
        </p:grpSpPr>
        <p:sp>
          <p:nvSpPr>
            <p:cNvPr id="13" name="Freeform 13"/>
            <p:cNvSpPr/>
            <p:nvPr/>
          </p:nvSpPr>
          <p:spPr>
            <a:xfrm>
              <a:off x="-72390" y="7620"/>
              <a:ext cx="6487160" cy="6352540"/>
            </a:xfrm>
            <a:custGeom>
              <a:avLst/>
              <a:gdLst/>
              <a:ahLst/>
              <a:cxnLst/>
              <a:rect l="l" t="t" r="r" b="b"/>
              <a:pathLst>
                <a:path w="6487160" h="6352540">
                  <a:moveTo>
                    <a:pt x="6322060" y="3176270"/>
                  </a:moveTo>
                  <a:cubicBezTo>
                    <a:pt x="6322060" y="2844800"/>
                    <a:pt x="6487160" y="2493010"/>
                    <a:pt x="6385560" y="2194560"/>
                  </a:cubicBezTo>
                  <a:cubicBezTo>
                    <a:pt x="6281420" y="1884680"/>
                    <a:pt x="5928360" y="1694180"/>
                    <a:pt x="5734050" y="1436370"/>
                  </a:cubicBezTo>
                  <a:cubicBezTo>
                    <a:pt x="5537200" y="1176020"/>
                    <a:pt x="5455920" y="796290"/>
                    <a:pt x="5185410" y="607060"/>
                  </a:cubicBezTo>
                  <a:cubicBezTo>
                    <a:pt x="4917440" y="420370"/>
                    <a:pt x="4517390" y="462280"/>
                    <a:pt x="4196080" y="360680"/>
                  </a:cubicBezTo>
                  <a:cubicBezTo>
                    <a:pt x="3884930" y="264160"/>
                    <a:pt x="3589020" y="0"/>
                    <a:pt x="3244850" y="0"/>
                  </a:cubicBezTo>
                  <a:cubicBezTo>
                    <a:pt x="2900680" y="0"/>
                    <a:pt x="2603500" y="262890"/>
                    <a:pt x="2293620" y="360680"/>
                  </a:cubicBezTo>
                  <a:cubicBezTo>
                    <a:pt x="1972310" y="461010"/>
                    <a:pt x="1570990" y="419100"/>
                    <a:pt x="1303020" y="607060"/>
                  </a:cubicBezTo>
                  <a:cubicBezTo>
                    <a:pt x="1032510" y="796290"/>
                    <a:pt x="951230" y="1176020"/>
                    <a:pt x="754380" y="1436370"/>
                  </a:cubicBezTo>
                  <a:cubicBezTo>
                    <a:pt x="558800" y="1694180"/>
                    <a:pt x="207010" y="1884680"/>
                    <a:pt x="101600" y="2194560"/>
                  </a:cubicBezTo>
                  <a:cubicBezTo>
                    <a:pt x="1270" y="2493010"/>
                    <a:pt x="165100" y="2844800"/>
                    <a:pt x="165100" y="3176270"/>
                  </a:cubicBezTo>
                  <a:cubicBezTo>
                    <a:pt x="165100" y="3507740"/>
                    <a:pt x="0" y="3859530"/>
                    <a:pt x="101600" y="4157980"/>
                  </a:cubicBezTo>
                  <a:cubicBezTo>
                    <a:pt x="205740" y="4467860"/>
                    <a:pt x="558800" y="4658360"/>
                    <a:pt x="753110" y="4916170"/>
                  </a:cubicBezTo>
                  <a:cubicBezTo>
                    <a:pt x="949960" y="5176520"/>
                    <a:pt x="1031240" y="5556250"/>
                    <a:pt x="1301750" y="5745480"/>
                  </a:cubicBezTo>
                  <a:cubicBezTo>
                    <a:pt x="1569720" y="5933440"/>
                    <a:pt x="1969770" y="5891530"/>
                    <a:pt x="2292350" y="5991860"/>
                  </a:cubicBezTo>
                  <a:cubicBezTo>
                    <a:pt x="2603500" y="6088380"/>
                    <a:pt x="2899410" y="6352540"/>
                    <a:pt x="3243580" y="6352540"/>
                  </a:cubicBezTo>
                  <a:cubicBezTo>
                    <a:pt x="3587750" y="6352540"/>
                    <a:pt x="3884930" y="6089650"/>
                    <a:pt x="4194810" y="5991860"/>
                  </a:cubicBezTo>
                  <a:cubicBezTo>
                    <a:pt x="4516120" y="5891530"/>
                    <a:pt x="4917440" y="5933440"/>
                    <a:pt x="5185410" y="5745480"/>
                  </a:cubicBezTo>
                  <a:cubicBezTo>
                    <a:pt x="5455920" y="5556250"/>
                    <a:pt x="5537200" y="5176520"/>
                    <a:pt x="5734050" y="4916170"/>
                  </a:cubicBezTo>
                  <a:cubicBezTo>
                    <a:pt x="5929630" y="4658360"/>
                    <a:pt x="6281420" y="4467860"/>
                    <a:pt x="6385560" y="4157980"/>
                  </a:cubicBezTo>
                  <a:cubicBezTo>
                    <a:pt x="6487160" y="3858260"/>
                    <a:pt x="6322060" y="3506470"/>
                    <a:pt x="6322060" y="3176270"/>
                  </a:cubicBezTo>
                  <a:close/>
                </a:path>
              </a:pathLst>
            </a:custGeom>
            <a:solidFill>
              <a:srgbClr val="0F4D92"/>
            </a:solidFill>
          </p:spPr>
        </p:sp>
      </p:grpSp>
      <p:sp>
        <p:nvSpPr>
          <p:cNvPr id="14" name="TextBox 14"/>
          <p:cNvSpPr txBox="1"/>
          <p:nvPr/>
        </p:nvSpPr>
        <p:spPr>
          <a:xfrm rot="988022">
            <a:off x="13236239" y="3193706"/>
            <a:ext cx="2697357" cy="544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2"/>
              </a:lnSpc>
            </a:pPr>
            <a:r>
              <a:rPr lang="en-US" sz="3166">
                <a:solidFill>
                  <a:srgbClr val="FFFFFF"/>
                </a:solidFill>
                <a:latin typeface="Object Sans Bold"/>
              </a:rPr>
              <a:t>YOU START</a:t>
            </a:r>
          </a:p>
        </p:txBody>
      </p:sp>
      <p:sp>
        <p:nvSpPr>
          <p:cNvPr id="15" name="TextBox 15"/>
          <p:cNvSpPr txBox="1"/>
          <p:nvPr/>
        </p:nvSpPr>
        <p:spPr>
          <a:xfrm rot="988022">
            <a:off x="13105480" y="2435892"/>
            <a:ext cx="3383636" cy="828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13"/>
              </a:lnSpc>
            </a:pPr>
            <a:r>
              <a:rPr lang="en-US" sz="4866">
                <a:solidFill>
                  <a:srgbClr val="FFFFFF"/>
                </a:solidFill>
                <a:latin typeface="Paytone One"/>
              </a:rPr>
              <a:t>BEFORE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816187" y="2524084"/>
            <a:ext cx="4583207" cy="689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60"/>
              </a:lnSpc>
            </a:pPr>
            <a:r>
              <a:rPr lang="en-US" sz="3971">
                <a:solidFill>
                  <a:srgbClr val="FFFFFF"/>
                </a:solidFill>
                <a:latin typeface="Object Sans Bold"/>
              </a:rPr>
              <a:t>Ask yourself:</a:t>
            </a:r>
          </a:p>
        </p:txBody>
      </p:sp>
      <p:sp>
        <p:nvSpPr>
          <p:cNvPr id="17" name="Freeform 17"/>
          <p:cNvSpPr/>
          <p:nvPr/>
        </p:nvSpPr>
        <p:spPr>
          <a:xfrm>
            <a:off x="2816187" y="3823653"/>
            <a:ext cx="351517" cy="352522"/>
          </a:xfrm>
          <a:custGeom>
            <a:avLst/>
            <a:gdLst/>
            <a:ahLst/>
            <a:cxnLst/>
            <a:rect l="l" t="t" r="r" b="b"/>
            <a:pathLst>
              <a:path w="351517" h="352522">
                <a:moveTo>
                  <a:pt x="0" y="0"/>
                </a:moveTo>
                <a:lnTo>
                  <a:pt x="351517" y="0"/>
                </a:lnTo>
                <a:lnTo>
                  <a:pt x="351517" y="352521"/>
                </a:lnTo>
                <a:lnTo>
                  <a:pt x="0" y="3525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816187" y="4360755"/>
            <a:ext cx="351517" cy="352522"/>
          </a:xfrm>
          <a:custGeom>
            <a:avLst/>
            <a:gdLst/>
            <a:ahLst/>
            <a:cxnLst/>
            <a:rect l="l" t="t" r="r" b="b"/>
            <a:pathLst>
              <a:path w="351517" h="352522">
                <a:moveTo>
                  <a:pt x="0" y="0"/>
                </a:moveTo>
                <a:lnTo>
                  <a:pt x="351517" y="0"/>
                </a:lnTo>
                <a:lnTo>
                  <a:pt x="351517" y="352522"/>
                </a:lnTo>
                <a:lnTo>
                  <a:pt x="0" y="352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816187" y="4897415"/>
            <a:ext cx="351517" cy="352522"/>
          </a:xfrm>
          <a:custGeom>
            <a:avLst/>
            <a:gdLst/>
            <a:ahLst/>
            <a:cxnLst/>
            <a:rect l="l" t="t" r="r" b="b"/>
            <a:pathLst>
              <a:path w="351517" h="352522">
                <a:moveTo>
                  <a:pt x="0" y="0"/>
                </a:moveTo>
                <a:lnTo>
                  <a:pt x="351517" y="0"/>
                </a:lnTo>
                <a:lnTo>
                  <a:pt x="351517" y="352522"/>
                </a:lnTo>
                <a:lnTo>
                  <a:pt x="0" y="352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816187" y="5434075"/>
            <a:ext cx="351517" cy="352522"/>
          </a:xfrm>
          <a:custGeom>
            <a:avLst/>
            <a:gdLst/>
            <a:ahLst/>
            <a:cxnLst/>
            <a:rect l="l" t="t" r="r" b="b"/>
            <a:pathLst>
              <a:path w="351517" h="352522">
                <a:moveTo>
                  <a:pt x="0" y="0"/>
                </a:moveTo>
                <a:lnTo>
                  <a:pt x="351517" y="0"/>
                </a:lnTo>
                <a:lnTo>
                  <a:pt x="351517" y="352522"/>
                </a:lnTo>
                <a:lnTo>
                  <a:pt x="0" y="352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2816187" y="5967572"/>
            <a:ext cx="351517" cy="352522"/>
          </a:xfrm>
          <a:custGeom>
            <a:avLst/>
            <a:gdLst/>
            <a:ahLst/>
            <a:cxnLst/>
            <a:rect l="l" t="t" r="r" b="b"/>
            <a:pathLst>
              <a:path w="351517" h="352522">
                <a:moveTo>
                  <a:pt x="0" y="0"/>
                </a:moveTo>
                <a:lnTo>
                  <a:pt x="351517" y="0"/>
                </a:lnTo>
                <a:lnTo>
                  <a:pt x="351517" y="352521"/>
                </a:lnTo>
                <a:lnTo>
                  <a:pt x="0" y="3525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6651759" y="100171"/>
            <a:ext cx="1521699" cy="746863"/>
            <a:chOff x="0" y="0"/>
            <a:chExt cx="2028932" cy="995818"/>
          </a:xfrm>
        </p:grpSpPr>
        <p:sp>
          <p:nvSpPr>
            <p:cNvPr id="23" name="Freeform 23"/>
            <p:cNvSpPr/>
            <p:nvPr/>
          </p:nvSpPr>
          <p:spPr>
            <a:xfrm>
              <a:off x="0" y="81648"/>
              <a:ext cx="680092" cy="833488"/>
            </a:xfrm>
            <a:custGeom>
              <a:avLst/>
              <a:gdLst/>
              <a:ahLst/>
              <a:cxnLst/>
              <a:rect l="l" t="t" r="r" b="b"/>
              <a:pathLst>
                <a:path w="680092" h="833488">
                  <a:moveTo>
                    <a:pt x="0" y="0"/>
                  </a:moveTo>
                  <a:lnTo>
                    <a:pt x="680092" y="0"/>
                  </a:lnTo>
                  <a:lnTo>
                    <a:pt x="680092" y="833487"/>
                  </a:lnTo>
                  <a:lnTo>
                    <a:pt x="0" y="83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4" name="AutoShape 24"/>
            <p:cNvSpPr/>
            <p:nvPr/>
          </p:nvSpPr>
          <p:spPr>
            <a:xfrm>
              <a:off x="895234" y="177258"/>
              <a:ext cx="0" cy="581407"/>
            </a:xfrm>
            <a:prstGeom prst="line">
              <a:avLst/>
            </a:prstGeom>
            <a:ln w="2441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" name="Freeform 25">
              <a:hlinkClick r:id="rId7" tooltip="https://boolamoola.com"/>
            </p:cNvPr>
            <p:cNvSpPr/>
            <p:nvPr/>
          </p:nvSpPr>
          <p:spPr>
            <a:xfrm>
              <a:off x="1033114" y="0"/>
              <a:ext cx="995818" cy="995818"/>
            </a:xfrm>
            <a:custGeom>
              <a:avLst/>
              <a:gdLst/>
              <a:ahLst/>
              <a:cxnLst/>
              <a:rect l="l" t="t" r="r" b="b"/>
              <a:pathLst>
                <a:path w="995818" h="995818">
                  <a:moveTo>
                    <a:pt x="0" y="0"/>
                  </a:moveTo>
                  <a:lnTo>
                    <a:pt x="995818" y="0"/>
                  </a:lnTo>
                  <a:lnTo>
                    <a:pt x="995818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A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4721" y="2712210"/>
            <a:ext cx="4911554" cy="6387642"/>
            <a:chOff x="0" y="0"/>
            <a:chExt cx="1957496" cy="25457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7496" cy="2545790"/>
            </a:xfrm>
            <a:custGeom>
              <a:avLst/>
              <a:gdLst/>
              <a:ahLst/>
              <a:cxnLst/>
              <a:rect l="l" t="t" r="r" b="b"/>
              <a:pathLst>
                <a:path w="1957496" h="2545790">
                  <a:moveTo>
                    <a:pt x="1833036" y="2545790"/>
                  </a:moveTo>
                  <a:lnTo>
                    <a:pt x="124460" y="2545790"/>
                  </a:lnTo>
                  <a:cubicBezTo>
                    <a:pt x="55880" y="2545790"/>
                    <a:pt x="0" y="2489909"/>
                    <a:pt x="0" y="24213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33036" y="0"/>
                  </a:lnTo>
                  <a:cubicBezTo>
                    <a:pt x="1901616" y="0"/>
                    <a:pt x="1957496" y="55880"/>
                    <a:pt x="1957496" y="124460"/>
                  </a:cubicBezTo>
                  <a:lnTo>
                    <a:pt x="1957496" y="2421330"/>
                  </a:lnTo>
                  <a:cubicBezTo>
                    <a:pt x="1957496" y="2489910"/>
                    <a:pt x="1901616" y="2545790"/>
                    <a:pt x="1833036" y="2545790"/>
                  </a:cubicBezTo>
                  <a:close/>
                </a:path>
              </a:pathLst>
            </a:custGeom>
            <a:solidFill>
              <a:srgbClr val="0F4D9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105226" y="2572715"/>
            <a:ext cx="4911554" cy="6387642"/>
            <a:chOff x="0" y="0"/>
            <a:chExt cx="1957496" cy="25457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57496" cy="2545790"/>
            </a:xfrm>
            <a:custGeom>
              <a:avLst/>
              <a:gdLst/>
              <a:ahLst/>
              <a:cxnLst/>
              <a:rect l="l" t="t" r="r" b="b"/>
              <a:pathLst>
                <a:path w="1957496" h="2545790">
                  <a:moveTo>
                    <a:pt x="1833036" y="2545790"/>
                  </a:moveTo>
                  <a:lnTo>
                    <a:pt x="124460" y="2545790"/>
                  </a:lnTo>
                  <a:cubicBezTo>
                    <a:pt x="55880" y="2545790"/>
                    <a:pt x="0" y="2489909"/>
                    <a:pt x="0" y="24213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33036" y="0"/>
                  </a:lnTo>
                  <a:cubicBezTo>
                    <a:pt x="1901616" y="0"/>
                    <a:pt x="1957496" y="55880"/>
                    <a:pt x="1957496" y="124460"/>
                  </a:cubicBezTo>
                  <a:lnTo>
                    <a:pt x="1957496" y="2421330"/>
                  </a:lnTo>
                  <a:cubicBezTo>
                    <a:pt x="1957496" y="2489910"/>
                    <a:pt x="1901616" y="2545790"/>
                    <a:pt x="1833036" y="2545790"/>
                  </a:cubicBezTo>
                  <a:close/>
                </a:path>
              </a:pathLst>
            </a:custGeom>
            <a:solidFill>
              <a:srgbClr val="FFFEFE"/>
            </a:solidFill>
          </p:spPr>
        </p:sp>
      </p:grpSp>
      <p:sp>
        <p:nvSpPr>
          <p:cNvPr id="6" name="Freeform 6"/>
          <p:cNvSpPr/>
          <p:nvPr/>
        </p:nvSpPr>
        <p:spPr>
          <a:xfrm flipH="1">
            <a:off x="1952361" y="4470906"/>
            <a:ext cx="2928828" cy="2870251"/>
          </a:xfrm>
          <a:custGeom>
            <a:avLst/>
            <a:gdLst/>
            <a:ahLst/>
            <a:cxnLst/>
            <a:rect l="l" t="t" r="r" b="b"/>
            <a:pathLst>
              <a:path w="2928828" h="2870251">
                <a:moveTo>
                  <a:pt x="2928828" y="0"/>
                </a:moveTo>
                <a:lnTo>
                  <a:pt x="0" y="0"/>
                </a:lnTo>
                <a:lnTo>
                  <a:pt x="0" y="2870251"/>
                </a:lnTo>
                <a:lnTo>
                  <a:pt x="2928828" y="2870251"/>
                </a:lnTo>
                <a:lnTo>
                  <a:pt x="292882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740324" y="7959216"/>
            <a:ext cx="261487" cy="261487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EF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3764723" y="7983615"/>
            <a:ext cx="212691" cy="212691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6A9F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856161" y="7983615"/>
            <a:ext cx="212691" cy="212691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F4D92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2271220" y="2712210"/>
            <a:ext cx="4911554" cy="6387642"/>
            <a:chOff x="0" y="0"/>
            <a:chExt cx="1957496" cy="254579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57496" cy="2545790"/>
            </a:xfrm>
            <a:custGeom>
              <a:avLst/>
              <a:gdLst/>
              <a:ahLst/>
              <a:cxnLst/>
              <a:rect l="l" t="t" r="r" b="b"/>
              <a:pathLst>
                <a:path w="1957496" h="2545790">
                  <a:moveTo>
                    <a:pt x="1833036" y="2545790"/>
                  </a:moveTo>
                  <a:lnTo>
                    <a:pt x="124460" y="2545790"/>
                  </a:lnTo>
                  <a:cubicBezTo>
                    <a:pt x="55880" y="2545790"/>
                    <a:pt x="0" y="2489909"/>
                    <a:pt x="0" y="24213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33036" y="0"/>
                  </a:lnTo>
                  <a:cubicBezTo>
                    <a:pt x="1901616" y="0"/>
                    <a:pt x="1957496" y="55880"/>
                    <a:pt x="1957496" y="124460"/>
                  </a:cubicBezTo>
                  <a:lnTo>
                    <a:pt x="1957496" y="2421330"/>
                  </a:lnTo>
                  <a:cubicBezTo>
                    <a:pt x="1957496" y="2489910"/>
                    <a:pt x="1901616" y="2545790"/>
                    <a:pt x="1833036" y="2545790"/>
                  </a:cubicBezTo>
                  <a:close/>
                </a:path>
              </a:pathLst>
            </a:custGeom>
            <a:solidFill>
              <a:srgbClr val="0F4D92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2131724" y="2572715"/>
            <a:ext cx="4911554" cy="6387642"/>
            <a:chOff x="0" y="0"/>
            <a:chExt cx="1957496" cy="25457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57496" cy="2545790"/>
            </a:xfrm>
            <a:custGeom>
              <a:avLst/>
              <a:gdLst/>
              <a:ahLst/>
              <a:cxnLst/>
              <a:rect l="l" t="t" r="r" b="b"/>
              <a:pathLst>
                <a:path w="1957496" h="2545790">
                  <a:moveTo>
                    <a:pt x="1833036" y="2545790"/>
                  </a:moveTo>
                  <a:lnTo>
                    <a:pt x="124460" y="2545790"/>
                  </a:lnTo>
                  <a:cubicBezTo>
                    <a:pt x="55880" y="2545790"/>
                    <a:pt x="0" y="2489909"/>
                    <a:pt x="0" y="24213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33036" y="0"/>
                  </a:lnTo>
                  <a:cubicBezTo>
                    <a:pt x="1901616" y="0"/>
                    <a:pt x="1957496" y="55880"/>
                    <a:pt x="1957496" y="124460"/>
                  </a:cubicBezTo>
                  <a:lnTo>
                    <a:pt x="1957496" y="2421330"/>
                  </a:lnTo>
                  <a:cubicBezTo>
                    <a:pt x="1957496" y="2489910"/>
                    <a:pt x="1901616" y="2545790"/>
                    <a:pt x="1833036" y="2545790"/>
                  </a:cubicBezTo>
                  <a:close/>
                </a:path>
              </a:pathLst>
            </a:custGeom>
            <a:solidFill>
              <a:srgbClr val="FFFEFE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4992781" y="7977639"/>
            <a:ext cx="261487" cy="261487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5017179" y="8002038"/>
            <a:ext cx="212691" cy="212691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6A9F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3108617" y="8002038"/>
            <a:ext cx="212691" cy="212691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F4D92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13387821" y="7845396"/>
            <a:ext cx="1199680" cy="450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36"/>
              </a:lnSpc>
            </a:pPr>
            <a:r>
              <a:rPr lang="en-US" sz="2526">
                <a:solidFill>
                  <a:srgbClr val="0F4D92"/>
                </a:solidFill>
                <a:latin typeface="Object Sans Bold"/>
              </a:rPr>
              <a:t>Stocks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297387" y="7845396"/>
            <a:ext cx="1093751" cy="450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36"/>
              </a:lnSpc>
            </a:pPr>
            <a:r>
              <a:rPr lang="en-US" sz="2526">
                <a:solidFill>
                  <a:srgbClr val="0F4D92"/>
                </a:solidFill>
                <a:latin typeface="Object Sans Bold"/>
              </a:rPr>
              <a:t>Bonds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340968" y="5711943"/>
            <a:ext cx="741208" cy="47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8"/>
              </a:lnSpc>
            </a:pPr>
            <a:r>
              <a:rPr lang="en-US" sz="2791">
                <a:solidFill>
                  <a:srgbClr val="0F4D92"/>
                </a:solidFill>
                <a:latin typeface="Poppins Bold"/>
              </a:rPr>
              <a:t>75%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5878602" y="4511740"/>
            <a:ext cx="745294" cy="47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8"/>
              </a:lnSpc>
            </a:pPr>
            <a:r>
              <a:rPr lang="en-US" sz="2791">
                <a:solidFill>
                  <a:srgbClr val="0F4D92"/>
                </a:solidFill>
                <a:latin typeface="Poppins Bold"/>
              </a:rPr>
              <a:t>25%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6758090" y="2712210"/>
            <a:ext cx="4911554" cy="6387642"/>
            <a:chOff x="0" y="0"/>
            <a:chExt cx="1957496" cy="254579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957496" cy="2545790"/>
            </a:xfrm>
            <a:custGeom>
              <a:avLst/>
              <a:gdLst/>
              <a:ahLst/>
              <a:cxnLst/>
              <a:rect l="l" t="t" r="r" b="b"/>
              <a:pathLst>
                <a:path w="1957496" h="2545790">
                  <a:moveTo>
                    <a:pt x="1833036" y="2545790"/>
                  </a:moveTo>
                  <a:lnTo>
                    <a:pt x="124460" y="2545790"/>
                  </a:lnTo>
                  <a:cubicBezTo>
                    <a:pt x="55880" y="2545790"/>
                    <a:pt x="0" y="2489909"/>
                    <a:pt x="0" y="24213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33036" y="0"/>
                  </a:lnTo>
                  <a:cubicBezTo>
                    <a:pt x="1901616" y="0"/>
                    <a:pt x="1957496" y="55880"/>
                    <a:pt x="1957496" y="124460"/>
                  </a:cubicBezTo>
                  <a:lnTo>
                    <a:pt x="1957496" y="2421330"/>
                  </a:lnTo>
                  <a:cubicBezTo>
                    <a:pt x="1957496" y="2489910"/>
                    <a:pt x="1901616" y="2545790"/>
                    <a:pt x="1833036" y="2545790"/>
                  </a:cubicBezTo>
                  <a:close/>
                </a:path>
              </a:pathLst>
            </a:custGeom>
            <a:solidFill>
              <a:srgbClr val="0F4D92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6618595" y="2572715"/>
            <a:ext cx="4911554" cy="6387642"/>
            <a:chOff x="0" y="0"/>
            <a:chExt cx="1957496" cy="254579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957496" cy="2545790"/>
            </a:xfrm>
            <a:custGeom>
              <a:avLst/>
              <a:gdLst/>
              <a:ahLst/>
              <a:cxnLst/>
              <a:rect l="l" t="t" r="r" b="b"/>
              <a:pathLst>
                <a:path w="1957496" h="2545790">
                  <a:moveTo>
                    <a:pt x="1833036" y="2545790"/>
                  </a:moveTo>
                  <a:lnTo>
                    <a:pt x="124460" y="2545790"/>
                  </a:lnTo>
                  <a:cubicBezTo>
                    <a:pt x="55880" y="2545790"/>
                    <a:pt x="0" y="2489909"/>
                    <a:pt x="0" y="24213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33036" y="0"/>
                  </a:lnTo>
                  <a:cubicBezTo>
                    <a:pt x="1901616" y="0"/>
                    <a:pt x="1957496" y="55880"/>
                    <a:pt x="1957496" y="124460"/>
                  </a:cubicBezTo>
                  <a:lnTo>
                    <a:pt x="1957496" y="2421330"/>
                  </a:lnTo>
                  <a:cubicBezTo>
                    <a:pt x="1957496" y="2489910"/>
                    <a:pt x="1901616" y="2545790"/>
                    <a:pt x="1833036" y="2545790"/>
                  </a:cubicBezTo>
                  <a:close/>
                </a:path>
              </a:pathLst>
            </a:custGeom>
            <a:solidFill>
              <a:srgbClr val="FFFEFE"/>
            </a:solidFill>
          </p:spPr>
        </p:sp>
      </p:grpSp>
      <p:sp>
        <p:nvSpPr>
          <p:cNvPr id="31" name="Freeform 31"/>
          <p:cNvSpPr/>
          <p:nvPr/>
        </p:nvSpPr>
        <p:spPr>
          <a:xfrm rot="-5400000">
            <a:off x="7551615" y="4458528"/>
            <a:ext cx="2870251" cy="2962840"/>
          </a:xfrm>
          <a:custGeom>
            <a:avLst/>
            <a:gdLst/>
            <a:ahLst/>
            <a:cxnLst/>
            <a:rect l="l" t="t" r="r" b="b"/>
            <a:pathLst>
              <a:path w="2870251" h="2962840">
                <a:moveTo>
                  <a:pt x="0" y="0"/>
                </a:moveTo>
                <a:lnTo>
                  <a:pt x="2870251" y="0"/>
                </a:lnTo>
                <a:lnTo>
                  <a:pt x="2870251" y="2962840"/>
                </a:lnTo>
                <a:lnTo>
                  <a:pt x="0" y="29628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2"/>
          <p:cNvGrpSpPr/>
          <p:nvPr/>
        </p:nvGrpSpPr>
        <p:grpSpPr>
          <a:xfrm>
            <a:off x="9358433" y="7959216"/>
            <a:ext cx="261487" cy="261487"/>
            <a:chOff x="0" y="0"/>
            <a:chExt cx="6350000" cy="6350000"/>
          </a:xfrm>
        </p:grpSpPr>
        <p:sp>
          <p:nvSpPr>
            <p:cNvPr id="33" name="Freeform 3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9382831" y="7983615"/>
            <a:ext cx="212691" cy="212691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6A9FF"/>
            </a:solidFill>
          </p:spPr>
        </p:sp>
      </p:grpSp>
      <p:grpSp>
        <p:nvGrpSpPr>
          <p:cNvPr id="36" name="Group 36"/>
          <p:cNvGrpSpPr/>
          <p:nvPr/>
        </p:nvGrpSpPr>
        <p:grpSpPr>
          <a:xfrm>
            <a:off x="7474270" y="7983615"/>
            <a:ext cx="212691" cy="212691"/>
            <a:chOff x="0" y="0"/>
            <a:chExt cx="6350000" cy="6350000"/>
          </a:xfrm>
        </p:grpSpPr>
        <p:sp>
          <p:nvSpPr>
            <p:cNvPr id="37" name="Freeform 3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F4D92"/>
            </a:solidFill>
          </p:spPr>
        </p:sp>
      </p:grpSp>
      <p:sp>
        <p:nvSpPr>
          <p:cNvPr id="38" name="TextBox 38"/>
          <p:cNvSpPr txBox="1"/>
          <p:nvPr/>
        </p:nvSpPr>
        <p:spPr>
          <a:xfrm>
            <a:off x="7753474" y="7826973"/>
            <a:ext cx="1233267" cy="450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36"/>
              </a:lnSpc>
            </a:pPr>
            <a:r>
              <a:rPr lang="en-US" sz="2526">
                <a:solidFill>
                  <a:srgbClr val="0F4D92"/>
                </a:solidFill>
                <a:latin typeface="Object Sans Bold"/>
              </a:rPr>
              <a:t>Stocks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663039" y="7826973"/>
            <a:ext cx="1041607" cy="450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36"/>
              </a:lnSpc>
            </a:pPr>
            <a:r>
              <a:rPr lang="en-US" sz="2526">
                <a:solidFill>
                  <a:srgbClr val="0F4D92"/>
                </a:solidFill>
                <a:latin typeface="Object Sans Bold"/>
              </a:rPr>
              <a:t>Bonds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691840" y="5693520"/>
            <a:ext cx="774856" cy="47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8"/>
              </a:lnSpc>
            </a:pPr>
            <a:r>
              <a:rPr lang="en-US" sz="2791">
                <a:solidFill>
                  <a:srgbClr val="0F4D92"/>
                </a:solidFill>
                <a:latin typeface="Poppins Bold"/>
              </a:rPr>
              <a:t>50%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582975" y="5674160"/>
            <a:ext cx="774856" cy="47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8"/>
              </a:lnSpc>
            </a:pPr>
            <a:r>
              <a:rPr lang="en-US" sz="2791">
                <a:solidFill>
                  <a:srgbClr val="0F4D92"/>
                </a:solidFill>
                <a:latin typeface="Poppins Bold"/>
              </a:rPr>
              <a:t>50%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301946" y="3034942"/>
            <a:ext cx="4518113" cy="605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0"/>
              </a:lnSpc>
            </a:pPr>
            <a:r>
              <a:rPr lang="en-US" sz="3550">
                <a:solidFill>
                  <a:srgbClr val="0F4D92"/>
                </a:solidFill>
                <a:latin typeface="Object Sans Bold"/>
              </a:rPr>
              <a:t>CONSERVATIVE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7241927" y="3034942"/>
            <a:ext cx="3489627" cy="605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9"/>
              </a:lnSpc>
            </a:pPr>
            <a:r>
              <a:rPr lang="en-US" sz="3549">
                <a:solidFill>
                  <a:srgbClr val="0F4D92"/>
                </a:solidFill>
                <a:latin typeface="Object Sans Bold"/>
              </a:rPr>
              <a:t>MODERATE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2741562" y="3034942"/>
            <a:ext cx="3691878" cy="605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9"/>
              </a:lnSpc>
            </a:pPr>
            <a:r>
              <a:rPr lang="en-US" sz="3549">
                <a:solidFill>
                  <a:srgbClr val="0F4D92"/>
                </a:solidFill>
                <a:latin typeface="Object Sans Bold"/>
              </a:rPr>
              <a:t>AGGRESSIVE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105226" y="625132"/>
            <a:ext cx="16077549" cy="1197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98"/>
              </a:lnSpc>
            </a:pPr>
            <a:r>
              <a:rPr lang="en-US" sz="7070" dirty="0">
                <a:solidFill>
                  <a:srgbClr val="FFFEFE"/>
                </a:solidFill>
                <a:latin typeface="Paytone One" panose="020B0604020202020204" charset="0"/>
              </a:rPr>
              <a:t>COMMON PORTFOLIO ALLOCATIONS</a:t>
            </a:r>
          </a:p>
        </p:txBody>
      </p:sp>
      <p:sp>
        <p:nvSpPr>
          <p:cNvPr id="46" name="Freeform 46"/>
          <p:cNvSpPr/>
          <p:nvPr/>
        </p:nvSpPr>
        <p:spPr>
          <a:xfrm>
            <a:off x="5285723" y="1558250"/>
            <a:ext cx="4309799" cy="527950"/>
          </a:xfrm>
          <a:custGeom>
            <a:avLst/>
            <a:gdLst/>
            <a:ahLst/>
            <a:cxnLst/>
            <a:rect l="l" t="t" r="r" b="b"/>
            <a:pathLst>
              <a:path w="4309799" h="527950">
                <a:moveTo>
                  <a:pt x="0" y="0"/>
                </a:moveTo>
                <a:lnTo>
                  <a:pt x="4309799" y="0"/>
                </a:lnTo>
                <a:lnTo>
                  <a:pt x="4309799" y="527950"/>
                </a:lnTo>
                <a:lnTo>
                  <a:pt x="0" y="5279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7" name="TextBox 47"/>
          <p:cNvSpPr txBox="1"/>
          <p:nvPr/>
        </p:nvSpPr>
        <p:spPr>
          <a:xfrm>
            <a:off x="2135365" y="7826973"/>
            <a:ext cx="1138235" cy="44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6"/>
              </a:lnSpc>
            </a:pPr>
            <a:r>
              <a:rPr lang="en-US" sz="2526">
                <a:solidFill>
                  <a:srgbClr val="0F4D92"/>
                </a:solidFill>
                <a:latin typeface="Object Sans Bold"/>
              </a:rPr>
              <a:t>Stocks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044930" y="7826973"/>
            <a:ext cx="1128514" cy="44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6"/>
              </a:lnSpc>
            </a:pPr>
            <a:r>
              <a:rPr lang="en-US" sz="2526">
                <a:solidFill>
                  <a:srgbClr val="0F4D92"/>
                </a:solidFill>
                <a:latin typeface="Object Sans Bold"/>
              </a:rPr>
              <a:t>Bonds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558589" y="4493317"/>
            <a:ext cx="745294" cy="47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8"/>
              </a:lnSpc>
            </a:pPr>
            <a:r>
              <a:rPr lang="en-US" sz="2791">
                <a:solidFill>
                  <a:srgbClr val="0F4D92"/>
                </a:solidFill>
                <a:latin typeface="Poppins Bold"/>
              </a:rPr>
              <a:t>25%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5040944" y="5674160"/>
            <a:ext cx="741208" cy="47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8"/>
              </a:lnSpc>
            </a:pPr>
            <a:r>
              <a:rPr lang="en-US" sz="2791">
                <a:solidFill>
                  <a:srgbClr val="0F4D92"/>
                </a:solidFill>
                <a:latin typeface="Poppins Bold"/>
              </a:rPr>
              <a:t>75%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5607131" y="9482321"/>
            <a:ext cx="7073737" cy="349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5"/>
              </a:lnSpc>
            </a:pPr>
            <a:r>
              <a:rPr lang="en-US" sz="1996">
                <a:solidFill>
                  <a:srgbClr val="FFFEFE"/>
                </a:solidFill>
                <a:latin typeface="Object Sans Bold"/>
              </a:rPr>
              <a:t>Not all strategies may be appropriate for all investors.</a:t>
            </a:r>
          </a:p>
        </p:txBody>
      </p:sp>
      <p:sp>
        <p:nvSpPr>
          <p:cNvPr id="52" name="Freeform 52"/>
          <p:cNvSpPr/>
          <p:nvPr/>
        </p:nvSpPr>
        <p:spPr>
          <a:xfrm>
            <a:off x="13123088" y="4550467"/>
            <a:ext cx="2928828" cy="2870251"/>
          </a:xfrm>
          <a:custGeom>
            <a:avLst/>
            <a:gdLst/>
            <a:ahLst/>
            <a:cxnLst/>
            <a:rect l="l" t="t" r="r" b="b"/>
            <a:pathLst>
              <a:path w="2928828" h="2870251">
                <a:moveTo>
                  <a:pt x="0" y="0"/>
                </a:moveTo>
                <a:lnTo>
                  <a:pt x="2928827" y="0"/>
                </a:lnTo>
                <a:lnTo>
                  <a:pt x="2928827" y="2870251"/>
                </a:lnTo>
                <a:lnTo>
                  <a:pt x="0" y="2870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53" name="Group 53"/>
          <p:cNvGrpSpPr/>
          <p:nvPr/>
        </p:nvGrpSpPr>
        <p:grpSpPr>
          <a:xfrm>
            <a:off x="16651759" y="100171"/>
            <a:ext cx="1521699" cy="746863"/>
            <a:chOff x="0" y="0"/>
            <a:chExt cx="2028932" cy="995818"/>
          </a:xfrm>
        </p:grpSpPr>
        <p:sp>
          <p:nvSpPr>
            <p:cNvPr id="54" name="Freeform 54"/>
            <p:cNvSpPr/>
            <p:nvPr/>
          </p:nvSpPr>
          <p:spPr>
            <a:xfrm>
              <a:off x="0" y="81648"/>
              <a:ext cx="680092" cy="833488"/>
            </a:xfrm>
            <a:custGeom>
              <a:avLst/>
              <a:gdLst/>
              <a:ahLst/>
              <a:cxnLst/>
              <a:rect l="l" t="t" r="r" b="b"/>
              <a:pathLst>
                <a:path w="680092" h="833488">
                  <a:moveTo>
                    <a:pt x="0" y="0"/>
                  </a:moveTo>
                  <a:lnTo>
                    <a:pt x="680092" y="0"/>
                  </a:lnTo>
                  <a:lnTo>
                    <a:pt x="680092" y="833487"/>
                  </a:lnTo>
                  <a:lnTo>
                    <a:pt x="0" y="83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55" name="AutoShape 55"/>
            <p:cNvSpPr/>
            <p:nvPr/>
          </p:nvSpPr>
          <p:spPr>
            <a:xfrm>
              <a:off x="895234" y="177258"/>
              <a:ext cx="0" cy="581407"/>
            </a:xfrm>
            <a:prstGeom prst="line">
              <a:avLst/>
            </a:prstGeom>
            <a:ln w="2441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6" name="Freeform 56">
              <a:hlinkClick r:id="rId11" tooltip="https://boolamoola.com"/>
            </p:cNvPr>
            <p:cNvSpPr/>
            <p:nvPr/>
          </p:nvSpPr>
          <p:spPr>
            <a:xfrm>
              <a:off x="1033114" y="0"/>
              <a:ext cx="995818" cy="995818"/>
            </a:xfrm>
            <a:custGeom>
              <a:avLst/>
              <a:gdLst/>
              <a:ahLst/>
              <a:cxnLst/>
              <a:rect l="l" t="t" r="r" b="b"/>
              <a:pathLst>
                <a:path w="995818" h="995818">
                  <a:moveTo>
                    <a:pt x="0" y="0"/>
                  </a:moveTo>
                  <a:lnTo>
                    <a:pt x="995818" y="0"/>
                  </a:lnTo>
                  <a:lnTo>
                    <a:pt x="995818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C1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007128">
            <a:off x="4656785" y="2082855"/>
            <a:ext cx="15638195" cy="8229600"/>
          </a:xfrm>
          <a:custGeom>
            <a:avLst/>
            <a:gdLst/>
            <a:ahLst/>
            <a:cxnLst/>
            <a:rect l="l" t="t" r="r" b="b"/>
            <a:pathLst>
              <a:path w="15638195" h="8229600">
                <a:moveTo>
                  <a:pt x="0" y="0"/>
                </a:moveTo>
                <a:lnTo>
                  <a:pt x="15638195" y="0"/>
                </a:lnTo>
                <a:lnTo>
                  <a:pt x="156381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969960"/>
            <a:ext cx="9563100" cy="4052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5769"/>
              </a:lnSpc>
            </a:pPr>
            <a:r>
              <a:rPr lang="en-US" sz="15163" dirty="0">
                <a:solidFill>
                  <a:srgbClr val="FFFFFF"/>
                </a:solidFill>
                <a:latin typeface="Paytone One" panose="020B0604020202020204" charset="0"/>
              </a:rPr>
              <a:t>GETTING STARTED.</a:t>
            </a:r>
          </a:p>
        </p:txBody>
      </p:sp>
      <p:sp>
        <p:nvSpPr>
          <p:cNvPr id="4" name="Freeform 4"/>
          <p:cNvSpPr/>
          <p:nvPr/>
        </p:nvSpPr>
        <p:spPr>
          <a:xfrm rot="1341317">
            <a:off x="7282174" y="4912047"/>
            <a:ext cx="1039881" cy="1581568"/>
          </a:xfrm>
          <a:custGeom>
            <a:avLst/>
            <a:gdLst/>
            <a:ahLst/>
            <a:cxnLst/>
            <a:rect l="l" t="t" r="r" b="b"/>
            <a:pathLst>
              <a:path w="1039881" h="1581568">
                <a:moveTo>
                  <a:pt x="0" y="0"/>
                </a:moveTo>
                <a:lnTo>
                  <a:pt x="1039881" y="0"/>
                </a:lnTo>
                <a:lnTo>
                  <a:pt x="1039881" y="1581568"/>
                </a:lnTo>
                <a:lnTo>
                  <a:pt x="0" y="1581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91170">
            <a:off x="923879" y="1876259"/>
            <a:ext cx="872400" cy="811332"/>
          </a:xfrm>
          <a:custGeom>
            <a:avLst/>
            <a:gdLst/>
            <a:ahLst/>
            <a:cxnLst/>
            <a:rect l="l" t="t" r="r" b="b"/>
            <a:pathLst>
              <a:path w="872400" h="811332">
                <a:moveTo>
                  <a:pt x="0" y="0"/>
                </a:moveTo>
                <a:lnTo>
                  <a:pt x="872400" y="0"/>
                </a:lnTo>
                <a:lnTo>
                  <a:pt x="872400" y="811332"/>
                </a:lnTo>
                <a:lnTo>
                  <a:pt x="0" y="8113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01100" y="1898212"/>
            <a:ext cx="460982" cy="541535"/>
          </a:xfrm>
          <a:custGeom>
            <a:avLst/>
            <a:gdLst/>
            <a:ahLst/>
            <a:cxnLst/>
            <a:rect l="l" t="t" r="r" b="b"/>
            <a:pathLst>
              <a:path w="460982" h="541535">
                <a:moveTo>
                  <a:pt x="0" y="0"/>
                </a:moveTo>
                <a:lnTo>
                  <a:pt x="460982" y="0"/>
                </a:lnTo>
                <a:lnTo>
                  <a:pt x="460982" y="541535"/>
                </a:lnTo>
                <a:lnTo>
                  <a:pt x="0" y="541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651759" y="100171"/>
            <a:ext cx="1521699" cy="746863"/>
            <a:chOff x="0" y="0"/>
            <a:chExt cx="2028932" cy="995818"/>
          </a:xfrm>
        </p:grpSpPr>
        <p:sp>
          <p:nvSpPr>
            <p:cNvPr id="8" name="Freeform 8"/>
            <p:cNvSpPr/>
            <p:nvPr/>
          </p:nvSpPr>
          <p:spPr>
            <a:xfrm>
              <a:off x="0" y="81648"/>
              <a:ext cx="680092" cy="833488"/>
            </a:xfrm>
            <a:custGeom>
              <a:avLst/>
              <a:gdLst/>
              <a:ahLst/>
              <a:cxnLst/>
              <a:rect l="l" t="t" r="r" b="b"/>
              <a:pathLst>
                <a:path w="680092" h="833488">
                  <a:moveTo>
                    <a:pt x="0" y="0"/>
                  </a:moveTo>
                  <a:lnTo>
                    <a:pt x="680092" y="0"/>
                  </a:lnTo>
                  <a:lnTo>
                    <a:pt x="680092" y="833487"/>
                  </a:lnTo>
                  <a:lnTo>
                    <a:pt x="0" y="83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9" name="AutoShape 9"/>
            <p:cNvSpPr/>
            <p:nvPr/>
          </p:nvSpPr>
          <p:spPr>
            <a:xfrm>
              <a:off x="895234" y="177258"/>
              <a:ext cx="0" cy="581407"/>
            </a:xfrm>
            <a:prstGeom prst="line">
              <a:avLst/>
            </a:prstGeom>
            <a:ln w="2441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Freeform 10">
              <a:hlinkClick r:id="rId10" tooltip="https://boolamoola.com"/>
            </p:cNvPr>
            <p:cNvSpPr/>
            <p:nvPr/>
          </p:nvSpPr>
          <p:spPr>
            <a:xfrm>
              <a:off x="1033114" y="0"/>
              <a:ext cx="995818" cy="995818"/>
            </a:xfrm>
            <a:custGeom>
              <a:avLst/>
              <a:gdLst/>
              <a:ahLst/>
              <a:cxnLst/>
              <a:rect l="l" t="t" r="r" b="b"/>
              <a:pathLst>
                <a:path w="995818" h="995818">
                  <a:moveTo>
                    <a:pt x="0" y="0"/>
                  </a:moveTo>
                  <a:lnTo>
                    <a:pt x="995818" y="0"/>
                  </a:lnTo>
                  <a:lnTo>
                    <a:pt x="995818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C1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1488" y="2028399"/>
            <a:ext cx="5171037" cy="6313861"/>
            <a:chOff x="0" y="0"/>
            <a:chExt cx="2147769" cy="26224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47769" cy="2622437"/>
            </a:xfrm>
            <a:custGeom>
              <a:avLst/>
              <a:gdLst/>
              <a:ahLst/>
              <a:cxnLst/>
              <a:rect l="l" t="t" r="r" b="b"/>
              <a:pathLst>
                <a:path w="2147769" h="2622437">
                  <a:moveTo>
                    <a:pt x="2023309" y="2622436"/>
                  </a:moveTo>
                  <a:lnTo>
                    <a:pt x="124460" y="2622436"/>
                  </a:lnTo>
                  <a:cubicBezTo>
                    <a:pt x="55880" y="2622436"/>
                    <a:pt x="0" y="2566556"/>
                    <a:pt x="0" y="249797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23309" y="0"/>
                  </a:lnTo>
                  <a:cubicBezTo>
                    <a:pt x="2091889" y="0"/>
                    <a:pt x="2147769" y="55880"/>
                    <a:pt x="2147769" y="124460"/>
                  </a:cubicBezTo>
                  <a:lnTo>
                    <a:pt x="2147769" y="2497977"/>
                  </a:lnTo>
                  <a:cubicBezTo>
                    <a:pt x="2147769" y="2566557"/>
                    <a:pt x="2091889" y="2622437"/>
                    <a:pt x="2023309" y="2622437"/>
                  </a:cubicBezTo>
                  <a:close/>
                </a:path>
              </a:pathLst>
            </a:custGeom>
            <a:solidFill>
              <a:srgbClr val="0F4D9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84170" y="1861081"/>
            <a:ext cx="5171037" cy="6298643"/>
            <a:chOff x="0" y="0"/>
            <a:chExt cx="2147769" cy="26161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47769" cy="2616116"/>
            </a:xfrm>
            <a:custGeom>
              <a:avLst/>
              <a:gdLst/>
              <a:ahLst/>
              <a:cxnLst/>
              <a:rect l="l" t="t" r="r" b="b"/>
              <a:pathLst>
                <a:path w="2147769" h="2616116">
                  <a:moveTo>
                    <a:pt x="2023309" y="2616116"/>
                  </a:moveTo>
                  <a:lnTo>
                    <a:pt x="124460" y="2616116"/>
                  </a:lnTo>
                  <a:cubicBezTo>
                    <a:pt x="55880" y="2616116"/>
                    <a:pt x="0" y="2560236"/>
                    <a:pt x="0" y="24916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23309" y="0"/>
                  </a:lnTo>
                  <a:cubicBezTo>
                    <a:pt x="2091889" y="0"/>
                    <a:pt x="2147769" y="55880"/>
                    <a:pt x="2147769" y="124460"/>
                  </a:cubicBezTo>
                  <a:lnTo>
                    <a:pt x="2147769" y="2491656"/>
                  </a:lnTo>
                  <a:cubicBezTo>
                    <a:pt x="2147769" y="2560236"/>
                    <a:pt x="2091889" y="2616116"/>
                    <a:pt x="2023309" y="2616116"/>
                  </a:cubicBezTo>
                  <a:close/>
                </a:path>
              </a:pathLst>
            </a:custGeom>
            <a:solidFill>
              <a:srgbClr val="FFFEFE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376845" y="2192524"/>
            <a:ext cx="4441014" cy="763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4"/>
              </a:lnSpc>
            </a:pPr>
            <a:r>
              <a:rPr lang="en-US" sz="4460">
                <a:solidFill>
                  <a:srgbClr val="0F4D92"/>
                </a:solidFill>
                <a:latin typeface="Paytone One"/>
              </a:rPr>
              <a:t>DIY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76845" y="4765468"/>
            <a:ext cx="4470321" cy="1217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0824" lvl="1" indent="-250412">
              <a:lnSpc>
                <a:spcPts val="3247"/>
              </a:lnSpc>
              <a:buFont typeface="Arial"/>
              <a:buChar char="•"/>
            </a:pPr>
            <a:r>
              <a:rPr lang="en-US" sz="2319">
                <a:solidFill>
                  <a:srgbClr val="0F4D92"/>
                </a:solidFill>
                <a:latin typeface="Object Sans"/>
              </a:rPr>
              <a:t>Complete control over creating and managing your portfolio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76845" y="3951742"/>
            <a:ext cx="4470321" cy="398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0824" lvl="1" indent="-250412">
              <a:lnSpc>
                <a:spcPts val="3247"/>
              </a:lnSpc>
              <a:buFont typeface="Arial"/>
              <a:buChar char="•"/>
            </a:pPr>
            <a:r>
              <a:rPr lang="en-US" sz="2319">
                <a:solidFill>
                  <a:srgbClr val="0F4D92"/>
                </a:solidFill>
                <a:latin typeface="Object Sans"/>
              </a:rPr>
              <a:t>Relatively low cost</a:t>
            </a:r>
          </a:p>
        </p:txBody>
      </p:sp>
      <p:sp>
        <p:nvSpPr>
          <p:cNvPr id="9" name="Freeform 9"/>
          <p:cNvSpPr/>
          <p:nvPr/>
        </p:nvSpPr>
        <p:spPr>
          <a:xfrm>
            <a:off x="1464362" y="6716905"/>
            <a:ext cx="4114800" cy="416623"/>
          </a:xfrm>
          <a:custGeom>
            <a:avLst/>
            <a:gdLst/>
            <a:ahLst/>
            <a:cxnLst/>
            <a:rect l="l" t="t" r="r" b="b"/>
            <a:pathLst>
              <a:path w="4114800" h="416623">
                <a:moveTo>
                  <a:pt x="0" y="0"/>
                </a:moveTo>
                <a:lnTo>
                  <a:pt x="4114800" y="0"/>
                </a:lnTo>
                <a:lnTo>
                  <a:pt x="4114800" y="416624"/>
                </a:lnTo>
                <a:lnTo>
                  <a:pt x="0" y="416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6642037" y="2028399"/>
            <a:ext cx="5171037" cy="6313861"/>
            <a:chOff x="0" y="0"/>
            <a:chExt cx="2147769" cy="262243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47769" cy="2622437"/>
            </a:xfrm>
            <a:custGeom>
              <a:avLst/>
              <a:gdLst/>
              <a:ahLst/>
              <a:cxnLst/>
              <a:rect l="l" t="t" r="r" b="b"/>
              <a:pathLst>
                <a:path w="2147769" h="2622437">
                  <a:moveTo>
                    <a:pt x="2023309" y="2622436"/>
                  </a:moveTo>
                  <a:lnTo>
                    <a:pt x="124460" y="2622436"/>
                  </a:lnTo>
                  <a:cubicBezTo>
                    <a:pt x="55880" y="2622436"/>
                    <a:pt x="0" y="2566556"/>
                    <a:pt x="0" y="249797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23309" y="0"/>
                  </a:lnTo>
                  <a:cubicBezTo>
                    <a:pt x="2091889" y="0"/>
                    <a:pt x="2147769" y="55880"/>
                    <a:pt x="2147769" y="124460"/>
                  </a:cubicBezTo>
                  <a:lnTo>
                    <a:pt x="2147769" y="2497977"/>
                  </a:lnTo>
                  <a:cubicBezTo>
                    <a:pt x="2147769" y="2566557"/>
                    <a:pt x="2091889" y="2622437"/>
                    <a:pt x="2023309" y="2622437"/>
                  </a:cubicBezTo>
                  <a:close/>
                </a:path>
              </a:pathLst>
            </a:custGeom>
            <a:solidFill>
              <a:srgbClr val="0F4D92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474719" y="1861081"/>
            <a:ext cx="5171037" cy="6298643"/>
            <a:chOff x="0" y="0"/>
            <a:chExt cx="2147769" cy="261611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47769" cy="2616116"/>
            </a:xfrm>
            <a:custGeom>
              <a:avLst/>
              <a:gdLst/>
              <a:ahLst/>
              <a:cxnLst/>
              <a:rect l="l" t="t" r="r" b="b"/>
              <a:pathLst>
                <a:path w="2147769" h="2616116">
                  <a:moveTo>
                    <a:pt x="2023309" y="2616116"/>
                  </a:moveTo>
                  <a:lnTo>
                    <a:pt x="124460" y="2616116"/>
                  </a:lnTo>
                  <a:cubicBezTo>
                    <a:pt x="55880" y="2616116"/>
                    <a:pt x="0" y="2560236"/>
                    <a:pt x="0" y="24916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23309" y="0"/>
                  </a:lnTo>
                  <a:cubicBezTo>
                    <a:pt x="2091889" y="0"/>
                    <a:pt x="2147769" y="55880"/>
                    <a:pt x="2147769" y="124460"/>
                  </a:cubicBezTo>
                  <a:lnTo>
                    <a:pt x="2147769" y="2491656"/>
                  </a:lnTo>
                  <a:cubicBezTo>
                    <a:pt x="2147769" y="2560236"/>
                    <a:pt x="2091889" y="2616116"/>
                    <a:pt x="2023309" y="2616116"/>
                  </a:cubicBezTo>
                  <a:close/>
                </a:path>
              </a:pathLst>
            </a:custGeom>
            <a:solidFill>
              <a:srgbClr val="FFFEFE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7119102" y="2289636"/>
            <a:ext cx="3918738" cy="587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4"/>
              </a:lnSpc>
            </a:pPr>
            <a:r>
              <a:rPr lang="en-US" sz="3481">
                <a:solidFill>
                  <a:srgbClr val="0F4D92"/>
                </a:solidFill>
                <a:latin typeface="Paytone One"/>
              </a:rPr>
              <a:t>ROBO-ADVISORS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124532" y="3983957"/>
            <a:ext cx="3340713" cy="398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0887" lvl="1" indent="-250444" algn="ctr">
              <a:lnSpc>
                <a:spcPts val="3247"/>
              </a:lnSpc>
              <a:buFont typeface="Arial"/>
              <a:buChar char="•"/>
            </a:pPr>
            <a:r>
              <a:rPr lang="en-US" sz="2319">
                <a:solidFill>
                  <a:srgbClr val="0F4D92"/>
                </a:solidFill>
                <a:latin typeface="Object Sans"/>
              </a:rPr>
              <a:t>Relatively low cost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124532" y="4797080"/>
            <a:ext cx="3711817" cy="1217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0887" lvl="1" indent="-250444">
              <a:lnSpc>
                <a:spcPts val="3247"/>
              </a:lnSpc>
              <a:buFont typeface="Arial"/>
              <a:buChar char="•"/>
            </a:pPr>
            <a:r>
              <a:rPr lang="en-US" sz="2319">
                <a:solidFill>
                  <a:srgbClr val="0F4D92"/>
                </a:solidFill>
                <a:latin typeface="Object Sans"/>
              </a:rPr>
              <a:t>Some control over creating and managing a portfolio</a:t>
            </a:r>
          </a:p>
        </p:txBody>
      </p:sp>
      <p:sp>
        <p:nvSpPr>
          <p:cNvPr id="17" name="Freeform 17"/>
          <p:cNvSpPr/>
          <p:nvPr/>
        </p:nvSpPr>
        <p:spPr>
          <a:xfrm>
            <a:off x="6923041" y="6716905"/>
            <a:ext cx="4114800" cy="416623"/>
          </a:xfrm>
          <a:custGeom>
            <a:avLst/>
            <a:gdLst/>
            <a:ahLst/>
            <a:cxnLst/>
            <a:rect l="l" t="t" r="r" b="b"/>
            <a:pathLst>
              <a:path w="4114800" h="416623">
                <a:moveTo>
                  <a:pt x="0" y="0"/>
                </a:moveTo>
                <a:lnTo>
                  <a:pt x="4114800" y="0"/>
                </a:lnTo>
                <a:lnTo>
                  <a:pt x="4114800" y="416624"/>
                </a:lnTo>
                <a:lnTo>
                  <a:pt x="0" y="416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2132793" y="2112058"/>
            <a:ext cx="5171037" cy="6313861"/>
            <a:chOff x="0" y="0"/>
            <a:chExt cx="2147769" cy="262243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147769" cy="2622437"/>
            </a:xfrm>
            <a:custGeom>
              <a:avLst/>
              <a:gdLst/>
              <a:ahLst/>
              <a:cxnLst/>
              <a:rect l="l" t="t" r="r" b="b"/>
              <a:pathLst>
                <a:path w="2147769" h="2622437">
                  <a:moveTo>
                    <a:pt x="2023309" y="2622436"/>
                  </a:moveTo>
                  <a:lnTo>
                    <a:pt x="124460" y="2622436"/>
                  </a:lnTo>
                  <a:cubicBezTo>
                    <a:pt x="55880" y="2622436"/>
                    <a:pt x="0" y="2566556"/>
                    <a:pt x="0" y="249797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23309" y="0"/>
                  </a:lnTo>
                  <a:cubicBezTo>
                    <a:pt x="2091889" y="0"/>
                    <a:pt x="2147769" y="55880"/>
                    <a:pt x="2147769" y="124460"/>
                  </a:cubicBezTo>
                  <a:lnTo>
                    <a:pt x="2147769" y="2497977"/>
                  </a:lnTo>
                  <a:cubicBezTo>
                    <a:pt x="2147769" y="2566557"/>
                    <a:pt x="2091889" y="2622437"/>
                    <a:pt x="2023309" y="2622437"/>
                  </a:cubicBezTo>
                  <a:close/>
                </a:path>
              </a:pathLst>
            </a:custGeom>
            <a:solidFill>
              <a:srgbClr val="0F4D92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1965474" y="1944740"/>
            <a:ext cx="5171037" cy="6298643"/>
            <a:chOff x="0" y="0"/>
            <a:chExt cx="2147769" cy="261611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147769" cy="2616116"/>
            </a:xfrm>
            <a:custGeom>
              <a:avLst/>
              <a:gdLst/>
              <a:ahLst/>
              <a:cxnLst/>
              <a:rect l="l" t="t" r="r" b="b"/>
              <a:pathLst>
                <a:path w="2147769" h="2616116">
                  <a:moveTo>
                    <a:pt x="2023309" y="2616116"/>
                  </a:moveTo>
                  <a:lnTo>
                    <a:pt x="124460" y="2616116"/>
                  </a:lnTo>
                  <a:cubicBezTo>
                    <a:pt x="55880" y="2616116"/>
                    <a:pt x="0" y="2560236"/>
                    <a:pt x="0" y="24916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23309" y="0"/>
                  </a:lnTo>
                  <a:cubicBezTo>
                    <a:pt x="2091889" y="0"/>
                    <a:pt x="2147769" y="55880"/>
                    <a:pt x="2147769" y="124460"/>
                  </a:cubicBezTo>
                  <a:lnTo>
                    <a:pt x="2147769" y="2491656"/>
                  </a:lnTo>
                  <a:cubicBezTo>
                    <a:pt x="2147769" y="2560236"/>
                    <a:pt x="2091889" y="2616116"/>
                    <a:pt x="2023309" y="2616116"/>
                  </a:cubicBezTo>
                  <a:close/>
                </a:path>
              </a:pathLst>
            </a:custGeom>
            <a:solidFill>
              <a:srgbClr val="FFFEFE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12332809" y="2219002"/>
            <a:ext cx="4436368" cy="1119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6"/>
              </a:lnSpc>
            </a:pPr>
            <a:r>
              <a:rPr lang="en-US" sz="3754">
                <a:solidFill>
                  <a:srgbClr val="0F4D92"/>
                </a:solidFill>
                <a:latin typeface="Paytone One"/>
              </a:rPr>
              <a:t>PROFESSIONAL</a:t>
            </a:r>
          </a:p>
          <a:p>
            <a:pPr algn="ctr">
              <a:lnSpc>
                <a:spcPts val="3638"/>
              </a:lnSpc>
            </a:pPr>
            <a:r>
              <a:rPr lang="en-US" sz="2598">
                <a:solidFill>
                  <a:srgbClr val="0F4D92"/>
                </a:solidFill>
                <a:latin typeface="Paytone One"/>
              </a:rPr>
              <a:t>PORTFOLIO MANAGER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616362" y="3910029"/>
            <a:ext cx="3721701" cy="398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0887" lvl="1" indent="-250444" algn="ctr">
              <a:lnSpc>
                <a:spcPts val="3247"/>
              </a:lnSpc>
              <a:buFont typeface="Arial"/>
              <a:buChar char="•"/>
            </a:pPr>
            <a:r>
              <a:rPr lang="en-US" sz="2319">
                <a:solidFill>
                  <a:srgbClr val="0F4D92"/>
                </a:solidFill>
                <a:latin typeface="Object Sans"/>
              </a:rPr>
              <a:t>Relatively higher cost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616362" y="4723151"/>
            <a:ext cx="3897851" cy="1217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0887" lvl="1" indent="-250444">
              <a:lnSpc>
                <a:spcPts val="3247"/>
              </a:lnSpc>
              <a:buFont typeface="Arial"/>
              <a:buChar char="•"/>
            </a:pPr>
            <a:r>
              <a:rPr lang="en-US" sz="2319">
                <a:solidFill>
                  <a:srgbClr val="0F4D92"/>
                </a:solidFill>
                <a:latin typeface="Object Sans"/>
              </a:rPr>
              <a:t>Professional management of portfolio</a:t>
            </a:r>
          </a:p>
        </p:txBody>
      </p:sp>
      <p:sp>
        <p:nvSpPr>
          <p:cNvPr id="25" name="Freeform 25"/>
          <p:cNvSpPr/>
          <p:nvPr/>
        </p:nvSpPr>
        <p:spPr>
          <a:xfrm>
            <a:off x="12419813" y="6716905"/>
            <a:ext cx="4114800" cy="416623"/>
          </a:xfrm>
          <a:custGeom>
            <a:avLst/>
            <a:gdLst/>
            <a:ahLst/>
            <a:cxnLst/>
            <a:rect l="l" t="t" r="r" b="b"/>
            <a:pathLst>
              <a:path w="4114800" h="416623">
                <a:moveTo>
                  <a:pt x="0" y="0"/>
                </a:moveTo>
                <a:lnTo>
                  <a:pt x="4114800" y="0"/>
                </a:lnTo>
                <a:lnTo>
                  <a:pt x="4114800" y="416624"/>
                </a:lnTo>
                <a:lnTo>
                  <a:pt x="0" y="416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6651759" y="100171"/>
            <a:ext cx="1521699" cy="746863"/>
            <a:chOff x="0" y="0"/>
            <a:chExt cx="2028932" cy="995818"/>
          </a:xfrm>
        </p:grpSpPr>
        <p:sp>
          <p:nvSpPr>
            <p:cNvPr id="27" name="Freeform 27"/>
            <p:cNvSpPr/>
            <p:nvPr/>
          </p:nvSpPr>
          <p:spPr>
            <a:xfrm>
              <a:off x="0" y="81648"/>
              <a:ext cx="680092" cy="833488"/>
            </a:xfrm>
            <a:custGeom>
              <a:avLst/>
              <a:gdLst/>
              <a:ahLst/>
              <a:cxnLst/>
              <a:rect l="l" t="t" r="r" b="b"/>
              <a:pathLst>
                <a:path w="680092" h="833488">
                  <a:moveTo>
                    <a:pt x="0" y="0"/>
                  </a:moveTo>
                  <a:lnTo>
                    <a:pt x="680092" y="0"/>
                  </a:lnTo>
                  <a:lnTo>
                    <a:pt x="680092" y="833487"/>
                  </a:lnTo>
                  <a:lnTo>
                    <a:pt x="0" y="83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28" name="AutoShape 28"/>
            <p:cNvSpPr/>
            <p:nvPr/>
          </p:nvSpPr>
          <p:spPr>
            <a:xfrm>
              <a:off x="895234" y="177258"/>
              <a:ext cx="0" cy="581407"/>
            </a:xfrm>
            <a:prstGeom prst="line">
              <a:avLst/>
            </a:prstGeom>
            <a:ln w="2441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9" name="Freeform 29">
              <a:hlinkClick r:id="rId5" tooltip="https://boolamoola.com"/>
            </p:cNvPr>
            <p:cNvSpPr/>
            <p:nvPr/>
          </p:nvSpPr>
          <p:spPr>
            <a:xfrm>
              <a:off x="1033114" y="0"/>
              <a:ext cx="995818" cy="995818"/>
            </a:xfrm>
            <a:custGeom>
              <a:avLst/>
              <a:gdLst/>
              <a:ahLst/>
              <a:cxnLst/>
              <a:rect l="l" t="t" r="r" b="b"/>
              <a:pathLst>
                <a:path w="995818" h="995818">
                  <a:moveTo>
                    <a:pt x="0" y="0"/>
                  </a:moveTo>
                  <a:lnTo>
                    <a:pt x="995818" y="0"/>
                  </a:lnTo>
                  <a:lnTo>
                    <a:pt x="995818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68528" y="1040292"/>
            <a:ext cx="6307485" cy="1330485"/>
          </a:xfrm>
          <a:custGeom>
            <a:avLst/>
            <a:gdLst/>
            <a:ahLst/>
            <a:cxnLst/>
            <a:rect l="l" t="t" r="r" b="b"/>
            <a:pathLst>
              <a:path w="6307485" h="1330485">
                <a:moveTo>
                  <a:pt x="0" y="0"/>
                </a:moveTo>
                <a:lnTo>
                  <a:pt x="6307484" y="0"/>
                </a:lnTo>
                <a:lnTo>
                  <a:pt x="6307484" y="1330485"/>
                </a:lnTo>
                <a:lnTo>
                  <a:pt x="0" y="13304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51604" y="-1390381"/>
            <a:ext cx="6052446" cy="6052446"/>
          </a:xfrm>
          <a:custGeom>
            <a:avLst/>
            <a:gdLst/>
            <a:ahLst/>
            <a:cxnLst/>
            <a:rect l="l" t="t" r="r" b="b"/>
            <a:pathLst>
              <a:path w="6052446" h="6052446">
                <a:moveTo>
                  <a:pt x="0" y="0"/>
                </a:moveTo>
                <a:lnTo>
                  <a:pt x="6052446" y="0"/>
                </a:lnTo>
                <a:lnTo>
                  <a:pt x="6052446" y="6052446"/>
                </a:lnTo>
                <a:lnTo>
                  <a:pt x="0" y="60524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3792468"/>
            <a:ext cx="9964559" cy="1739194"/>
          </a:xfrm>
          <a:custGeom>
            <a:avLst/>
            <a:gdLst/>
            <a:ahLst/>
            <a:cxnLst/>
            <a:rect l="l" t="t" r="r" b="b"/>
            <a:pathLst>
              <a:path w="9964559" h="1739194">
                <a:moveTo>
                  <a:pt x="0" y="0"/>
                </a:moveTo>
                <a:lnTo>
                  <a:pt x="9964559" y="0"/>
                </a:lnTo>
                <a:lnTo>
                  <a:pt x="9964559" y="1739194"/>
                </a:lnTo>
                <a:lnTo>
                  <a:pt x="0" y="17391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44378" b="-13758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807305" y="2879307"/>
            <a:ext cx="7704492" cy="3192292"/>
          </a:xfrm>
          <a:custGeom>
            <a:avLst/>
            <a:gdLst/>
            <a:ahLst/>
            <a:cxnLst/>
            <a:rect l="l" t="t" r="r" b="b"/>
            <a:pathLst>
              <a:path w="7704492" h="3192292">
                <a:moveTo>
                  <a:pt x="0" y="0"/>
                </a:moveTo>
                <a:lnTo>
                  <a:pt x="7704492" y="0"/>
                </a:lnTo>
                <a:lnTo>
                  <a:pt x="7704492" y="3192292"/>
                </a:lnTo>
                <a:lnTo>
                  <a:pt x="0" y="31922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0264" t="-76757" r="-43483" b="-10279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890433" y="6451156"/>
            <a:ext cx="2183694" cy="2183694"/>
          </a:xfrm>
          <a:custGeom>
            <a:avLst/>
            <a:gdLst/>
            <a:ahLst/>
            <a:cxnLst/>
            <a:rect l="l" t="t" r="r" b="b"/>
            <a:pathLst>
              <a:path w="2183694" h="2183694">
                <a:moveTo>
                  <a:pt x="0" y="0"/>
                </a:moveTo>
                <a:lnTo>
                  <a:pt x="2183694" y="0"/>
                </a:lnTo>
                <a:lnTo>
                  <a:pt x="2183694" y="2183694"/>
                </a:lnTo>
                <a:lnTo>
                  <a:pt x="0" y="21836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387426" y="6451156"/>
            <a:ext cx="3180802" cy="3180802"/>
          </a:xfrm>
          <a:custGeom>
            <a:avLst/>
            <a:gdLst/>
            <a:ahLst/>
            <a:cxnLst/>
            <a:rect l="l" t="t" r="r" b="b"/>
            <a:pathLst>
              <a:path w="3180802" h="3180802">
                <a:moveTo>
                  <a:pt x="0" y="0"/>
                </a:moveTo>
                <a:lnTo>
                  <a:pt x="3180802" y="0"/>
                </a:lnTo>
                <a:lnTo>
                  <a:pt x="3180802" y="3180802"/>
                </a:lnTo>
                <a:lnTo>
                  <a:pt x="0" y="31808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48958" y="8776659"/>
            <a:ext cx="5266643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F4D92"/>
                </a:solidFill>
                <a:latin typeface="Paytone One Bold Italics"/>
              </a:rPr>
              <a:t>FNCALCULATORS.COM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552" y="7638651"/>
            <a:ext cx="7602282" cy="3517742"/>
            <a:chOff x="0" y="0"/>
            <a:chExt cx="1182234" cy="547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2234" cy="547046"/>
            </a:xfrm>
            <a:custGeom>
              <a:avLst/>
              <a:gdLst/>
              <a:ahLst/>
              <a:cxnLst/>
              <a:rect l="l" t="t" r="r" b="b"/>
              <a:pathLst>
                <a:path w="1182234" h="547046">
                  <a:moveTo>
                    <a:pt x="0" y="0"/>
                  </a:moveTo>
                  <a:lnTo>
                    <a:pt x="1182234" y="0"/>
                  </a:lnTo>
                  <a:lnTo>
                    <a:pt x="1182234" y="547046"/>
                  </a:lnTo>
                  <a:lnTo>
                    <a:pt x="0" y="547046"/>
                  </a:lnTo>
                  <a:close/>
                </a:path>
              </a:pathLst>
            </a:custGeom>
            <a:solidFill>
              <a:srgbClr val="41C1B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5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552" y="4184460"/>
            <a:ext cx="7602282" cy="3517742"/>
            <a:chOff x="0" y="0"/>
            <a:chExt cx="1182234" cy="5470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82234" cy="547046"/>
            </a:xfrm>
            <a:custGeom>
              <a:avLst/>
              <a:gdLst/>
              <a:ahLst/>
              <a:cxnLst/>
              <a:rect l="l" t="t" r="r" b="b"/>
              <a:pathLst>
                <a:path w="1182234" h="547046">
                  <a:moveTo>
                    <a:pt x="0" y="0"/>
                  </a:moveTo>
                  <a:lnTo>
                    <a:pt x="1182234" y="0"/>
                  </a:lnTo>
                  <a:lnTo>
                    <a:pt x="1182234" y="547046"/>
                  </a:lnTo>
                  <a:lnTo>
                    <a:pt x="0" y="547046"/>
                  </a:lnTo>
                  <a:close/>
                </a:path>
              </a:pathLst>
            </a:custGeom>
            <a:solidFill>
              <a:srgbClr val="16A9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5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5552" y="0"/>
            <a:ext cx="7602282" cy="4263774"/>
            <a:chOff x="0" y="0"/>
            <a:chExt cx="1182234" cy="66306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82234" cy="663061"/>
            </a:xfrm>
            <a:custGeom>
              <a:avLst/>
              <a:gdLst/>
              <a:ahLst/>
              <a:cxnLst/>
              <a:rect l="l" t="t" r="r" b="b"/>
              <a:pathLst>
                <a:path w="1182234" h="663061">
                  <a:moveTo>
                    <a:pt x="0" y="0"/>
                  </a:moveTo>
                  <a:lnTo>
                    <a:pt x="1182234" y="0"/>
                  </a:lnTo>
                  <a:lnTo>
                    <a:pt x="1182234" y="663061"/>
                  </a:lnTo>
                  <a:lnTo>
                    <a:pt x="0" y="66306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56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-700107" y="165815"/>
            <a:ext cx="4675692" cy="4097959"/>
          </a:xfrm>
          <a:custGeom>
            <a:avLst/>
            <a:gdLst/>
            <a:ahLst/>
            <a:cxnLst/>
            <a:rect l="l" t="t" r="r" b="b"/>
            <a:pathLst>
              <a:path w="4675692" h="4097959">
                <a:moveTo>
                  <a:pt x="4675691" y="0"/>
                </a:moveTo>
                <a:lnTo>
                  <a:pt x="0" y="0"/>
                </a:lnTo>
                <a:lnTo>
                  <a:pt x="0" y="4097959"/>
                </a:lnTo>
                <a:lnTo>
                  <a:pt x="4675691" y="4097959"/>
                </a:lnTo>
                <a:lnTo>
                  <a:pt x="4675691" y="0"/>
                </a:lnTo>
                <a:close/>
              </a:path>
            </a:pathLst>
          </a:custGeom>
          <a:blipFill>
            <a:blip r:embed="rId2"/>
            <a:stretch>
              <a:fillRect t="-20610" b="-50751"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3785589" y="2932509"/>
            <a:ext cx="3801141" cy="4769693"/>
          </a:xfrm>
          <a:custGeom>
            <a:avLst/>
            <a:gdLst/>
            <a:ahLst/>
            <a:cxnLst/>
            <a:rect l="l" t="t" r="r" b="b"/>
            <a:pathLst>
              <a:path w="3801141" h="4769693">
                <a:moveTo>
                  <a:pt x="3801140" y="0"/>
                </a:moveTo>
                <a:lnTo>
                  <a:pt x="0" y="0"/>
                </a:lnTo>
                <a:lnTo>
                  <a:pt x="0" y="4769693"/>
                </a:lnTo>
                <a:lnTo>
                  <a:pt x="3801140" y="4769693"/>
                </a:lnTo>
                <a:lnTo>
                  <a:pt x="3801140" y="0"/>
                </a:lnTo>
                <a:close/>
              </a:path>
            </a:pathLst>
          </a:custGeom>
          <a:blipFill>
            <a:blip r:embed="rId3"/>
            <a:stretch>
              <a:fillRect l="-12917" t="-18951" b="-16029"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-700107" y="6628323"/>
            <a:ext cx="4257751" cy="4528069"/>
          </a:xfrm>
          <a:custGeom>
            <a:avLst/>
            <a:gdLst/>
            <a:ahLst/>
            <a:cxnLst/>
            <a:rect l="l" t="t" r="r" b="b"/>
            <a:pathLst>
              <a:path w="4257751" h="4528069">
                <a:moveTo>
                  <a:pt x="4257751" y="0"/>
                </a:moveTo>
                <a:lnTo>
                  <a:pt x="0" y="0"/>
                </a:lnTo>
                <a:lnTo>
                  <a:pt x="0" y="4528070"/>
                </a:lnTo>
                <a:lnTo>
                  <a:pt x="4257751" y="4528070"/>
                </a:lnTo>
                <a:lnTo>
                  <a:pt x="4257751" y="0"/>
                </a:lnTo>
                <a:close/>
              </a:path>
            </a:pathLst>
          </a:custGeom>
          <a:blipFill>
            <a:blip r:embed="rId4"/>
            <a:stretch>
              <a:fillRect t="-16481" b="-24563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529751" y="1413310"/>
            <a:ext cx="9319558" cy="2403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87"/>
              </a:lnSpc>
            </a:pPr>
            <a:r>
              <a:rPr lang="en-US" sz="14062">
                <a:solidFill>
                  <a:srgbClr val="FFFFFF">
                    <a:alpha val="14902"/>
                  </a:srgbClr>
                </a:solidFill>
                <a:latin typeface="Paytone One"/>
              </a:rPr>
              <a:t>GRACIAS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529751" y="2855388"/>
            <a:ext cx="7048519" cy="2403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87"/>
              </a:lnSpc>
            </a:pPr>
            <a:r>
              <a:rPr lang="en-US" sz="14062">
                <a:solidFill>
                  <a:srgbClr val="16A9FF"/>
                </a:solidFill>
                <a:latin typeface="Paytone One"/>
              </a:rPr>
              <a:t>GRAZIE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529751" y="4250946"/>
            <a:ext cx="9125678" cy="2403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87"/>
              </a:lnSpc>
            </a:pPr>
            <a:r>
              <a:rPr lang="en-US" sz="14062">
                <a:solidFill>
                  <a:srgbClr val="41C1BA"/>
                </a:solidFill>
                <a:latin typeface="Paytone One"/>
              </a:rPr>
              <a:t>DZIĘKUJĘ</a:t>
            </a:r>
          </a:p>
        </p:txBody>
      </p:sp>
      <p:sp>
        <p:nvSpPr>
          <p:cNvPr id="17" name="Freeform 17"/>
          <p:cNvSpPr/>
          <p:nvPr/>
        </p:nvSpPr>
        <p:spPr>
          <a:xfrm>
            <a:off x="16713114" y="8664038"/>
            <a:ext cx="1346316" cy="1346316"/>
          </a:xfrm>
          <a:custGeom>
            <a:avLst/>
            <a:gdLst/>
            <a:ahLst/>
            <a:cxnLst/>
            <a:rect l="l" t="t" r="r" b="b"/>
            <a:pathLst>
              <a:path w="1346316" h="1346316">
                <a:moveTo>
                  <a:pt x="0" y="0"/>
                </a:moveTo>
                <a:lnTo>
                  <a:pt x="1346316" y="0"/>
                </a:lnTo>
                <a:lnTo>
                  <a:pt x="1346316" y="1346316"/>
                </a:lnTo>
                <a:lnTo>
                  <a:pt x="0" y="13463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hlinkClick r:id="rId7" tooltip="https://boolamoola.com"/>
          </p:cNvPr>
          <p:cNvSpPr/>
          <p:nvPr/>
        </p:nvSpPr>
        <p:spPr>
          <a:xfrm>
            <a:off x="17129638" y="229555"/>
            <a:ext cx="929792" cy="929792"/>
          </a:xfrm>
          <a:custGeom>
            <a:avLst/>
            <a:gdLst/>
            <a:ahLst/>
            <a:cxnLst/>
            <a:rect l="l" t="t" r="r" b="b"/>
            <a:pathLst>
              <a:path w="929792" h="929792">
                <a:moveTo>
                  <a:pt x="0" y="0"/>
                </a:moveTo>
                <a:lnTo>
                  <a:pt x="929792" y="0"/>
                </a:lnTo>
                <a:lnTo>
                  <a:pt x="929792" y="929792"/>
                </a:lnTo>
                <a:lnTo>
                  <a:pt x="0" y="9297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7548629" y="-37145"/>
            <a:ext cx="9319558" cy="2403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87"/>
              </a:lnSpc>
            </a:pPr>
            <a:r>
              <a:rPr lang="en-US" sz="14062">
                <a:solidFill>
                  <a:srgbClr val="FFFFFF">
                    <a:alpha val="14902"/>
                  </a:srgbClr>
                </a:solidFill>
                <a:latin typeface="Paytone One"/>
              </a:rPr>
              <a:t>MERCI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998095" y="1189995"/>
            <a:ext cx="3216955" cy="578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36"/>
              </a:lnSpc>
            </a:pPr>
            <a:r>
              <a:rPr lang="en-US" sz="3383">
                <a:solidFill>
                  <a:srgbClr val="0F4D92"/>
                </a:solidFill>
                <a:latin typeface="Paytone One"/>
              </a:rPr>
              <a:t>JOHN CASERTA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519603" y="8276049"/>
            <a:ext cx="4695823" cy="578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36"/>
              </a:lnSpc>
            </a:pPr>
            <a:r>
              <a:rPr lang="en-US" sz="3383">
                <a:solidFill>
                  <a:srgbClr val="FFFFFF"/>
                </a:solidFill>
                <a:latin typeface="Paytone One"/>
              </a:rPr>
              <a:t>AMY CROOKSHANK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11892" y="4832760"/>
            <a:ext cx="3799481" cy="578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36"/>
              </a:lnSpc>
            </a:pPr>
            <a:r>
              <a:rPr lang="en-US" sz="3383">
                <a:solidFill>
                  <a:srgbClr val="0F4D92"/>
                </a:solidFill>
                <a:latin typeface="Paytone One"/>
              </a:rPr>
              <a:t>NATHALIE EDEEN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975584" y="1865207"/>
            <a:ext cx="2922027" cy="33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81"/>
              </a:lnSpc>
              <a:spcBef>
                <a:spcPct val="0"/>
              </a:spcBef>
            </a:pPr>
            <a:r>
              <a:rPr lang="en-US" sz="1986" u="sng" dirty="0">
                <a:solidFill>
                  <a:srgbClr val="0F4D92"/>
                </a:solidFill>
                <a:latin typeface="Object Sans Bold"/>
                <a:hlinkClick r:id="rId9" tooltip="http://calendly.com/jcasert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calendly.com/</a:t>
            </a:r>
            <a:r>
              <a:rPr lang="en-US" sz="1986" u="sng" dirty="0" err="1">
                <a:solidFill>
                  <a:srgbClr val="0F4D92"/>
                </a:solidFill>
                <a:latin typeface="Object Sans Bold"/>
                <a:hlinkClick r:id="rId9" tooltip="http://calendly.com/jcasert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jcaserta</a:t>
            </a:r>
            <a:endParaRPr lang="en-US" sz="1986" u="sng" dirty="0">
              <a:solidFill>
                <a:srgbClr val="0F4D92"/>
              </a:solidFill>
              <a:latin typeface="Object Sans Bold"/>
              <a:hlinkClick r:id="rId9" tooltip="http://calendly.com/jcaserta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11892" y="5519164"/>
            <a:ext cx="3124690" cy="33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81"/>
              </a:lnSpc>
              <a:spcBef>
                <a:spcPct val="0"/>
              </a:spcBef>
            </a:pPr>
            <a:r>
              <a:rPr lang="en-US" sz="1986" u="sng" dirty="0">
                <a:solidFill>
                  <a:schemeClr val="bg1"/>
                </a:solidFill>
                <a:latin typeface="Object Sans Bold"/>
                <a:hlinkClick r:id="rId10" tooltip="http://calendly.com/nedeen-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calendly.com/nedeen-1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015924" y="8949856"/>
            <a:ext cx="3389477" cy="33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81"/>
              </a:lnSpc>
              <a:spcBef>
                <a:spcPct val="0"/>
              </a:spcBef>
            </a:pPr>
            <a:r>
              <a:rPr lang="en-US" sz="1986" u="sng" dirty="0">
                <a:solidFill>
                  <a:schemeClr val="bg1"/>
                </a:solidFill>
                <a:latin typeface="Object Sans Bold"/>
                <a:hlinkClick r:id="rId11" tooltip="http://calendly.com/acrookshan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calendly.com/</a:t>
            </a:r>
            <a:r>
              <a:rPr lang="en-US" sz="1986" u="sng" dirty="0" err="1">
                <a:solidFill>
                  <a:schemeClr val="bg1"/>
                </a:solidFill>
                <a:latin typeface="Object Sans Bold"/>
                <a:hlinkClick r:id="rId11" tooltip="http://calendly.com/acrookshan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acrookshank</a:t>
            </a:r>
            <a:endParaRPr lang="en-US" sz="1986" u="sng" dirty="0">
              <a:solidFill>
                <a:schemeClr val="bg1"/>
              </a:solidFill>
              <a:latin typeface="Object Sans Bold"/>
              <a:hlinkClick r:id="rId11" tooltip="http://calendly.com/acrookshank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7589634" y="5673344"/>
            <a:ext cx="10831289" cy="2403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87"/>
              </a:lnSpc>
            </a:pPr>
            <a:r>
              <a:rPr lang="en-US" sz="14062">
                <a:solidFill>
                  <a:srgbClr val="FFFFFF"/>
                </a:solidFill>
                <a:latin typeface="Paytone One"/>
              </a:rPr>
              <a:t>THANK YOU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501176" y="-1461461"/>
            <a:ext cx="9319558" cy="2402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87"/>
              </a:lnSpc>
            </a:pPr>
            <a:r>
              <a:rPr lang="en-US" sz="14062">
                <a:solidFill>
                  <a:srgbClr val="FFFFFF">
                    <a:alpha val="14902"/>
                  </a:srgbClr>
                </a:solidFill>
                <a:latin typeface="Paytone One"/>
              </a:rPr>
              <a:t>XIÈXIÈ</a:t>
            </a:r>
          </a:p>
        </p:txBody>
      </p:sp>
      <p:sp>
        <p:nvSpPr>
          <p:cNvPr id="28" name="TextBox 28"/>
          <p:cNvSpPr txBox="1"/>
          <p:nvPr/>
        </p:nvSpPr>
        <p:spPr>
          <a:xfrm rot="-5400000">
            <a:off x="15695618" y="9079990"/>
            <a:ext cx="1353468" cy="507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5"/>
              </a:lnSpc>
            </a:pPr>
            <a:r>
              <a:rPr lang="en-US" sz="2904">
                <a:solidFill>
                  <a:srgbClr val="41C1BA"/>
                </a:solidFill>
                <a:latin typeface="Hiatus"/>
              </a:rPr>
              <a:t>Scan here!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6218320" y="8151588"/>
            <a:ext cx="1841110" cy="38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3"/>
              </a:lnSpc>
            </a:pPr>
            <a:r>
              <a:rPr lang="en-US" sz="2331">
                <a:solidFill>
                  <a:srgbClr val="FFFFFF"/>
                </a:solidFill>
                <a:latin typeface="Paytone One"/>
              </a:rPr>
              <a:t>CONTACT US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043690" y="8314149"/>
            <a:ext cx="7313444" cy="1626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89"/>
              </a:lnSpc>
            </a:pPr>
            <a:r>
              <a:rPr lang="en-US" sz="1135" dirty="0">
                <a:solidFill>
                  <a:srgbClr val="FFFEFE"/>
                </a:solidFill>
                <a:latin typeface="Object Sans"/>
              </a:rPr>
              <a:t>Registered Representative of, Securities and investment advisory services offered through </a:t>
            </a:r>
            <a:r>
              <a:rPr lang="en-US" sz="1135" dirty="0" err="1">
                <a:solidFill>
                  <a:srgbClr val="FFFEFE"/>
                </a:solidFill>
                <a:latin typeface="Object Sans"/>
              </a:rPr>
              <a:t>Hornor</a:t>
            </a:r>
            <a:r>
              <a:rPr lang="en-US" sz="1135" dirty="0">
                <a:solidFill>
                  <a:srgbClr val="FFFEFE"/>
                </a:solidFill>
                <a:latin typeface="Object Sans"/>
              </a:rPr>
              <a:t>, Townsend &amp; Kent, LLC. Registered Investment Adviser. Member FINRA/SIPC. 600 Dresher Road, Horsham PA 19044. </a:t>
            </a:r>
            <a:r>
              <a:rPr lang="en-US" sz="1135" dirty="0">
                <a:solidFill>
                  <a:schemeClr val="bg1"/>
                </a:solidFill>
                <a:latin typeface="Object Sans"/>
              </a:rPr>
              <a:t>800-873-7637, </a:t>
            </a:r>
            <a:r>
              <a:rPr lang="en-US" sz="1135" dirty="0">
                <a:solidFill>
                  <a:schemeClr val="bg1"/>
                </a:solidFill>
                <a:latin typeface="Object Sans"/>
                <a:hlinkClick r:id="rId12" tooltip="http://www.htk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www.htk.com</a:t>
            </a:r>
            <a:r>
              <a:rPr lang="en-US" sz="1135" dirty="0">
                <a:solidFill>
                  <a:schemeClr val="bg1"/>
                </a:solidFill>
                <a:latin typeface="Object Sans"/>
              </a:rPr>
              <a:t>. HTK is a wholly-owned subsidiary of The Penn Mutual Life Insurance Company. HTK does not offer tax or legal advice. Caserta &amp; de Jongh, LLC is unaffiliated with </a:t>
            </a:r>
            <a:r>
              <a:rPr lang="en-US" sz="1135" dirty="0" err="1">
                <a:solidFill>
                  <a:schemeClr val="bg1"/>
                </a:solidFill>
                <a:latin typeface="Object Sans"/>
              </a:rPr>
              <a:t>Hornor</a:t>
            </a:r>
            <a:r>
              <a:rPr lang="en-US" sz="1135" dirty="0">
                <a:solidFill>
                  <a:schemeClr val="bg1"/>
                </a:solidFill>
                <a:latin typeface="Object Sans"/>
              </a:rPr>
              <a:t>, Townsend, and Kent. For Educational Purposes Only </a:t>
            </a:r>
            <a:r>
              <a:rPr lang="en-US" sz="1135" dirty="0">
                <a:solidFill>
                  <a:srgbClr val="FFFEFE"/>
                </a:solidFill>
                <a:latin typeface="Object Sans"/>
              </a:rPr>
              <a:t>- Not to be relied upon as financial advice. Not all topics discussed may be suitable for all investors.</a:t>
            </a:r>
          </a:p>
          <a:p>
            <a:pPr>
              <a:lnSpc>
                <a:spcPts val="1589"/>
              </a:lnSpc>
            </a:pPr>
            <a:endParaRPr lang="en-US" sz="1135" dirty="0">
              <a:solidFill>
                <a:srgbClr val="FFFEFE"/>
              </a:solidFill>
              <a:latin typeface="Object Sans"/>
            </a:endParaRPr>
          </a:p>
          <a:p>
            <a:pPr>
              <a:lnSpc>
                <a:spcPts val="1589"/>
              </a:lnSpc>
            </a:pPr>
            <a:r>
              <a:rPr lang="en-US" sz="1135" dirty="0">
                <a:solidFill>
                  <a:srgbClr val="FFFEFE"/>
                </a:solidFill>
                <a:latin typeface="Object Sans Bold"/>
              </a:rPr>
              <a:t>3920727RB_Nov23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870761"/>
            <a:ext cx="4625504" cy="6629041"/>
            <a:chOff x="0" y="0"/>
            <a:chExt cx="6167339" cy="8838721"/>
          </a:xfrm>
        </p:grpSpPr>
        <p:sp>
          <p:nvSpPr>
            <p:cNvPr id="3" name="Freeform 3"/>
            <p:cNvSpPr/>
            <p:nvPr/>
          </p:nvSpPr>
          <p:spPr>
            <a:xfrm>
              <a:off x="0" y="2064041"/>
              <a:ext cx="6167339" cy="6774680"/>
            </a:xfrm>
            <a:custGeom>
              <a:avLst/>
              <a:gdLst/>
              <a:ahLst/>
              <a:cxnLst/>
              <a:rect l="l" t="t" r="r" b="b"/>
              <a:pathLst>
                <a:path w="6167339" h="6774680">
                  <a:moveTo>
                    <a:pt x="0" y="0"/>
                  </a:moveTo>
                  <a:lnTo>
                    <a:pt x="6167339" y="0"/>
                  </a:lnTo>
                  <a:lnTo>
                    <a:pt x="6167339" y="6774680"/>
                  </a:lnTo>
                  <a:lnTo>
                    <a:pt x="0" y="6774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6444" b="-20279"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3059150" y="1367727"/>
              <a:ext cx="368746" cy="349963"/>
              <a:chOff x="0" y="0"/>
              <a:chExt cx="818129" cy="77645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8129" cy="776456"/>
              </a:xfrm>
              <a:custGeom>
                <a:avLst/>
                <a:gdLst/>
                <a:ahLst/>
                <a:cxnLst/>
                <a:rect l="l" t="t" r="r" b="b"/>
                <a:pathLst>
                  <a:path w="818129" h="776456">
                    <a:moveTo>
                      <a:pt x="0" y="0"/>
                    </a:moveTo>
                    <a:lnTo>
                      <a:pt x="409064" y="776456"/>
                    </a:lnTo>
                    <a:lnTo>
                      <a:pt x="818129" y="0"/>
                    </a:lnTo>
                    <a:close/>
                  </a:path>
                </a:pathLst>
              </a:custGeom>
              <a:solidFill>
                <a:srgbClr val="EFF0F1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1640181" y="0"/>
              <a:ext cx="3305047" cy="1384054"/>
              <a:chOff x="0" y="0"/>
              <a:chExt cx="2741188" cy="114792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741188" cy="1147927"/>
              </a:xfrm>
              <a:custGeom>
                <a:avLst/>
                <a:gdLst/>
                <a:ahLst/>
                <a:cxnLst/>
                <a:rect l="l" t="t" r="r" b="b"/>
                <a:pathLst>
                  <a:path w="2741188" h="1147927">
                    <a:moveTo>
                      <a:pt x="2616727" y="1147927"/>
                    </a:moveTo>
                    <a:lnTo>
                      <a:pt x="124460" y="1147927"/>
                    </a:lnTo>
                    <a:cubicBezTo>
                      <a:pt x="55880" y="1147927"/>
                      <a:pt x="0" y="1092047"/>
                      <a:pt x="0" y="102346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16728" y="0"/>
                    </a:lnTo>
                    <a:cubicBezTo>
                      <a:pt x="2685308" y="0"/>
                      <a:pt x="2741188" y="55880"/>
                      <a:pt x="2741188" y="124460"/>
                    </a:cubicBezTo>
                    <a:lnTo>
                      <a:pt x="2741188" y="1023467"/>
                    </a:lnTo>
                    <a:cubicBezTo>
                      <a:pt x="2741188" y="1092047"/>
                      <a:pt x="2685308" y="1147927"/>
                      <a:pt x="2616728" y="1147927"/>
                    </a:cubicBezTo>
                    <a:close/>
                  </a:path>
                </a:pathLst>
              </a:custGeom>
              <a:solidFill>
                <a:srgbClr val="EFF0F1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1768336" y="140842"/>
              <a:ext cx="3048736" cy="10500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34"/>
                </a:lnSpc>
              </a:pPr>
              <a:r>
                <a:rPr lang="en-US" sz="1524">
                  <a:solidFill>
                    <a:srgbClr val="0F4D92"/>
                  </a:solidFill>
                  <a:latin typeface="Object Sans Bold"/>
                </a:rPr>
                <a:t>John Caserta, MSFS,</a:t>
              </a:r>
            </a:p>
            <a:p>
              <a:pPr algn="ctr">
                <a:lnSpc>
                  <a:spcPts val="2134"/>
                </a:lnSpc>
              </a:pPr>
              <a:r>
                <a:rPr lang="en-US" sz="1524">
                  <a:solidFill>
                    <a:srgbClr val="0F4D92"/>
                  </a:solidFill>
                  <a:latin typeface="Object Sans Bold"/>
                </a:rPr>
                <a:t>ChFC®, RICP®, CLU®</a:t>
              </a:r>
            </a:p>
            <a:p>
              <a:pPr algn="ctr">
                <a:lnSpc>
                  <a:spcPts val="2134"/>
                </a:lnSpc>
              </a:pPr>
              <a:r>
                <a:rPr lang="en-US" sz="1524">
                  <a:solidFill>
                    <a:srgbClr val="0F4D92"/>
                  </a:solidFill>
                  <a:latin typeface="Object Sans Bold"/>
                </a:rPr>
                <a:t>Managing Director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041892" y="4870761"/>
            <a:ext cx="4283809" cy="7150187"/>
            <a:chOff x="0" y="0"/>
            <a:chExt cx="5711745" cy="9533582"/>
          </a:xfrm>
        </p:grpSpPr>
        <p:sp>
          <p:nvSpPr>
            <p:cNvPr id="10" name="Freeform 10"/>
            <p:cNvSpPr/>
            <p:nvPr/>
          </p:nvSpPr>
          <p:spPr>
            <a:xfrm>
              <a:off x="0" y="965964"/>
              <a:ext cx="5711745" cy="8567618"/>
            </a:xfrm>
            <a:custGeom>
              <a:avLst/>
              <a:gdLst/>
              <a:ahLst/>
              <a:cxnLst/>
              <a:rect l="l" t="t" r="r" b="b"/>
              <a:pathLst>
                <a:path w="5711745" h="8567618">
                  <a:moveTo>
                    <a:pt x="0" y="0"/>
                  </a:moveTo>
                  <a:lnTo>
                    <a:pt x="5711745" y="0"/>
                  </a:lnTo>
                  <a:lnTo>
                    <a:pt x="5711745" y="8567618"/>
                  </a:lnTo>
                  <a:lnTo>
                    <a:pt x="0" y="8567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2640457" y="1392115"/>
              <a:ext cx="430830" cy="408885"/>
              <a:chOff x="0" y="0"/>
              <a:chExt cx="818129" cy="77645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8129" cy="776456"/>
              </a:xfrm>
              <a:custGeom>
                <a:avLst/>
                <a:gdLst/>
                <a:ahLst/>
                <a:cxnLst/>
                <a:rect l="l" t="t" r="r" b="b"/>
                <a:pathLst>
                  <a:path w="818129" h="776456">
                    <a:moveTo>
                      <a:pt x="0" y="0"/>
                    </a:moveTo>
                    <a:lnTo>
                      <a:pt x="409064" y="776456"/>
                    </a:lnTo>
                    <a:lnTo>
                      <a:pt x="818129" y="0"/>
                    </a:lnTo>
                    <a:close/>
                  </a:path>
                </a:pathLst>
              </a:custGeom>
              <a:solidFill>
                <a:srgbClr val="EFF0F1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1342301" y="0"/>
              <a:ext cx="3027144" cy="1411190"/>
              <a:chOff x="0" y="0"/>
              <a:chExt cx="2485832" cy="1158842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485832" cy="1158842"/>
              </a:xfrm>
              <a:custGeom>
                <a:avLst/>
                <a:gdLst/>
                <a:ahLst/>
                <a:cxnLst/>
                <a:rect l="l" t="t" r="r" b="b"/>
                <a:pathLst>
                  <a:path w="2485832" h="1158842">
                    <a:moveTo>
                      <a:pt x="2361372" y="1158842"/>
                    </a:moveTo>
                    <a:lnTo>
                      <a:pt x="124460" y="1158842"/>
                    </a:lnTo>
                    <a:cubicBezTo>
                      <a:pt x="55880" y="1158842"/>
                      <a:pt x="0" y="1102962"/>
                      <a:pt x="0" y="103438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61372" y="0"/>
                    </a:lnTo>
                    <a:cubicBezTo>
                      <a:pt x="2429952" y="0"/>
                      <a:pt x="2485832" y="55880"/>
                      <a:pt x="2485832" y="124460"/>
                    </a:cubicBezTo>
                    <a:lnTo>
                      <a:pt x="2485832" y="1034382"/>
                    </a:lnTo>
                    <a:cubicBezTo>
                      <a:pt x="2485832" y="1102962"/>
                      <a:pt x="2429952" y="1158842"/>
                      <a:pt x="2361372" y="1158842"/>
                    </a:cubicBezTo>
                    <a:close/>
                  </a:path>
                </a:pathLst>
              </a:custGeom>
              <a:solidFill>
                <a:srgbClr val="EFF0F1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1419881" y="178958"/>
              <a:ext cx="2871983" cy="10671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36"/>
                </a:lnSpc>
              </a:pPr>
              <a:r>
                <a:rPr lang="en-US" sz="1526">
                  <a:solidFill>
                    <a:srgbClr val="0F4D92"/>
                  </a:solidFill>
                  <a:latin typeface="Object Sans Bold"/>
                </a:rPr>
                <a:t>Amy Crookshank</a:t>
              </a:r>
            </a:p>
            <a:p>
              <a:pPr algn="ctr">
                <a:lnSpc>
                  <a:spcPts val="2136"/>
                </a:lnSpc>
              </a:pPr>
              <a:r>
                <a:rPr lang="en-US" sz="1526">
                  <a:solidFill>
                    <a:srgbClr val="0F4D92"/>
                  </a:solidFill>
                  <a:latin typeface="Object Sans Bold"/>
                </a:rPr>
                <a:t>Advisor &amp; Planning Specialist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613521" y="4854306"/>
            <a:ext cx="4291912" cy="6884721"/>
            <a:chOff x="0" y="0"/>
            <a:chExt cx="5722549" cy="9179627"/>
          </a:xfrm>
        </p:grpSpPr>
        <p:sp>
          <p:nvSpPr>
            <p:cNvPr id="17" name="Freeform 17"/>
            <p:cNvSpPr/>
            <p:nvPr/>
          </p:nvSpPr>
          <p:spPr>
            <a:xfrm flipH="1">
              <a:off x="0" y="595804"/>
              <a:ext cx="5722549" cy="8583823"/>
            </a:xfrm>
            <a:custGeom>
              <a:avLst/>
              <a:gdLst/>
              <a:ahLst/>
              <a:cxnLst/>
              <a:rect l="l" t="t" r="r" b="b"/>
              <a:pathLst>
                <a:path w="5722549" h="8583823">
                  <a:moveTo>
                    <a:pt x="5722549" y="0"/>
                  </a:moveTo>
                  <a:lnTo>
                    <a:pt x="0" y="0"/>
                  </a:lnTo>
                  <a:lnTo>
                    <a:pt x="0" y="8583823"/>
                  </a:lnTo>
                  <a:lnTo>
                    <a:pt x="5722549" y="8583823"/>
                  </a:lnTo>
                  <a:lnTo>
                    <a:pt x="5722549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18" name="Group 18"/>
            <p:cNvGrpSpPr/>
            <p:nvPr/>
          </p:nvGrpSpPr>
          <p:grpSpPr>
            <a:xfrm>
              <a:off x="2842173" y="1392115"/>
              <a:ext cx="430830" cy="408885"/>
              <a:chOff x="0" y="0"/>
              <a:chExt cx="818129" cy="776456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8129" cy="776456"/>
              </a:xfrm>
              <a:custGeom>
                <a:avLst/>
                <a:gdLst/>
                <a:ahLst/>
                <a:cxnLst/>
                <a:rect l="l" t="t" r="r" b="b"/>
                <a:pathLst>
                  <a:path w="818129" h="776456">
                    <a:moveTo>
                      <a:pt x="0" y="0"/>
                    </a:moveTo>
                    <a:lnTo>
                      <a:pt x="409064" y="776456"/>
                    </a:lnTo>
                    <a:lnTo>
                      <a:pt x="818129" y="0"/>
                    </a:lnTo>
                    <a:close/>
                  </a:path>
                </a:pathLst>
              </a:custGeom>
              <a:solidFill>
                <a:srgbClr val="EFF0F1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1544017" y="0"/>
              <a:ext cx="3027144" cy="1411190"/>
              <a:chOff x="0" y="0"/>
              <a:chExt cx="2485832" cy="1158842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485832" cy="1158842"/>
              </a:xfrm>
              <a:custGeom>
                <a:avLst/>
                <a:gdLst/>
                <a:ahLst/>
                <a:cxnLst/>
                <a:rect l="l" t="t" r="r" b="b"/>
                <a:pathLst>
                  <a:path w="2485832" h="1158842">
                    <a:moveTo>
                      <a:pt x="2361372" y="1158842"/>
                    </a:moveTo>
                    <a:lnTo>
                      <a:pt x="124460" y="1158842"/>
                    </a:lnTo>
                    <a:cubicBezTo>
                      <a:pt x="55880" y="1158842"/>
                      <a:pt x="0" y="1102962"/>
                      <a:pt x="0" y="103438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61372" y="0"/>
                    </a:lnTo>
                    <a:cubicBezTo>
                      <a:pt x="2429952" y="0"/>
                      <a:pt x="2485832" y="55880"/>
                      <a:pt x="2485832" y="124460"/>
                    </a:cubicBezTo>
                    <a:lnTo>
                      <a:pt x="2485832" y="1034382"/>
                    </a:lnTo>
                    <a:cubicBezTo>
                      <a:pt x="2485832" y="1102962"/>
                      <a:pt x="2429952" y="1158842"/>
                      <a:pt x="2361372" y="1158842"/>
                    </a:cubicBezTo>
                    <a:close/>
                  </a:path>
                </a:pathLst>
              </a:custGeom>
              <a:solidFill>
                <a:srgbClr val="EFF0F1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1621597" y="178958"/>
              <a:ext cx="2871983" cy="10671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36"/>
                </a:lnSpc>
              </a:pPr>
              <a:r>
                <a:rPr lang="en-US" sz="1526">
                  <a:solidFill>
                    <a:srgbClr val="0F4D92"/>
                  </a:solidFill>
                  <a:latin typeface="Object Sans Bold"/>
                </a:rPr>
                <a:t>Nathalie Edeen</a:t>
              </a:r>
            </a:p>
            <a:p>
              <a:pPr algn="ctr">
                <a:lnSpc>
                  <a:spcPts val="2136"/>
                </a:lnSpc>
              </a:pPr>
              <a:r>
                <a:rPr lang="en-US" sz="1526">
                  <a:solidFill>
                    <a:srgbClr val="0F4D92"/>
                  </a:solidFill>
                  <a:latin typeface="Object Sans Bold"/>
                </a:rPr>
                <a:t>Advisor &amp; Planning Specialist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672589" y="6150986"/>
            <a:ext cx="3684724" cy="6900002"/>
            <a:chOff x="0" y="0"/>
            <a:chExt cx="4912965" cy="9200003"/>
          </a:xfrm>
        </p:grpSpPr>
        <p:sp>
          <p:nvSpPr>
            <p:cNvPr id="24" name="Freeform 24"/>
            <p:cNvSpPr/>
            <p:nvPr/>
          </p:nvSpPr>
          <p:spPr>
            <a:xfrm>
              <a:off x="0" y="1867678"/>
              <a:ext cx="4912965" cy="7332325"/>
            </a:xfrm>
            <a:custGeom>
              <a:avLst/>
              <a:gdLst/>
              <a:ahLst/>
              <a:cxnLst/>
              <a:rect l="l" t="t" r="r" b="b"/>
              <a:pathLst>
                <a:path w="4912965" h="7332325">
                  <a:moveTo>
                    <a:pt x="0" y="0"/>
                  </a:moveTo>
                  <a:lnTo>
                    <a:pt x="4912965" y="0"/>
                  </a:lnTo>
                  <a:lnTo>
                    <a:pt x="4912965" y="7332325"/>
                  </a:lnTo>
                  <a:lnTo>
                    <a:pt x="0" y="733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9705" t="-19978" r="-9705"/>
              </a:stretch>
            </a:blipFill>
          </p:spPr>
        </p:sp>
        <p:grpSp>
          <p:nvGrpSpPr>
            <p:cNvPr id="25" name="Group 25"/>
            <p:cNvGrpSpPr/>
            <p:nvPr/>
          </p:nvGrpSpPr>
          <p:grpSpPr>
            <a:xfrm>
              <a:off x="1887519" y="1061600"/>
              <a:ext cx="430830" cy="408885"/>
              <a:chOff x="0" y="0"/>
              <a:chExt cx="818129" cy="776456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8129" cy="776456"/>
              </a:xfrm>
              <a:custGeom>
                <a:avLst/>
                <a:gdLst/>
                <a:ahLst/>
                <a:cxnLst/>
                <a:rect l="l" t="t" r="r" b="b"/>
                <a:pathLst>
                  <a:path w="818129" h="776456">
                    <a:moveTo>
                      <a:pt x="0" y="0"/>
                    </a:moveTo>
                    <a:lnTo>
                      <a:pt x="409064" y="776456"/>
                    </a:lnTo>
                    <a:lnTo>
                      <a:pt x="818129" y="0"/>
                    </a:lnTo>
                    <a:close/>
                  </a:path>
                </a:pathLst>
              </a:custGeom>
              <a:solidFill>
                <a:srgbClr val="EFF0F1"/>
              </a:solidFill>
            </p:spPr>
          </p:sp>
        </p:grpSp>
        <p:grpSp>
          <p:nvGrpSpPr>
            <p:cNvPr id="27" name="Group 27"/>
            <p:cNvGrpSpPr/>
            <p:nvPr/>
          </p:nvGrpSpPr>
          <p:grpSpPr>
            <a:xfrm>
              <a:off x="589362" y="0"/>
              <a:ext cx="3027144" cy="1080675"/>
              <a:chOff x="0" y="0"/>
              <a:chExt cx="2485832" cy="887429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485832" cy="887430"/>
              </a:xfrm>
              <a:custGeom>
                <a:avLst/>
                <a:gdLst/>
                <a:ahLst/>
                <a:cxnLst/>
                <a:rect l="l" t="t" r="r" b="b"/>
                <a:pathLst>
                  <a:path w="2485832" h="887430">
                    <a:moveTo>
                      <a:pt x="2361372" y="887429"/>
                    </a:moveTo>
                    <a:lnTo>
                      <a:pt x="124460" y="887429"/>
                    </a:lnTo>
                    <a:cubicBezTo>
                      <a:pt x="55880" y="887429"/>
                      <a:pt x="0" y="831549"/>
                      <a:pt x="0" y="76296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61372" y="0"/>
                    </a:lnTo>
                    <a:cubicBezTo>
                      <a:pt x="2429952" y="0"/>
                      <a:pt x="2485832" y="55880"/>
                      <a:pt x="2485832" y="124460"/>
                    </a:cubicBezTo>
                    <a:lnTo>
                      <a:pt x="2485832" y="762970"/>
                    </a:lnTo>
                    <a:cubicBezTo>
                      <a:pt x="2485832" y="831550"/>
                      <a:pt x="2429952" y="887430"/>
                      <a:pt x="2361372" y="887430"/>
                    </a:cubicBezTo>
                    <a:close/>
                  </a:path>
                </a:pathLst>
              </a:custGeom>
              <a:solidFill>
                <a:srgbClr val="EFF0F1"/>
              </a:solidFill>
            </p:spPr>
          </p:sp>
        </p:grpSp>
        <p:sp>
          <p:nvSpPr>
            <p:cNvPr id="29" name="TextBox 29"/>
            <p:cNvSpPr txBox="1"/>
            <p:nvPr/>
          </p:nvSpPr>
          <p:spPr>
            <a:xfrm>
              <a:off x="666943" y="173554"/>
              <a:ext cx="2871983" cy="695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36"/>
                </a:lnSpc>
              </a:pPr>
              <a:r>
                <a:rPr lang="en-US" sz="1526">
                  <a:solidFill>
                    <a:srgbClr val="0F4D92"/>
                  </a:solidFill>
                  <a:latin typeface="Object Sans Bold"/>
                </a:rPr>
                <a:t>Gimli</a:t>
              </a:r>
            </a:p>
            <a:p>
              <a:pPr algn="ctr">
                <a:lnSpc>
                  <a:spcPts val="2136"/>
                </a:lnSpc>
              </a:pPr>
              <a:r>
                <a:rPr lang="en-US" sz="1526">
                  <a:solidFill>
                    <a:srgbClr val="0F4D92"/>
                  </a:solidFill>
                  <a:latin typeface="Object Sans Bold"/>
                </a:rPr>
                <a:t>Office Support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4823058" y="6150986"/>
            <a:ext cx="3305852" cy="6147248"/>
            <a:chOff x="0" y="0"/>
            <a:chExt cx="4407803" cy="8196330"/>
          </a:xfrm>
        </p:grpSpPr>
        <p:sp>
          <p:nvSpPr>
            <p:cNvPr id="31" name="Freeform 31"/>
            <p:cNvSpPr/>
            <p:nvPr/>
          </p:nvSpPr>
          <p:spPr>
            <a:xfrm flipH="1">
              <a:off x="0" y="1479994"/>
              <a:ext cx="4407803" cy="6716336"/>
            </a:xfrm>
            <a:custGeom>
              <a:avLst/>
              <a:gdLst/>
              <a:ahLst/>
              <a:cxnLst/>
              <a:rect l="l" t="t" r="r" b="b"/>
              <a:pathLst>
                <a:path w="4407803" h="6716336">
                  <a:moveTo>
                    <a:pt x="4407803" y="0"/>
                  </a:moveTo>
                  <a:lnTo>
                    <a:pt x="0" y="0"/>
                  </a:lnTo>
                  <a:lnTo>
                    <a:pt x="0" y="6716336"/>
                  </a:lnTo>
                  <a:lnTo>
                    <a:pt x="4407803" y="6716336"/>
                  </a:lnTo>
                  <a:lnTo>
                    <a:pt x="4407803" y="0"/>
                  </a:lnTo>
                  <a:close/>
                </a:path>
              </a:pathLst>
            </a:custGeom>
            <a:blipFill>
              <a:blip r:embed="rId6"/>
              <a:stretch>
                <a:fillRect t="-18677" r="-20706"/>
              </a:stretch>
            </a:blipFill>
          </p:spPr>
        </p:sp>
        <p:grpSp>
          <p:nvGrpSpPr>
            <p:cNvPr id="32" name="Group 32"/>
            <p:cNvGrpSpPr/>
            <p:nvPr/>
          </p:nvGrpSpPr>
          <p:grpSpPr>
            <a:xfrm>
              <a:off x="1475766" y="1061600"/>
              <a:ext cx="430830" cy="408885"/>
              <a:chOff x="0" y="0"/>
              <a:chExt cx="818129" cy="776456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8129" cy="776456"/>
              </a:xfrm>
              <a:custGeom>
                <a:avLst/>
                <a:gdLst/>
                <a:ahLst/>
                <a:cxnLst/>
                <a:rect l="l" t="t" r="r" b="b"/>
                <a:pathLst>
                  <a:path w="818129" h="776456">
                    <a:moveTo>
                      <a:pt x="0" y="0"/>
                    </a:moveTo>
                    <a:lnTo>
                      <a:pt x="409064" y="776456"/>
                    </a:lnTo>
                    <a:lnTo>
                      <a:pt x="818129" y="0"/>
                    </a:lnTo>
                    <a:close/>
                  </a:path>
                </a:pathLst>
              </a:custGeom>
              <a:solidFill>
                <a:srgbClr val="EFF0F1"/>
              </a:solidFill>
            </p:spPr>
          </p:sp>
        </p:grpSp>
        <p:grpSp>
          <p:nvGrpSpPr>
            <p:cNvPr id="34" name="Group 34"/>
            <p:cNvGrpSpPr/>
            <p:nvPr/>
          </p:nvGrpSpPr>
          <p:grpSpPr>
            <a:xfrm>
              <a:off x="177609" y="0"/>
              <a:ext cx="3027144" cy="1080675"/>
              <a:chOff x="0" y="0"/>
              <a:chExt cx="2485832" cy="887429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2485832" cy="887430"/>
              </a:xfrm>
              <a:custGeom>
                <a:avLst/>
                <a:gdLst/>
                <a:ahLst/>
                <a:cxnLst/>
                <a:rect l="l" t="t" r="r" b="b"/>
                <a:pathLst>
                  <a:path w="2485832" h="887430">
                    <a:moveTo>
                      <a:pt x="2361372" y="887429"/>
                    </a:moveTo>
                    <a:lnTo>
                      <a:pt x="124460" y="887429"/>
                    </a:lnTo>
                    <a:cubicBezTo>
                      <a:pt x="55880" y="887429"/>
                      <a:pt x="0" y="831549"/>
                      <a:pt x="0" y="76296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61372" y="0"/>
                    </a:lnTo>
                    <a:cubicBezTo>
                      <a:pt x="2429952" y="0"/>
                      <a:pt x="2485832" y="55880"/>
                      <a:pt x="2485832" y="124460"/>
                    </a:cubicBezTo>
                    <a:lnTo>
                      <a:pt x="2485832" y="762970"/>
                    </a:lnTo>
                    <a:cubicBezTo>
                      <a:pt x="2485832" y="831550"/>
                      <a:pt x="2429952" y="887430"/>
                      <a:pt x="2361372" y="887430"/>
                    </a:cubicBezTo>
                    <a:close/>
                  </a:path>
                </a:pathLst>
              </a:custGeom>
              <a:solidFill>
                <a:srgbClr val="EFF0F1"/>
              </a:solidFill>
            </p:spPr>
          </p:sp>
        </p:grpSp>
        <p:sp>
          <p:nvSpPr>
            <p:cNvPr id="36" name="TextBox 36"/>
            <p:cNvSpPr txBox="1"/>
            <p:nvPr/>
          </p:nvSpPr>
          <p:spPr>
            <a:xfrm>
              <a:off x="255190" y="173554"/>
              <a:ext cx="2871983" cy="695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36"/>
                </a:lnSpc>
              </a:pPr>
              <a:r>
                <a:rPr lang="en-US" sz="1526">
                  <a:solidFill>
                    <a:srgbClr val="0F4D92"/>
                  </a:solidFill>
                  <a:latin typeface="Object Sans Bold"/>
                </a:rPr>
                <a:t>Theo</a:t>
              </a:r>
            </a:p>
            <a:p>
              <a:pPr algn="ctr">
                <a:lnSpc>
                  <a:spcPts val="2136"/>
                </a:lnSpc>
              </a:pPr>
              <a:r>
                <a:rPr lang="en-US" sz="1526">
                  <a:solidFill>
                    <a:srgbClr val="0F4D92"/>
                  </a:solidFill>
                  <a:latin typeface="Object Sans Bold"/>
                </a:rPr>
                <a:t>Office Support</a:t>
              </a:r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2114610" y="4765986"/>
            <a:ext cx="5149891" cy="949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89"/>
              </a:lnSpc>
            </a:pPr>
            <a:r>
              <a:rPr lang="en-US" sz="5563">
                <a:solidFill>
                  <a:srgbClr val="FFFFFF"/>
                </a:solidFill>
                <a:latin typeface="Paytone One"/>
              </a:rPr>
              <a:t>OUR SUPPORT</a:t>
            </a:r>
          </a:p>
        </p:txBody>
      </p:sp>
      <p:sp>
        <p:nvSpPr>
          <p:cNvPr id="38" name="Freeform 38"/>
          <p:cNvSpPr/>
          <p:nvPr/>
        </p:nvSpPr>
        <p:spPr>
          <a:xfrm rot="-4991244">
            <a:off x="11042514" y="5677172"/>
            <a:ext cx="1260149" cy="548165"/>
          </a:xfrm>
          <a:custGeom>
            <a:avLst/>
            <a:gdLst/>
            <a:ahLst/>
            <a:cxnLst/>
            <a:rect l="l" t="t" r="r" b="b"/>
            <a:pathLst>
              <a:path w="1260149" h="548165">
                <a:moveTo>
                  <a:pt x="0" y="0"/>
                </a:moveTo>
                <a:lnTo>
                  <a:pt x="1260150" y="0"/>
                </a:lnTo>
                <a:lnTo>
                  <a:pt x="1260150" y="548165"/>
                </a:lnTo>
                <a:lnTo>
                  <a:pt x="0" y="5481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2031935" flipH="1">
            <a:off x="2637148" y="199187"/>
            <a:ext cx="1183667" cy="1539730"/>
          </a:xfrm>
          <a:custGeom>
            <a:avLst/>
            <a:gdLst/>
            <a:ahLst/>
            <a:cxnLst/>
            <a:rect l="l" t="t" r="r" b="b"/>
            <a:pathLst>
              <a:path w="1183667" h="1539730">
                <a:moveTo>
                  <a:pt x="1183667" y="0"/>
                </a:moveTo>
                <a:lnTo>
                  <a:pt x="0" y="0"/>
                </a:lnTo>
                <a:lnTo>
                  <a:pt x="0" y="1539730"/>
                </a:lnTo>
                <a:lnTo>
                  <a:pt x="1183667" y="1539730"/>
                </a:lnTo>
                <a:lnTo>
                  <a:pt x="118366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3799075" y="369245"/>
            <a:ext cx="7873514" cy="28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939"/>
              </a:lnSpc>
            </a:pPr>
            <a:r>
              <a:rPr lang="en-US" sz="16385">
                <a:solidFill>
                  <a:srgbClr val="FFFFFF"/>
                </a:solidFill>
                <a:latin typeface="Paytone One"/>
              </a:rPr>
              <a:t>ABOUT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1718936" y="-28594"/>
            <a:ext cx="3104123" cy="3946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873"/>
              </a:lnSpc>
            </a:pPr>
            <a:r>
              <a:rPr lang="en-US" sz="22766">
                <a:solidFill>
                  <a:srgbClr val="41C1BA"/>
                </a:solidFill>
                <a:latin typeface="Hiatus"/>
              </a:rPr>
              <a:t>US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16651759" y="100171"/>
            <a:ext cx="1521699" cy="746863"/>
            <a:chOff x="0" y="0"/>
            <a:chExt cx="2028932" cy="995818"/>
          </a:xfrm>
        </p:grpSpPr>
        <p:sp>
          <p:nvSpPr>
            <p:cNvPr id="43" name="Freeform 43"/>
            <p:cNvSpPr/>
            <p:nvPr/>
          </p:nvSpPr>
          <p:spPr>
            <a:xfrm>
              <a:off x="0" y="81648"/>
              <a:ext cx="680092" cy="833488"/>
            </a:xfrm>
            <a:custGeom>
              <a:avLst/>
              <a:gdLst/>
              <a:ahLst/>
              <a:cxnLst/>
              <a:rect l="l" t="t" r="r" b="b"/>
              <a:pathLst>
                <a:path w="680092" h="833488">
                  <a:moveTo>
                    <a:pt x="0" y="0"/>
                  </a:moveTo>
                  <a:lnTo>
                    <a:pt x="680092" y="0"/>
                  </a:lnTo>
                  <a:lnTo>
                    <a:pt x="680092" y="833487"/>
                  </a:lnTo>
                  <a:lnTo>
                    <a:pt x="0" y="83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44" name="AutoShape 44"/>
            <p:cNvSpPr/>
            <p:nvPr/>
          </p:nvSpPr>
          <p:spPr>
            <a:xfrm>
              <a:off x="895234" y="177258"/>
              <a:ext cx="0" cy="581407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5" name="Freeform 45">
              <a:hlinkClick r:id="rId12" tooltip="https://boolamoola.com"/>
            </p:cNvPr>
            <p:cNvSpPr/>
            <p:nvPr/>
          </p:nvSpPr>
          <p:spPr>
            <a:xfrm>
              <a:off x="1033114" y="0"/>
              <a:ext cx="995818" cy="995818"/>
            </a:xfrm>
            <a:custGeom>
              <a:avLst/>
              <a:gdLst/>
              <a:ahLst/>
              <a:cxnLst/>
              <a:rect l="l" t="t" r="r" b="b"/>
              <a:pathLst>
                <a:path w="995818" h="995818">
                  <a:moveTo>
                    <a:pt x="0" y="0"/>
                  </a:moveTo>
                  <a:lnTo>
                    <a:pt x="995818" y="0"/>
                  </a:lnTo>
                  <a:lnTo>
                    <a:pt x="995818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2037" y="0"/>
            <a:ext cx="6103926" cy="10589756"/>
            <a:chOff x="0" y="0"/>
            <a:chExt cx="1607618" cy="27890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7618" cy="2789072"/>
            </a:xfrm>
            <a:custGeom>
              <a:avLst/>
              <a:gdLst/>
              <a:ahLst/>
              <a:cxnLst/>
              <a:rect l="l" t="t" r="r" b="b"/>
              <a:pathLst>
                <a:path w="1607618" h="2789072">
                  <a:moveTo>
                    <a:pt x="0" y="0"/>
                  </a:moveTo>
                  <a:lnTo>
                    <a:pt x="1607618" y="0"/>
                  </a:lnTo>
                  <a:lnTo>
                    <a:pt x="1607618" y="2789072"/>
                  </a:lnTo>
                  <a:lnTo>
                    <a:pt x="0" y="2789072"/>
                  </a:lnTo>
                  <a:close/>
                </a:path>
              </a:pathLst>
            </a:custGeom>
            <a:solidFill>
              <a:srgbClr val="16A9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184074" y="0"/>
            <a:ext cx="6103926" cy="10845934"/>
            <a:chOff x="0" y="0"/>
            <a:chExt cx="1607618" cy="28565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07618" cy="2856543"/>
            </a:xfrm>
            <a:custGeom>
              <a:avLst/>
              <a:gdLst/>
              <a:ahLst/>
              <a:cxnLst/>
              <a:rect l="l" t="t" r="r" b="b"/>
              <a:pathLst>
                <a:path w="1607618" h="2856543">
                  <a:moveTo>
                    <a:pt x="0" y="0"/>
                  </a:moveTo>
                  <a:lnTo>
                    <a:pt x="1607618" y="0"/>
                  </a:lnTo>
                  <a:lnTo>
                    <a:pt x="1607618" y="2856543"/>
                  </a:lnTo>
                  <a:lnTo>
                    <a:pt x="0" y="2856543"/>
                  </a:lnTo>
                  <a:close/>
                </a:path>
              </a:pathLst>
            </a:custGeom>
            <a:solidFill>
              <a:srgbClr val="41C1B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2184074" y="0"/>
            <a:ext cx="6103926" cy="10287000"/>
          </a:xfrm>
          <a:custGeom>
            <a:avLst/>
            <a:gdLst/>
            <a:ahLst/>
            <a:cxnLst/>
            <a:rect l="l" t="t" r="r" b="b"/>
            <a:pathLst>
              <a:path w="6103926" h="10287000">
                <a:moveTo>
                  <a:pt x="0" y="0"/>
                </a:moveTo>
                <a:lnTo>
                  <a:pt x="6103926" y="0"/>
                </a:lnTo>
                <a:lnTo>
                  <a:pt x="610392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</a:blip>
            <a:stretch>
              <a:fillRect l="-92572" r="-60381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11889" y="0"/>
            <a:ext cx="6103926" cy="10589756"/>
            <a:chOff x="0" y="0"/>
            <a:chExt cx="1607618" cy="27890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07618" cy="2789072"/>
            </a:xfrm>
            <a:custGeom>
              <a:avLst/>
              <a:gdLst/>
              <a:ahLst/>
              <a:cxnLst/>
              <a:rect l="l" t="t" r="r" b="b"/>
              <a:pathLst>
                <a:path w="1607618" h="2789072">
                  <a:moveTo>
                    <a:pt x="0" y="0"/>
                  </a:moveTo>
                  <a:lnTo>
                    <a:pt x="1607618" y="0"/>
                  </a:lnTo>
                  <a:lnTo>
                    <a:pt x="1607618" y="2789072"/>
                  </a:lnTo>
                  <a:lnTo>
                    <a:pt x="0" y="2789072"/>
                  </a:lnTo>
                  <a:close/>
                </a:path>
              </a:pathLst>
            </a:custGeom>
            <a:solidFill>
              <a:srgbClr val="0F4D9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11889" y="0"/>
            <a:ext cx="6103926" cy="10287000"/>
          </a:xfrm>
          <a:custGeom>
            <a:avLst/>
            <a:gdLst/>
            <a:ahLst/>
            <a:cxnLst/>
            <a:rect l="l" t="t" r="r" b="b"/>
            <a:pathLst>
              <a:path w="6103926" h="10287000">
                <a:moveTo>
                  <a:pt x="0" y="0"/>
                </a:moveTo>
                <a:lnTo>
                  <a:pt x="6103926" y="0"/>
                </a:lnTo>
                <a:lnTo>
                  <a:pt x="610392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 l="-161776" t="-33606" r="-147868" b="-19830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092037" y="0"/>
            <a:ext cx="6092037" cy="10287000"/>
          </a:xfrm>
          <a:custGeom>
            <a:avLst/>
            <a:gdLst/>
            <a:ahLst/>
            <a:cxnLst/>
            <a:rect l="l" t="t" r="r" b="b"/>
            <a:pathLst>
              <a:path w="6092037" h="10287000">
                <a:moveTo>
                  <a:pt x="0" y="0"/>
                </a:moveTo>
                <a:lnTo>
                  <a:pt x="6092037" y="0"/>
                </a:lnTo>
                <a:lnTo>
                  <a:pt x="609203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</a:blip>
            <a:stretch>
              <a:fillRect l="-56721" r="-96726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24221" y="4958576"/>
            <a:ext cx="5431706" cy="706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3"/>
              </a:lnSpc>
            </a:pPr>
            <a:r>
              <a:rPr lang="en-US" sz="6027">
                <a:solidFill>
                  <a:srgbClr val="FFFFFF"/>
                </a:solidFill>
                <a:latin typeface="Paytone One"/>
              </a:rPr>
              <a:t>ASSETS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534626" y="4958576"/>
            <a:ext cx="5206858" cy="706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3"/>
              </a:lnSpc>
            </a:pPr>
            <a:r>
              <a:rPr lang="en-US" sz="6027">
                <a:solidFill>
                  <a:srgbClr val="FFFEFE"/>
                </a:solidFill>
                <a:latin typeface="Paytone One"/>
              </a:rPr>
              <a:t>ACCOUNTS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785344" y="4438878"/>
            <a:ext cx="4901386" cy="1631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9"/>
              </a:lnSpc>
            </a:pPr>
            <a:r>
              <a:rPr lang="en-US" sz="6027">
                <a:solidFill>
                  <a:srgbClr val="FFFEFE"/>
                </a:solidFill>
                <a:latin typeface="Paytone One"/>
              </a:rPr>
              <a:t>GETTING</a:t>
            </a:r>
          </a:p>
          <a:p>
            <a:pPr algn="ctr">
              <a:lnSpc>
                <a:spcPts val="6389"/>
              </a:lnSpc>
            </a:pPr>
            <a:r>
              <a:rPr lang="en-US" sz="6027">
                <a:solidFill>
                  <a:srgbClr val="FFFEFE"/>
                </a:solidFill>
                <a:latin typeface="Paytone One"/>
              </a:rPr>
              <a:t>STARTED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589172">
            <a:off x="15287417" y="6006069"/>
            <a:ext cx="1660783" cy="4839439"/>
            <a:chOff x="0" y="0"/>
            <a:chExt cx="414546" cy="12079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4546" cy="1207966"/>
            </a:xfrm>
            <a:custGeom>
              <a:avLst/>
              <a:gdLst/>
              <a:ahLst/>
              <a:cxnLst/>
              <a:rect l="l" t="t" r="r" b="b"/>
              <a:pathLst>
                <a:path w="414546" h="1207966">
                  <a:moveTo>
                    <a:pt x="207273" y="1207966"/>
                  </a:moveTo>
                  <a:lnTo>
                    <a:pt x="414546" y="0"/>
                  </a:lnTo>
                  <a:lnTo>
                    <a:pt x="0" y="0"/>
                  </a:lnTo>
                  <a:lnTo>
                    <a:pt x="207273" y="1207966"/>
                  </a:lnTo>
                  <a:close/>
                </a:path>
              </a:pathLst>
            </a:custGeom>
            <a:solidFill>
              <a:srgbClr val="41C1B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25400"/>
              <a:ext cx="5588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635692" y="3526282"/>
            <a:ext cx="13188066" cy="3405885"/>
            <a:chOff x="0" y="0"/>
            <a:chExt cx="6122299" cy="15811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22299" cy="1581115"/>
            </a:xfrm>
            <a:custGeom>
              <a:avLst/>
              <a:gdLst/>
              <a:ahLst/>
              <a:cxnLst/>
              <a:rect l="l" t="t" r="r" b="b"/>
              <a:pathLst>
                <a:path w="6122299" h="1581115">
                  <a:moveTo>
                    <a:pt x="17611" y="0"/>
                  </a:moveTo>
                  <a:lnTo>
                    <a:pt x="6104688" y="0"/>
                  </a:lnTo>
                  <a:cubicBezTo>
                    <a:pt x="6114414" y="0"/>
                    <a:pt x="6122299" y="7885"/>
                    <a:pt x="6122299" y="17611"/>
                  </a:cubicBezTo>
                  <a:lnTo>
                    <a:pt x="6122299" y="1563504"/>
                  </a:lnTo>
                  <a:cubicBezTo>
                    <a:pt x="6122299" y="1573230"/>
                    <a:pt x="6114414" y="1581115"/>
                    <a:pt x="6104688" y="1581115"/>
                  </a:cubicBezTo>
                  <a:lnTo>
                    <a:pt x="17611" y="1581115"/>
                  </a:lnTo>
                  <a:cubicBezTo>
                    <a:pt x="7885" y="1581115"/>
                    <a:pt x="0" y="1573230"/>
                    <a:pt x="0" y="1563504"/>
                  </a:cubicBezTo>
                  <a:lnTo>
                    <a:pt x="0" y="17611"/>
                  </a:lnTo>
                  <a:cubicBezTo>
                    <a:pt x="0" y="7885"/>
                    <a:pt x="7885" y="0"/>
                    <a:pt x="17611" y="0"/>
                  </a:cubicBezTo>
                  <a:close/>
                </a:path>
              </a:pathLst>
            </a:custGeom>
            <a:solidFill>
              <a:srgbClr val="41C1BA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521392" y="3431032"/>
            <a:ext cx="13188066" cy="3405885"/>
            <a:chOff x="0" y="0"/>
            <a:chExt cx="6122299" cy="15811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122299" cy="1581115"/>
            </a:xfrm>
            <a:custGeom>
              <a:avLst/>
              <a:gdLst/>
              <a:ahLst/>
              <a:cxnLst/>
              <a:rect l="l" t="t" r="r" b="b"/>
              <a:pathLst>
                <a:path w="6122299" h="1581115">
                  <a:moveTo>
                    <a:pt x="17611" y="0"/>
                  </a:moveTo>
                  <a:lnTo>
                    <a:pt x="6104688" y="0"/>
                  </a:lnTo>
                  <a:cubicBezTo>
                    <a:pt x="6114414" y="0"/>
                    <a:pt x="6122299" y="7885"/>
                    <a:pt x="6122299" y="17611"/>
                  </a:cubicBezTo>
                  <a:lnTo>
                    <a:pt x="6122299" y="1563504"/>
                  </a:lnTo>
                  <a:cubicBezTo>
                    <a:pt x="6122299" y="1573230"/>
                    <a:pt x="6114414" y="1581115"/>
                    <a:pt x="6104688" y="1581115"/>
                  </a:cubicBezTo>
                  <a:lnTo>
                    <a:pt x="17611" y="1581115"/>
                  </a:lnTo>
                  <a:cubicBezTo>
                    <a:pt x="7885" y="1581115"/>
                    <a:pt x="0" y="1573230"/>
                    <a:pt x="0" y="1563504"/>
                  </a:cubicBezTo>
                  <a:lnTo>
                    <a:pt x="0" y="17611"/>
                  </a:lnTo>
                  <a:cubicBezTo>
                    <a:pt x="0" y="7885"/>
                    <a:pt x="7885" y="0"/>
                    <a:pt x="176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589172">
            <a:off x="15206994" y="6026354"/>
            <a:ext cx="1573979" cy="4586498"/>
            <a:chOff x="0" y="0"/>
            <a:chExt cx="414546" cy="120796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4546" cy="1207966"/>
            </a:xfrm>
            <a:custGeom>
              <a:avLst/>
              <a:gdLst/>
              <a:ahLst/>
              <a:cxnLst/>
              <a:rect l="l" t="t" r="r" b="b"/>
              <a:pathLst>
                <a:path w="414546" h="1207966">
                  <a:moveTo>
                    <a:pt x="207273" y="1207966"/>
                  </a:moveTo>
                  <a:lnTo>
                    <a:pt x="414546" y="0"/>
                  </a:lnTo>
                  <a:lnTo>
                    <a:pt x="0" y="0"/>
                  </a:lnTo>
                  <a:lnTo>
                    <a:pt x="207273" y="120796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25400"/>
              <a:ext cx="5588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9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3383865">
            <a:off x="2110171" y="2742234"/>
            <a:ext cx="484045" cy="978768"/>
          </a:xfrm>
          <a:custGeom>
            <a:avLst/>
            <a:gdLst/>
            <a:ahLst/>
            <a:cxnLst/>
            <a:rect l="l" t="t" r="r" b="b"/>
            <a:pathLst>
              <a:path w="484045" h="978768">
                <a:moveTo>
                  <a:pt x="0" y="0"/>
                </a:moveTo>
                <a:lnTo>
                  <a:pt x="484045" y="0"/>
                </a:lnTo>
                <a:lnTo>
                  <a:pt x="484045" y="978768"/>
                </a:lnTo>
                <a:lnTo>
                  <a:pt x="0" y="978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456004" y="3987217"/>
            <a:ext cx="11318843" cy="2188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82"/>
              </a:lnSpc>
            </a:pPr>
            <a:r>
              <a:rPr lang="en-US" sz="6273">
                <a:solidFill>
                  <a:srgbClr val="0F4D92"/>
                </a:solidFill>
                <a:latin typeface="Object Sans Bold"/>
              </a:rPr>
              <a:t>Master your money today to enjoy more of it tomorrow.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6651759" y="100171"/>
            <a:ext cx="1521699" cy="746863"/>
            <a:chOff x="0" y="0"/>
            <a:chExt cx="2028932" cy="995818"/>
          </a:xfrm>
        </p:grpSpPr>
        <p:sp>
          <p:nvSpPr>
            <p:cNvPr id="17" name="Freeform 17"/>
            <p:cNvSpPr/>
            <p:nvPr/>
          </p:nvSpPr>
          <p:spPr>
            <a:xfrm>
              <a:off x="0" y="81648"/>
              <a:ext cx="680092" cy="833488"/>
            </a:xfrm>
            <a:custGeom>
              <a:avLst/>
              <a:gdLst/>
              <a:ahLst/>
              <a:cxnLst/>
              <a:rect l="l" t="t" r="r" b="b"/>
              <a:pathLst>
                <a:path w="680092" h="833488">
                  <a:moveTo>
                    <a:pt x="0" y="0"/>
                  </a:moveTo>
                  <a:lnTo>
                    <a:pt x="680092" y="0"/>
                  </a:lnTo>
                  <a:lnTo>
                    <a:pt x="680092" y="833487"/>
                  </a:lnTo>
                  <a:lnTo>
                    <a:pt x="0" y="83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AutoShape 18"/>
            <p:cNvSpPr/>
            <p:nvPr/>
          </p:nvSpPr>
          <p:spPr>
            <a:xfrm>
              <a:off x="895234" y="177258"/>
              <a:ext cx="0" cy="581407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9" name="Freeform 19">
              <a:hlinkClick r:id="rId5" tooltip="https://boolamoola.com"/>
            </p:cNvPr>
            <p:cNvSpPr/>
            <p:nvPr/>
          </p:nvSpPr>
          <p:spPr>
            <a:xfrm>
              <a:off x="1033114" y="0"/>
              <a:ext cx="995818" cy="995818"/>
            </a:xfrm>
            <a:custGeom>
              <a:avLst/>
              <a:gdLst/>
              <a:ahLst/>
              <a:cxnLst/>
              <a:rect l="l" t="t" r="r" b="b"/>
              <a:pathLst>
                <a:path w="995818" h="995818">
                  <a:moveTo>
                    <a:pt x="0" y="0"/>
                  </a:moveTo>
                  <a:lnTo>
                    <a:pt x="995818" y="0"/>
                  </a:lnTo>
                  <a:lnTo>
                    <a:pt x="995818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50184">
            <a:off x="6747601" y="2903060"/>
            <a:ext cx="2234394" cy="1645072"/>
          </a:xfrm>
          <a:custGeom>
            <a:avLst/>
            <a:gdLst/>
            <a:ahLst/>
            <a:cxnLst/>
            <a:rect l="l" t="t" r="r" b="b"/>
            <a:pathLst>
              <a:path w="2234394" h="1645072">
                <a:moveTo>
                  <a:pt x="0" y="0"/>
                </a:moveTo>
                <a:lnTo>
                  <a:pt x="2234393" y="0"/>
                </a:lnTo>
                <a:lnTo>
                  <a:pt x="2234393" y="1645072"/>
                </a:lnTo>
                <a:lnTo>
                  <a:pt x="0" y="16450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37049" y="3246231"/>
            <a:ext cx="9834166" cy="3149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45"/>
              </a:lnSpc>
            </a:pPr>
            <a:r>
              <a:rPr lang="en-US" sz="19419">
                <a:solidFill>
                  <a:srgbClr val="FFFFFF"/>
                </a:solidFill>
                <a:latin typeface="Paytone One"/>
              </a:rPr>
              <a:t>ASSETS.</a:t>
            </a:r>
          </a:p>
        </p:txBody>
      </p:sp>
      <p:sp>
        <p:nvSpPr>
          <p:cNvPr id="4" name="Freeform 4"/>
          <p:cNvSpPr/>
          <p:nvPr/>
        </p:nvSpPr>
        <p:spPr>
          <a:xfrm>
            <a:off x="10309696" y="-435941"/>
            <a:ext cx="15273907" cy="13192838"/>
          </a:xfrm>
          <a:custGeom>
            <a:avLst/>
            <a:gdLst/>
            <a:ahLst/>
            <a:cxnLst/>
            <a:rect l="l" t="t" r="r" b="b"/>
            <a:pathLst>
              <a:path w="15273907" h="13192838">
                <a:moveTo>
                  <a:pt x="0" y="0"/>
                </a:moveTo>
                <a:lnTo>
                  <a:pt x="15273908" y="0"/>
                </a:lnTo>
                <a:lnTo>
                  <a:pt x="15273908" y="13192838"/>
                </a:lnTo>
                <a:lnTo>
                  <a:pt x="0" y="131928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338456">
            <a:off x="1725902" y="5805089"/>
            <a:ext cx="1619650" cy="1180320"/>
          </a:xfrm>
          <a:custGeom>
            <a:avLst/>
            <a:gdLst/>
            <a:ahLst/>
            <a:cxnLst/>
            <a:rect l="l" t="t" r="r" b="b"/>
            <a:pathLst>
              <a:path w="1619650" h="1180320">
                <a:moveTo>
                  <a:pt x="0" y="0"/>
                </a:moveTo>
                <a:lnTo>
                  <a:pt x="1619650" y="0"/>
                </a:lnTo>
                <a:lnTo>
                  <a:pt x="1619650" y="1180320"/>
                </a:lnTo>
                <a:lnTo>
                  <a:pt x="0" y="11803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14653" y="81812"/>
            <a:ext cx="1521699" cy="746863"/>
            <a:chOff x="0" y="0"/>
            <a:chExt cx="2028932" cy="995818"/>
          </a:xfrm>
        </p:grpSpPr>
        <p:sp>
          <p:nvSpPr>
            <p:cNvPr id="7" name="Freeform 7"/>
            <p:cNvSpPr/>
            <p:nvPr/>
          </p:nvSpPr>
          <p:spPr>
            <a:xfrm>
              <a:off x="0" y="81648"/>
              <a:ext cx="680092" cy="833488"/>
            </a:xfrm>
            <a:custGeom>
              <a:avLst/>
              <a:gdLst/>
              <a:ahLst/>
              <a:cxnLst/>
              <a:rect l="l" t="t" r="r" b="b"/>
              <a:pathLst>
                <a:path w="680092" h="833488">
                  <a:moveTo>
                    <a:pt x="0" y="0"/>
                  </a:moveTo>
                  <a:lnTo>
                    <a:pt x="680092" y="0"/>
                  </a:lnTo>
                  <a:lnTo>
                    <a:pt x="680092" y="833487"/>
                  </a:lnTo>
                  <a:lnTo>
                    <a:pt x="0" y="83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8" name="AutoShape 8"/>
            <p:cNvSpPr/>
            <p:nvPr/>
          </p:nvSpPr>
          <p:spPr>
            <a:xfrm>
              <a:off x="895234" y="177258"/>
              <a:ext cx="0" cy="581407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Freeform 9">
              <a:hlinkClick r:id="rId9" tooltip="https://boolamoola.com"/>
            </p:cNvPr>
            <p:cNvSpPr/>
            <p:nvPr/>
          </p:nvSpPr>
          <p:spPr>
            <a:xfrm>
              <a:off x="1033114" y="0"/>
              <a:ext cx="995818" cy="995818"/>
            </a:xfrm>
            <a:custGeom>
              <a:avLst/>
              <a:gdLst/>
              <a:ahLst/>
              <a:cxnLst/>
              <a:rect l="l" t="t" r="r" b="b"/>
              <a:pathLst>
                <a:path w="995818" h="995818">
                  <a:moveTo>
                    <a:pt x="0" y="0"/>
                  </a:moveTo>
                  <a:lnTo>
                    <a:pt x="995818" y="0"/>
                  </a:lnTo>
                  <a:lnTo>
                    <a:pt x="995818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36852281" cy="10287000"/>
            <a:chOff x="0" y="0"/>
            <a:chExt cx="970595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05950" cy="2709333"/>
            </a:xfrm>
            <a:custGeom>
              <a:avLst/>
              <a:gdLst/>
              <a:ahLst/>
              <a:cxnLst/>
              <a:rect l="l" t="t" r="r" b="b"/>
              <a:pathLst>
                <a:path w="9705950" h="2709333">
                  <a:moveTo>
                    <a:pt x="4852975" y="0"/>
                  </a:moveTo>
                  <a:lnTo>
                    <a:pt x="9705950" y="2709333"/>
                  </a:lnTo>
                  <a:lnTo>
                    <a:pt x="0" y="2709333"/>
                  </a:lnTo>
                  <a:lnTo>
                    <a:pt x="4852975" y="0"/>
                  </a:lnTo>
                  <a:close/>
                </a:path>
              </a:pathLst>
            </a:custGeom>
            <a:solidFill>
              <a:srgbClr val="41C1B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6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55440" y="2773304"/>
            <a:ext cx="5922048" cy="2316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4042" lvl="1" indent="-357021">
              <a:lnSpc>
                <a:spcPts val="4630"/>
              </a:lnSpc>
              <a:buFont typeface="Arial"/>
              <a:buChar char="•"/>
            </a:pPr>
            <a:r>
              <a:rPr lang="en-US" sz="3307">
                <a:solidFill>
                  <a:srgbClr val="FFFFFF"/>
                </a:solidFill>
                <a:latin typeface="Object Sans Bold"/>
              </a:rPr>
              <a:t>Involves risk</a:t>
            </a:r>
          </a:p>
          <a:p>
            <a:pPr marL="714042" lvl="1" indent="-357021">
              <a:lnSpc>
                <a:spcPts val="4630"/>
              </a:lnSpc>
              <a:buFont typeface="Arial"/>
              <a:buChar char="•"/>
            </a:pPr>
            <a:r>
              <a:rPr lang="en-US" sz="3307">
                <a:solidFill>
                  <a:srgbClr val="FFFFFF"/>
                </a:solidFill>
                <a:latin typeface="Object Sans Bold"/>
              </a:rPr>
              <a:t>Higher growth potential</a:t>
            </a:r>
          </a:p>
          <a:p>
            <a:pPr marL="714042" lvl="1" indent="-357021">
              <a:lnSpc>
                <a:spcPts val="4630"/>
              </a:lnSpc>
              <a:buFont typeface="Arial"/>
              <a:buChar char="•"/>
            </a:pPr>
            <a:r>
              <a:rPr lang="en-US" sz="3307">
                <a:solidFill>
                  <a:srgbClr val="FFFFFF"/>
                </a:solidFill>
                <a:latin typeface="Object Sans Bold"/>
              </a:rPr>
              <a:t>Mid- or long-term goals</a:t>
            </a:r>
          </a:p>
          <a:p>
            <a:pPr marL="714042" lvl="1" indent="-357021">
              <a:lnSpc>
                <a:spcPts val="4630"/>
              </a:lnSpc>
              <a:buFont typeface="Arial"/>
              <a:buChar char="•"/>
            </a:pPr>
            <a:r>
              <a:rPr lang="en-US" sz="3307">
                <a:solidFill>
                  <a:srgbClr val="FFFFFF"/>
                </a:solidFill>
                <a:latin typeface="Object Sans Bold"/>
              </a:rPr>
              <a:t>May be illiquid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222554" y="6942074"/>
            <a:ext cx="6036746" cy="2316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4628" lvl="1" indent="-357314">
              <a:lnSpc>
                <a:spcPts val="4633"/>
              </a:lnSpc>
              <a:buFont typeface="Arial"/>
              <a:buChar char="•"/>
            </a:pPr>
            <a:r>
              <a:rPr lang="en-US" sz="3309">
                <a:solidFill>
                  <a:srgbClr val="FFFFFF"/>
                </a:solidFill>
                <a:latin typeface="Object Sans Bold"/>
              </a:rPr>
              <a:t>Rarely involves risk</a:t>
            </a:r>
          </a:p>
          <a:p>
            <a:pPr marL="714628" lvl="1" indent="-357314">
              <a:lnSpc>
                <a:spcPts val="4633"/>
              </a:lnSpc>
              <a:buFont typeface="Arial"/>
              <a:buChar char="•"/>
            </a:pPr>
            <a:r>
              <a:rPr lang="en-US" sz="3309">
                <a:solidFill>
                  <a:srgbClr val="FFFFFF"/>
                </a:solidFill>
                <a:latin typeface="Object Sans Bold"/>
              </a:rPr>
              <a:t>Lower growth potential</a:t>
            </a:r>
          </a:p>
          <a:p>
            <a:pPr marL="714628" lvl="1" indent="-357314">
              <a:lnSpc>
                <a:spcPts val="4633"/>
              </a:lnSpc>
              <a:buFont typeface="Arial"/>
              <a:buChar char="•"/>
            </a:pPr>
            <a:r>
              <a:rPr lang="en-US" sz="3309">
                <a:solidFill>
                  <a:srgbClr val="FFFFFF"/>
                </a:solidFill>
                <a:latin typeface="Object Sans Bold"/>
              </a:rPr>
              <a:t>Short-term goals</a:t>
            </a:r>
          </a:p>
          <a:p>
            <a:pPr marL="714628" lvl="1" indent="-357314">
              <a:lnSpc>
                <a:spcPts val="4633"/>
              </a:lnSpc>
              <a:buFont typeface="Arial"/>
              <a:buChar char="•"/>
            </a:pPr>
            <a:r>
              <a:rPr lang="en-US" sz="3309">
                <a:solidFill>
                  <a:srgbClr val="FFFFFF"/>
                </a:solidFill>
                <a:latin typeface="Object Sans Bold"/>
              </a:rPr>
              <a:t>Typically liquid </a:t>
            </a:r>
          </a:p>
        </p:txBody>
      </p:sp>
      <p:sp>
        <p:nvSpPr>
          <p:cNvPr id="7" name="Freeform 7"/>
          <p:cNvSpPr/>
          <p:nvPr/>
        </p:nvSpPr>
        <p:spPr>
          <a:xfrm>
            <a:off x="1354507" y="2926257"/>
            <a:ext cx="381845" cy="382936"/>
          </a:xfrm>
          <a:custGeom>
            <a:avLst/>
            <a:gdLst/>
            <a:ahLst/>
            <a:cxnLst/>
            <a:rect l="l" t="t" r="r" b="b"/>
            <a:pathLst>
              <a:path w="381845" h="382936">
                <a:moveTo>
                  <a:pt x="0" y="0"/>
                </a:moveTo>
                <a:lnTo>
                  <a:pt x="381845" y="0"/>
                </a:lnTo>
                <a:lnTo>
                  <a:pt x="381845" y="382936"/>
                </a:lnTo>
                <a:lnTo>
                  <a:pt x="0" y="382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54507" y="3509699"/>
            <a:ext cx="381845" cy="382936"/>
          </a:xfrm>
          <a:custGeom>
            <a:avLst/>
            <a:gdLst/>
            <a:ahLst/>
            <a:cxnLst/>
            <a:rect l="l" t="t" r="r" b="b"/>
            <a:pathLst>
              <a:path w="381845" h="382936">
                <a:moveTo>
                  <a:pt x="0" y="0"/>
                </a:moveTo>
                <a:lnTo>
                  <a:pt x="381845" y="0"/>
                </a:lnTo>
                <a:lnTo>
                  <a:pt x="381845" y="382936"/>
                </a:lnTo>
                <a:lnTo>
                  <a:pt x="0" y="382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54507" y="4092660"/>
            <a:ext cx="381845" cy="382936"/>
          </a:xfrm>
          <a:custGeom>
            <a:avLst/>
            <a:gdLst/>
            <a:ahLst/>
            <a:cxnLst/>
            <a:rect l="l" t="t" r="r" b="b"/>
            <a:pathLst>
              <a:path w="381845" h="382936">
                <a:moveTo>
                  <a:pt x="0" y="0"/>
                </a:moveTo>
                <a:lnTo>
                  <a:pt x="381845" y="0"/>
                </a:lnTo>
                <a:lnTo>
                  <a:pt x="381845" y="382936"/>
                </a:lnTo>
                <a:lnTo>
                  <a:pt x="0" y="382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54507" y="4675621"/>
            <a:ext cx="381845" cy="382936"/>
          </a:xfrm>
          <a:custGeom>
            <a:avLst/>
            <a:gdLst/>
            <a:ahLst/>
            <a:cxnLst/>
            <a:rect l="l" t="t" r="r" b="b"/>
            <a:pathLst>
              <a:path w="381845" h="382936">
                <a:moveTo>
                  <a:pt x="0" y="0"/>
                </a:moveTo>
                <a:lnTo>
                  <a:pt x="381845" y="0"/>
                </a:lnTo>
                <a:lnTo>
                  <a:pt x="381845" y="382936"/>
                </a:lnTo>
                <a:lnTo>
                  <a:pt x="0" y="382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405855" y="7091187"/>
            <a:ext cx="381845" cy="382936"/>
          </a:xfrm>
          <a:custGeom>
            <a:avLst/>
            <a:gdLst/>
            <a:ahLst/>
            <a:cxnLst/>
            <a:rect l="l" t="t" r="r" b="b"/>
            <a:pathLst>
              <a:path w="381845" h="382936">
                <a:moveTo>
                  <a:pt x="0" y="0"/>
                </a:moveTo>
                <a:lnTo>
                  <a:pt x="381845" y="0"/>
                </a:lnTo>
                <a:lnTo>
                  <a:pt x="381845" y="382936"/>
                </a:lnTo>
                <a:lnTo>
                  <a:pt x="0" y="382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405855" y="7674629"/>
            <a:ext cx="381845" cy="382936"/>
          </a:xfrm>
          <a:custGeom>
            <a:avLst/>
            <a:gdLst/>
            <a:ahLst/>
            <a:cxnLst/>
            <a:rect l="l" t="t" r="r" b="b"/>
            <a:pathLst>
              <a:path w="381845" h="382936">
                <a:moveTo>
                  <a:pt x="0" y="0"/>
                </a:moveTo>
                <a:lnTo>
                  <a:pt x="381845" y="0"/>
                </a:lnTo>
                <a:lnTo>
                  <a:pt x="381845" y="382936"/>
                </a:lnTo>
                <a:lnTo>
                  <a:pt x="0" y="382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405855" y="8257590"/>
            <a:ext cx="381845" cy="382936"/>
          </a:xfrm>
          <a:custGeom>
            <a:avLst/>
            <a:gdLst/>
            <a:ahLst/>
            <a:cxnLst/>
            <a:rect l="l" t="t" r="r" b="b"/>
            <a:pathLst>
              <a:path w="381845" h="382936">
                <a:moveTo>
                  <a:pt x="0" y="0"/>
                </a:moveTo>
                <a:lnTo>
                  <a:pt x="381845" y="0"/>
                </a:lnTo>
                <a:lnTo>
                  <a:pt x="381845" y="382936"/>
                </a:lnTo>
                <a:lnTo>
                  <a:pt x="0" y="382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405855" y="8840551"/>
            <a:ext cx="381845" cy="382936"/>
          </a:xfrm>
          <a:custGeom>
            <a:avLst/>
            <a:gdLst/>
            <a:ahLst/>
            <a:cxnLst/>
            <a:rect l="l" t="t" r="r" b="b"/>
            <a:pathLst>
              <a:path w="381845" h="382936">
                <a:moveTo>
                  <a:pt x="0" y="0"/>
                </a:moveTo>
                <a:lnTo>
                  <a:pt x="381845" y="0"/>
                </a:lnTo>
                <a:lnTo>
                  <a:pt x="381845" y="382936"/>
                </a:lnTo>
                <a:lnTo>
                  <a:pt x="0" y="382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9121339" y="4699408"/>
            <a:ext cx="1059864" cy="920123"/>
            <a:chOff x="0" y="0"/>
            <a:chExt cx="1269818" cy="1102396"/>
          </a:xfrm>
        </p:grpSpPr>
        <p:sp>
          <p:nvSpPr>
            <p:cNvPr id="16" name="Freeform 16"/>
            <p:cNvSpPr/>
            <p:nvPr/>
          </p:nvSpPr>
          <p:spPr>
            <a:xfrm>
              <a:off x="86171" y="0"/>
              <a:ext cx="1097477" cy="1102396"/>
            </a:xfrm>
            <a:custGeom>
              <a:avLst/>
              <a:gdLst/>
              <a:ahLst/>
              <a:cxnLst/>
              <a:rect l="l" t="t" r="r" b="b"/>
              <a:pathLst>
                <a:path w="1097477" h="1102396">
                  <a:moveTo>
                    <a:pt x="548738" y="0"/>
                  </a:moveTo>
                  <a:cubicBezTo>
                    <a:pt x="852194" y="1357"/>
                    <a:pt x="1097476" y="247739"/>
                    <a:pt x="1097476" y="551198"/>
                  </a:cubicBezTo>
                  <a:cubicBezTo>
                    <a:pt x="1097476" y="854657"/>
                    <a:pt x="852194" y="1101039"/>
                    <a:pt x="548738" y="1102396"/>
                  </a:cubicBezTo>
                  <a:cubicBezTo>
                    <a:pt x="245282" y="1101039"/>
                    <a:pt x="0" y="854657"/>
                    <a:pt x="0" y="551198"/>
                  </a:cubicBezTo>
                  <a:cubicBezTo>
                    <a:pt x="0" y="247739"/>
                    <a:pt x="245282" y="1357"/>
                    <a:pt x="548738" y="0"/>
                  </a:cubicBezTo>
                  <a:close/>
                </a:path>
              </a:pathLst>
            </a:custGeom>
            <a:solidFill>
              <a:srgbClr val="41C1BA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6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582910" y="5058557"/>
            <a:ext cx="430125" cy="450060"/>
            <a:chOff x="0" y="0"/>
            <a:chExt cx="582599" cy="6096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82599" cy="609600"/>
            </a:xfrm>
            <a:custGeom>
              <a:avLst/>
              <a:gdLst/>
              <a:ahLst/>
              <a:cxnLst/>
              <a:rect l="l" t="t" r="r" b="b"/>
              <a:pathLst>
                <a:path w="582599" h="609600">
                  <a:moveTo>
                    <a:pt x="203200" y="0"/>
                  </a:moveTo>
                  <a:lnTo>
                    <a:pt x="582599" y="0"/>
                  </a:lnTo>
                  <a:lnTo>
                    <a:pt x="379399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F4D92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01600" y="-47625"/>
              <a:ext cx="6096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6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118971" y="838200"/>
            <a:ext cx="8702721" cy="1683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91"/>
              </a:lnSpc>
            </a:pPr>
            <a:r>
              <a:rPr lang="en-US" sz="9850">
                <a:solidFill>
                  <a:srgbClr val="FFFFFF"/>
                </a:solidFill>
                <a:latin typeface="Paytone One"/>
              </a:rPr>
              <a:t>INVESTING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222554" y="4953000"/>
            <a:ext cx="5981276" cy="1683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91"/>
              </a:lnSpc>
            </a:pPr>
            <a:r>
              <a:rPr lang="en-US" sz="9850">
                <a:solidFill>
                  <a:srgbClr val="FFFFFF"/>
                </a:solidFill>
                <a:latin typeface="Paytone One"/>
              </a:rPr>
              <a:t>SAVING</a:t>
            </a:r>
          </a:p>
        </p:txBody>
      </p:sp>
      <p:sp>
        <p:nvSpPr>
          <p:cNvPr id="23" name="Freeform 23"/>
          <p:cNvSpPr/>
          <p:nvPr/>
        </p:nvSpPr>
        <p:spPr>
          <a:xfrm>
            <a:off x="8236665" y="4249775"/>
            <a:ext cx="1814671" cy="1787451"/>
          </a:xfrm>
          <a:custGeom>
            <a:avLst/>
            <a:gdLst/>
            <a:ahLst/>
            <a:cxnLst/>
            <a:rect l="l" t="t" r="r" b="b"/>
            <a:pathLst>
              <a:path w="1814671" h="1787451">
                <a:moveTo>
                  <a:pt x="0" y="0"/>
                </a:moveTo>
                <a:lnTo>
                  <a:pt x="1814670" y="0"/>
                </a:lnTo>
                <a:lnTo>
                  <a:pt x="1814670" y="1787450"/>
                </a:lnTo>
                <a:lnTo>
                  <a:pt x="0" y="17874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214653" y="81812"/>
            <a:ext cx="1521699" cy="746863"/>
            <a:chOff x="0" y="0"/>
            <a:chExt cx="2028932" cy="995818"/>
          </a:xfrm>
        </p:grpSpPr>
        <p:sp>
          <p:nvSpPr>
            <p:cNvPr id="25" name="Freeform 25"/>
            <p:cNvSpPr/>
            <p:nvPr/>
          </p:nvSpPr>
          <p:spPr>
            <a:xfrm>
              <a:off x="0" y="81648"/>
              <a:ext cx="680092" cy="833488"/>
            </a:xfrm>
            <a:custGeom>
              <a:avLst/>
              <a:gdLst/>
              <a:ahLst/>
              <a:cxnLst/>
              <a:rect l="l" t="t" r="r" b="b"/>
              <a:pathLst>
                <a:path w="680092" h="833488">
                  <a:moveTo>
                    <a:pt x="0" y="0"/>
                  </a:moveTo>
                  <a:lnTo>
                    <a:pt x="680092" y="0"/>
                  </a:lnTo>
                  <a:lnTo>
                    <a:pt x="680092" y="833487"/>
                  </a:lnTo>
                  <a:lnTo>
                    <a:pt x="0" y="83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6" name="AutoShape 26"/>
            <p:cNvSpPr/>
            <p:nvPr/>
          </p:nvSpPr>
          <p:spPr>
            <a:xfrm>
              <a:off x="895234" y="177258"/>
              <a:ext cx="0" cy="581407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7" name="Freeform 27">
              <a:hlinkClick r:id="rId9" tooltip="https://boolamoola.com"/>
            </p:cNvPr>
            <p:cNvSpPr/>
            <p:nvPr/>
          </p:nvSpPr>
          <p:spPr>
            <a:xfrm>
              <a:off x="1033114" y="0"/>
              <a:ext cx="995818" cy="995818"/>
            </a:xfrm>
            <a:custGeom>
              <a:avLst/>
              <a:gdLst/>
              <a:ahLst/>
              <a:cxnLst/>
              <a:rect l="l" t="t" r="r" b="b"/>
              <a:pathLst>
                <a:path w="995818" h="995818">
                  <a:moveTo>
                    <a:pt x="0" y="0"/>
                  </a:moveTo>
                  <a:lnTo>
                    <a:pt x="995818" y="0"/>
                  </a:lnTo>
                  <a:lnTo>
                    <a:pt x="995818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30667" y="4751418"/>
            <a:ext cx="16228633" cy="1889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88"/>
              </a:lnSpc>
            </a:pPr>
            <a:r>
              <a:rPr lang="en-US" sz="11063">
                <a:solidFill>
                  <a:srgbClr val="FFFFFF"/>
                </a:solidFill>
                <a:latin typeface="Object Sans Bold"/>
              </a:rPr>
              <a:t>MITSAKES  MISTAKES</a:t>
            </a:r>
          </a:p>
        </p:txBody>
      </p:sp>
      <p:sp>
        <p:nvSpPr>
          <p:cNvPr id="3" name="AutoShape 3"/>
          <p:cNvSpPr/>
          <p:nvPr/>
        </p:nvSpPr>
        <p:spPr>
          <a:xfrm>
            <a:off x="7382301" y="7615735"/>
            <a:ext cx="3529299" cy="0"/>
          </a:xfrm>
          <a:prstGeom prst="line">
            <a:avLst/>
          </a:prstGeom>
          <a:ln w="952500" cap="rnd">
            <a:solidFill>
              <a:srgbClr val="41C1B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9718896" y="7615735"/>
            <a:ext cx="699934" cy="0"/>
          </a:xfrm>
          <a:prstGeom prst="line">
            <a:avLst/>
          </a:prstGeom>
          <a:ln w="114300" cap="flat">
            <a:solidFill>
              <a:srgbClr val="0F4D92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5" name="Freeform 5"/>
          <p:cNvSpPr/>
          <p:nvPr/>
        </p:nvSpPr>
        <p:spPr>
          <a:xfrm>
            <a:off x="783820" y="5356367"/>
            <a:ext cx="8062131" cy="675203"/>
          </a:xfrm>
          <a:custGeom>
            <a:avLst/>
            <a:gdLst/>
            <a:ahLst/>
            <a:cxnLst/>
            <a:rect l="l" t="t" r="r" b="b"/>
            <a:pathLst>
              <a:path w="8062131" h="675203">
                <a:moveTo>
                  <a:pt x="0" y="0"/>
                </a:moveTo>
                <a:lnTo>
                  <a:pt x="8062131" y="0"/>
                </a:lnTo>
                <a:lnTo>
                  <a:pt x="8062131" y="675203"/>
                </a:lnTo>
                <a:lnTo>
                  <a:pt x="0" y="6752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30667" y="1647589"/>
            <a:ext cx="16228633" cy="3401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369"/>
              </a:lnSpc>
            </a:pPr>
            <a:r>
              <a:rPr lang="en-US" sz="23544">
                <a:solidFill>
                  <a:srgbClr val="FFFFFF"/>
                </a:solidFill>
                <a:latin typeface="Paytone One"/>
              </a:rPr>
              <a:t>INVESTING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836195" y="7219616"/>
            <a:ext cx="1554333" cy="763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05"/>
              </a:lnSpc>
            </a:pPr>
            <a:r>
              <a:rPr lang="en-US" sz="4432">
                <a:solidFill>
                  <a:srgbClr val="FFFFFF"/>
                </a:solidFill>
                <a:latin typeface="Object Sans Bold"/>
              </a:rPr>
              <a:t>Next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651759" y="100171"/>
            <a:ext cx="1521699" cy="746863"/>
            <a:chOff x="0" y="0"/>
            <a:chExt cx="2028932" cy="995818"/>
          </a:xfrm>
        </p:grpSpPr>
        <p:sp>
          <p:nvSpPr>
            <p:cNvPr id="9" name="Freeform 9"/>
            <p:cNvSpPr/>
            <p:nvPr/>
          </p:nvSpPr>
          <p:spPr>
            <a:xfrm>
              <a:off x="0" y="81648"/>
              <a:ext cx="680092" cy="833488"/>
            </a:xfrm>
            <a:custGeom>
              <a:avLst/>
              <a:gdLst/>
              <a:ahLst/>
              <a:cxnLst/>
              <a:rect l="l" t="t" r="r" b="b"/>
              <a:pathLst>
                <a:path w="680092" h="833488">
                  <a:moveTo>
                    <a:pt x="0" y="0"/>
                  </a:moveTo>
                  <a:lnTo>
                    <a:pt x="680092" y="0"/>
                  </a:lnTo>
                  <a:lnTo>
                    <a:pt x="680092" y="833487"/>
                  </a:lnTo>
                  <a:lnTo>
                    <a:pt x="0" y="83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0" name="AutoShape 10"/>
            <p:cNvSpPr/>
            <p:nvPr/>
          </p:nvSpPr>
          <p:spPr>
            <a:xfrm>
              <a:off x="895234" y="177258"/>
              <a:ext cx="0" cy="581407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" name="Freeform 11">
              <a:hlinkClick r:id="rId5" tooltip="https://boolamoola.com"/>
            </p:cNvPr>
            <p:cNvSpPr/>
            <p:nvPr/>
          </p:nvSpPr>
          <p:spPr>
            <a:xfrm>
              <a:off x="1033114" y="0"/>
              <a:ext cx="995818" cy="995818"/>
            </a:xfrm>
            <a:custGeom>
              <a:avLst/>
              <a:gdLst/>
              <a:ahLst/>
              <a:cxnLst/>
              <a:rect l="l" t="t" r="r" b="b"/>
              <a:pathLst>
                <a:path w="995818" h="995818">
                  <a:moveTo>
                    <a:pt x="0" y="0"/>
                  </a:moveTo>
                  <a:lnTo>
                    <a:pt x="995818" y="0"/>
                  </a:lnTo>
                  <a:lnTo>
                    <a:pt x="995818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73283" y="2936237"/>
            <a:ext cx="13927962" cy="6764619"/>
            <a:chOff x="0" y="0"/>
            <a:chExt cx="2937640" cy="14267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37639" cy="1426771"/>
            </a:xfrm>
            <a:custGeom>
              <a:avLst/>
              <a:gdLst/>
              <a:ahLst/>
              <a:cxnLst/>
              <a:rect l="l" t="t" r="r" b="b"/>
              <a:pathLst>
                <a:path w="2937639" h="1426771">
                  <a:moveTo>
                    <a:pt x="0" y="0"/>
                  </a:moveTo>
                  <a:lnTo>
                    <a:pt x="2937639" y="0"/>
                  </a:lnTo>
                  <a:lnTo>
                    <a:pt x="2937639" y="1426771"/>
                  </a:lnTo>
                  <a:lnTo>
                    <a:pt x="0" y="1426771"/>
                  </a:lnTo>
                  <a:close/>
                </a:path>
              </a:pathLst>
            </a:custGeom>
            <a:solidFill>
              <a:srgbClr val="41C1B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7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3572113">
            <a:off x="3489568" y="519702"/>
            <a:ext cx="503445" cy="1017996"/>
          </a:xfrm>
          <a:custGeom>
            <a:avLst/>
            <a:gdLst/>
            <a:ahLst/>
            <a:cxnLst/>
            <a:rect l="l" t="t" r="r" b="b"/>
            <a:pathLst>
              <a:path w="503445" h="1017996">
                <a:moveTo>
                  <a:pt x="0" y="0"/>
                </a:moveTo>
                <a:lnTo>
                  <a:pt x="503445" y="0"/>
                </a:lnTo>
                <a:lnTo>
                  <a:pt x="503445" y="1017996"/>
                </a:lnTo>
                <a:lnTo>
                  <a:pt x="0" y="1017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058760" y="2758394"/>
            <a:ext cx="14051244" cy="6858730"/>
          </a:xfrm>
          <a:custGeom>
            <a:avLst/>
            <a:gdLst/>
            <a:ahLst/>
            <a:cxnLst/>
            <a:rect l="l" t="t" r="r" b="b"/>
            <a:pathLst>
              <a:path w="14051244" h="6858730">
                <a:moveTo>
                  <a:pt x="0" y="0"/>
                </a:moveTo>
                <a:lnTo>
                  <a:pt x="14051244" y="0"/>
                </a:lnTo>
                <a:lnTo>
                  <a:pt x="14051244" y="6858730"/>
                </a:lnTo>
                <a:lnTo>
                  <a:pt x="0" y="68587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114266" y="2806019"/>
            <a:ext cx="13940232" cy="6734320"/>
          </a:xfrm>
          <a:custGeom>
            <a:avLst/>
            <a:gdLst/>
            <a:ahLst/>
            <a:cxnLst/>
            <a:rect l="l" t="t" r="r" b="b"/>
            <a:pathLst>
              <a:path w="13940232" h="6734320">
                <a:moveTo>
                  <a:pt x="0" y="0"/>
                </a:moveTo>
                <a:lnTo>
                  <a:pt x="13940232" y="0"/>
                </a:lnTo>
                <a:lnTo>
                  <a:pt x="13940232" y="6734321"/>
                </a:lnTo>
                <a:lnTo>
                  <a:pt x="0" y="67343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9014" t="-40712" r="-31083" b="-6641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99128" y="1175321"/>
            <a:ext cx="754275" cy="1010753"/>
          </a:xfrm>
          <a:custGeom>
            <a:avLst/>
            <a:gdLst/>
            <a:ahLst/>
            <a:cxnLst/>
            <a:rect l="l" t="t" r="r" b="b"/>
            <a:pathLst>
              <a:path w="754275" h="1010753">
                <a:moveTo>
                  <a:pt x="0" y="0"/>
                </a:moveTo>
                <a:lnTo>
                  <a:pt x="754275" y="0"/>
                </a:lnTo>
                <a:lnTo>
                  <a:pt x="754275" y="1010753"/>
                </a:lnTo>
                <a:lnTo>
                  <a:pt x="0" y="10107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834597" y="697495"/>
            <a:ext cx="9743706" cy="1624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84"/>
              </a:lnSpc>
            </a:pPr>
            <a:r>
              <a:rPr lang="en-US" sz="9488">
                <a:solidFill>
                  <a:srgbClr val="FFFFFF"/>
                </a:solidFill>
                <a:latin typeface="Paytone One"/>
              </a:rPr>
              <a:t>MARKET TIMING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6651759" y="100171"/>
            <a:ext cx="1521699" cy="746863"/>
            <a:chOff x="0" y="0"/>
            <a:chExt cx="2028932" cy="995818"/>
          </a:xfrm>
        </p:grpSpPr>
        <p:sp>
          <p:nvSpPr>
            <p:cNvPr id="11" name="Freeform 11"/>
            <p:cNvSpPr/>
            <p:nvPr/>
          </p:nvSpPr>
          <p:spPr>
            <a:xfrm>
              <a:off x="0" y="81648"/>
              <a:ext cx="680092" cy="833488"/>
            </a:xfrm>
            <a:custGeom>
              <a:avLst/>
              <a:gdLst/>
              <a:ahLst/>
              <a:cxnLst/>
              <a:rect l="l" t="t" r="r" b="b"/>
              <a:pathLst>
                <a:path w="680092" h="833488">
                  <a:moveTo>
                    <a:pt x="0" y="0"/>
                  </a:moveTo>
                  <a:lnTo>
                    <a:pt x="680092" y="0"/>
                  </a:lnTo>
                  <a:lnTo>
                    <a:pt x="680092" y="833487"/>
                  </a:lnTo>
                  <a:lnTo>
                    <a:pt x="0" y="83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2" name="AutoShape 12"/>
            <p:cNvSpPr/>
            <p:nvPr/>
          </p:nvSpPr>
          <p:spPr>
            <a:xfrm>
              <a:off x="895234" y="177258"/>
              <a:ext cx="0" cy="581407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3" name="Freeform 13">
              <a:hlinkClick r:id="rId8" tooltip="https://boolamoola.com"/>
            </p:cNvPr>
            <p:cNvSpPr/>
            <p:nvPr/>
          </p:nvSpPr>
          <p:spPr>
            <a:xfrm>
              <a:off x="1033114" y="0"/>
              <a:ext cx="995818" cy="995818"/>
            </a:xfrm>
            <a:custGeom>
              <a:avLst/>
              <a:gdLst/>
              <a:ahLst/>
              <a:cxnLst/>
              <a:rect l="l" t="t" r="r" b="b"/>
              <a:pathLst>
                <a:path w="995818" h="995818">
                  <a:moveTo>
                    <a:pt x="0" y="0"/>
                  </a:moveTo>
                  <a:lnTo>
                    <a:pt x="995818" y="0"/>
                  </a:lnTo>
                  <a:lnTo>
                    <a:pt x="995818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791</Words>
  <Application>Microsoft Office PowerPoint</Application>
  <PresentationFormat>Custom</PresentationFormat>
  <Paragraphs>185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Paytone One Bold Italics</vt:lpstr>
      <vt:lpstr>Object Sans Bold</vt:lpstr>
      <vt:lpstr>Poppins Bold</vt:lpstr>
      <vt:lpstr>Paytone One</vt:lpstr>
      <vt:lpstr>Object Sans</vt:lpstr>
      <vt:lpstr>Kollektif Bold</vt:lpstr>
      <vt:lpstr>Calibri</vt:lpstr>
      <vt:lpstr>Kollektif</vt:lpstr>
      <vt:lpstr>Arial</vt:lpstr>
      <vt:lpstr>Hiatus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Boola Moola - White Coat Wealth - Basics of Investing</dc:title>
  <dc:creator>Dalton</dc:creator>
  <cp:lastModifiedBy>Dalton Everett</cp:lastModifiedBy>
  <cp:revision>2</cp:revision>
  <dcterms:created xsi:type="dcterms:W3CDTF">2006-08-16T00:00:00Z</dcterms:created>
  <dcterms:modified xsi:type="dcterms:W3CDTF">2023-06-22T14:43:01Z</dcterms:modified>
  <dc:identifier>DAFMr8hZF2I</dc:identifier>
</cp:coreProperties>
</file>