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K Grotesk Light" charset="1" panose="00000400000000000000"/>
      <p:regular r:id="rId10"/>
    </p:embeddedFont>
    <p:embeddedFont>
      <p:font typeface="HK Grotesk Light Bold" charset="1" panose="00000500000000000000"/>
      <p:regular r:id="rId11"/>
    </p:embeddedFont>
    <p:embeddedFont>
      <p:font typeface="HK Grotesk Light Italics" charset="1" panose="00000400000000000000"/>
      <p:regular r:id="rId12"/>
    </p:embeddedFont>
    <p:embeddedFont>
      <p:font typeface="HK Grotesk Light Bold Italics" charset="1" panose="00000500000000000000"/>
      <p:regular r:id="rId13"/>
    </p:embeddedFont>
    <p:embeddedFont>
      <p:font typeface="Poppins Medium" charset="1" panose="02000000000000000000"/>
      <p:regular r:id="rId14"/>
    </p:embeddedFont>
    <p:embeddedFont>
      <p:font typeface="Poppins Medium Bold" charset="1" panose="02000000000000000000"/>
      <p:regular r:id="rId15"/>
    </p:embeddedFont>
    <p:embeddedFont>
      <p:font typeface="Poppins Bold" charset="1" panose="02000000000000000000"/>
      <p:regular r:id="rId16"/>
    </p:embeddedFont>
    <p:embeddedFont>
      <p:font typeface="Object Sans" charset="1" panose="00000300000000000000"/>
      <p:regular r:id="rId17"/>
    </p:embeddedFont>
    <p:embeddedFont>
      <p:font typeface="Object Sans Bold" charset="1" panose="00000300000000000000"/>
      <p:regular r:id="rId18"/>
    </p:embeddedFont>
    <p:embeddedFont>
      <p:font typeface="Object Sans Italics" charset="1" panose="00000300000000000000"/>
      <p:regular r:id="rId19"/>
    </p:embeddedFont>
    <p:embeddedFont>
      <p:font typeface="Object Sans Bold Italics" charset="1" panose="00000300000000000000"/>
      <p:regular r:id="rId20"/>
    </p:embeddedFont>
    <p:embeddedFont>
      <p:font typeface="Object Sans Bold" charset="1" panose="00000300000000000000"/>
      <p:regular r:id="rId21"/>
    </p:embeddedFont>
    <p:embeddedFont>
      <p:font typeface="Object Sans Bold Bold" charset="1" panose="00000300000000000000"/>
      <p:regular r:id="rId22"/>
    </p:embeddedFont>
    <p:embeddedFont>
      <p:font typeface="Object Sans Bold Italics" charset="1" panose="00000300000000000000"/>
      <p:regular r:id="rId23"/>
    </p:embeddedFont>
    <p:embeddedFont>
      <p:font typeface="Object Sans Bold Bold Italics" charset="1" panose="00000300000000000000"/>
      <p:regular r:id="rId24"/>
    </p:embeddedFont>
    <p:embeddedFont>
      <p:font typeface="Hiatus" charset="1" panose="00000000000000000000"/>
      <p:regular r:id="rId25"/>
    </p:embeddedFont>
    <p:embeddedFont>
      <p:font typeface="Paytone One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37" Target="slides/slide11.xml" Type="http://schemas.openxmlformats.org/officeDocument/2006/relationships/slide"/><Relationship Id="rId38" Target="slides/slide12.xml" Type="http://schemas.openxmlformats.org/officeDocument/2006/relationships/slide"/><Relationship Id="rId39" Target="slides/slide13.xml" Type="http://schemas.openxmlformats.org/officeDocument/2006/relationships/slide"/><Relationship Id="rId4" Target="theme/theme1.xml" Type="http://schemas.openxmlformats.org/officeDocument/2006/relationships/theme"/><Relationship Id="rId40" Target="slides/slide14.xml" Type="http://schemas.openxmlformats.org/officeDocument/2006/relationships/slide"/><Relationship Id="rId41" Target="slides/slide15.xml" Type="http://schemas.openxmlformats.org/officeDocument/2006/relationships/slide"/><Relationship Id="rId42" Target="slides/slide16.xml" Type="http://schemas.openxmlformats.org/officeDocument/2006/relationships/slide"/><Relationship Id="rId43" Target="slides/slide17.xml" Type="http://schemas.openxmlformats.org/officeDocument/2006/relationships/slide"/><Relationship Id="rId44" Target="slides/slide18.xml" Type="http://schemas.openxmlformats.org/officeDocument/2006/relationships/slide"/><Relationship Id="rId45" Target="slides/slide19.xml" Type="http://schemas.openxmlformats.org/officeDocument/2006/relationships/slide"/><Relationship Id="rId46" Target="slides/slide20.xml" Type="http://schemas.openxmlformats.org/officeDocument/2006/relationships/slide"/><Relationship Id="rId47" Target="slides/slide21.xml" Type="http://schemas.openxmlformats.org/officeDocument/2006/relationships/slide"/><Relationship Id="rId48" Target="slides/slide22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https://boolamoola.com" TargetMode="External" Type="http://schemas.openxmlformats.org/officeDocument/2006/relationships/hyperlink"/><Relationship Id="rId7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boolamoola.com" TargetMode="External" Type="http://schemas.openxmlformats.org/officeDocument/2006/relationships/hyperlink"/><Relationship Id="rId4" Target="../media/image5.png" Type="http://schemas.openxmlformats.org/officeDocument/2006/relationships/image"/><Relationship Id="rId5" Target="../media/image30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4.png" Type="http://schemas.openxmlformats.org/officeDocument/2006/relationships/image"/><Relationship Id="rId4" Target="https://boolamoola.com" TargetMode="External" Type="http://schemas.openxmlformats.org/officeDocument/2006/relationships/hyperlink"/><Relationship Id="rId5" Target="../media/image5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4.png" Type="http://schemas.openxmlformats.org/officeDocument/2006/relationships/image"/><Relationship Id="rId6" Target="https://boolamoola.com" TargetMode="External" Type="http://schemas.openxmlformats.org/officeDocument/2006/relationships/hyperlink"/><Relationship Id="rId7" Target="../media/image5.pn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4.png" Type="http://schemas.openxmlformats.org/officeDocument/2006/relationships/image"/><Relationship Id="rId6" Target="https://boolamoola.com" TargetMode="External" Type="http://schemas.openxmlformats.org/officeDocument/2006/relationships/hyperlink"/><Relationship Id="rId7" Target="../media/image5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boolamoola.com" TargetMode="External" Type="http://schemas.openxmlformats.org/officeDocument/2006/relationships/hyperlink"/><Relationship Id="rId4" Target="../media/image5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media/image42.png" Type="http://schemas.openxmlformats.org/officeDocument/2006/relationships/image"/><Relationship Id="rId20" Target="../media/image60.png" Type="http://schemas.openxmlformats.org/officeDocument/2006/relationships/image"/><Relationship Id="rId21" Target="../media/image61.svg" Type="http://schemas.openxmlformats.org/officeDocument/2006/relationships/image"/><Relationship Id="rId22" Target="../media/image4.png" Type="http://schemas.openxmlformats.org/officeDocument/2006/relationships/image"/><Relationship Id="rId23" Target="https://boolamoola.com" TargetMode="External" Type="http://schemas.openxmlformats.org/officeDocument/2006/relationships/hyperlink"/><Relationship Id="rId24" Target="../media/image5.png" Type="http://schemas.openxmlformats.org/officeDocument/2006/relationships/image"/><Relationship Id="rId3" Target="../media/image4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svg" Type="http://schemas.openxmlformats.org/officeDocument/2006/relationships/image"/><Relationship Id="rId2" Target="../media/image62.jpe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.png" Type="http://schemas.openxmlformats.org/officeDocument/2006/relationships/image"/><Relationship Id="rId8" Target="https://boolamoola.com" TargetMode="External" Type="http://schemas.openxmlformats.org/officeDocument/2006/relationships/hyperlink"/><Relationship Id="rId9" Target="../media/image5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2" Target="../media/image65.png" Type="http://schemas.openxmlformats.org/officeDocument/2006/relationships/image"/><Relationship Id="rId3" Target="../media/image66.jpe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4.png" Type="http://schemas.openxmlformats.org/officeDocument/2006/relationships/image"/><Relationship Id="rId7" Target="https://boolamoola.com" TargetMode="External" Type="http://schemas.openxmlformats.org/officeDocument/2006/relationships/hyperlink"/><Relationship Id="rId8" Target="../media/image5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svg" Type="http://schemas.openxmlformats.org/officeDocument/2006/relationships/image"/><Relationship Id="rId2" Target="../media/image69.jpe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4.png" Type="http://schemas.openxmlformats.org/officeDocument/2006/relationships/image"/><Relationship Id="rId8" Target="https://boolamoola.com" TargetMode="External" Type="http://schemas.openxmlformats.org/officeDocument/2006/relationships/hyperlink"/><Relationship Id="rId9" Target="../media/image5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calendly.com/nedeen-1" TargetMode="External" Type="http://schemas.openxmlformats.org/officeDocument/2006/relationships/hyperlink"/><Relationship Id="rId11" Target="http://calendly.com/acrookshank" TargetMode="External" Type="http://schemas.openxmlformats.org/officeDocument/2006/relationships/hyperlink"/><Relationship Id="rId12" Target="http://www.htk.com/" TargetMode="External" Type="http://schemas.openxmlformats.org/officeDocument/2006/relationships/hyperlink"/><Relationship Id="rId2" Target="../media/image9.png" Type="http://schemas.openxmlformats.org/officeDocument/2006/relationships/image"/><Relationship Id="rId3" Target="../media/image11.png" Type="http://schemas.openxmlformats.org/officeDocument/2006/relationships/image"/><Relationship Id="rId4" Target="../media/image10.png" Type="http://schemas.openxmlformats.org/officeDocument/2006/relationships/image"/><Relationship Id="rId5" Target="../media/image70.png" Type="http://schemas.openxmlformats.org/officeDocument/2006/relationships/image"/><Relationship Id="rId6" Target="../media/image71.svg" Type="http://schemas.openxmlformats.org/officeDocument/2006/relationships/image"/><Relationship Id="rId7" Target="../media/image72.png" Type="http://schemas.openxmlformats.org/officeDocument/2006/relationships/image"/><Relationship Id="rId8" Target="https://boolamoola.com" TargetMode="External" Type="http://schemas.openxmlformats.org/officeDocument/2006/relationships/hyperlink"/><Relationship Id="rId9" Target="http://calendly.com/jcaserta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4.png" Type="http://schemas.openxmlformats.org/officeDocument/2006/relationships/image"/><Relationship Id="rId4" Target="https://boolamoola.com" TargetMode="External" Type="http://schemas.openxmlformats.org/officeDocument/2006/relationships/hyperlink"/><Relationship Id="rId5" Target="../media/image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boolamoola.com" TargetMode="External" Type="http://schemas.openxmlformats.org/officeDocument/2006/relationships/hyperlink"/><Relationship Id="rId4" Target="../media/image5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22.png" Type="http://schemas.openxmlformats.org/officeDocument/2006/relationships/image"/><Relationship Id="rId3" Target="https://www.adp.com/resources/tools/calculators/salary-paycheck-calculator.aspx" TargetMode="External" Type="http://schemas.openxmlformats.org/officeDocument/2006/relationships/hyperlink"/><Relationship Id="rId4" Target="../media/image23.png" Type="http://schemas.openxmlformats.org/officeDocument/2006/relationships/image"/><Relationship Id="rId5" Target="https://www.paycheckcity.com/calculator" TargetMode="External" Type="http://schemas.openxmlformats.org/officeDocument/2006/relationships/hyperlink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4.png" Type="http://schemas.openxmlformats.org/officeDocument/2006/relationships/image"/><Relationship Id="rId9" Target="https://boolamoola.com" TargetMode="External" Type="http://schemas.openxmlformats.org/officeDocument/2006/relationships/hyperlink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4.png" Type="http://schemas.openxmlformats.org/officeDocument/2006/relationships/image"/><Relationship Id="rId6" Target="https://boolamoola.com" TargetMode="External" Type="http://schemas.openxmlformats.org/officeDocument/2006/relationships/hyperlink"/><Relationship Id="rId7" Target="../media/image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boolamoola.com" TargetMode="External" Type="http://schemas.openxmlformats.org/officeDocument/2006/relationships/hyperlink"/><Relationship Id="rId4" Target="../media/image5.pn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boolamoola.com" TargetMode="External" Type="http://schemas.openxmlformats.org/officeDocument/2006/relationships/hyperlink"/><Relationship Id="rId4" Target="../media/image5.png" Type="http://schemas.openxmlformats.org/officeDocument/2006/relationships/image"/><Relationship Id="rId5" Target="../media/image29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42931"/>
            <a:ext cx="7171463" cy="10979729"/>
          </a:xfrm>
          <a:custGeom>
            <a:avLst/>
            <a:gdLst/>
            <a:ahLst/>
            <a:cxnLst/>
            <a:rect r="r" b="b" t="t" l="l"/>
            <a:pathLst>
              <a:path h="10979729" w="7171463">
                <a:moveTo>
                  <a:pt x="0" y="0"/>
                </a:moveTo>
                <a:lnTo>
                  <a:pt x="7171463" y="0"/>
                </a:lnTo>
                <a:lnTo>
                  <a:pt x="7171463" y="10979729"/>
                </a:lnTo>
                <a:lnTo>
                  <a:pt x="0" y="1097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32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444406"/>
            <a:ext cx="16230600" cy="367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92"/>
              </a:lnSpc>
            </a:pPr>
            <a:r>
              <a:rPr lang="en-US" sz="21494">
                <a:solidFill>
                  <a:srgbClr val="FFFEFE"/>
                </a:solidFill>
                <a:latin typeface="Paytone One"/>
              </a:rPr>
              <a:t>BUDGETING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331448" y="3206212"/>
            <a:ext cx="2450341" cy="4031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48"/>
              </a:lnSpc>
            </a:pPr>
            <a:r>
              <a:rPr lang="en-US" sz="23320">
                <a:solidFill>
                  <a:srgbClr val="41C1BA"/>
                </a:solidFill>
                <a:latin typeface="Hiatus"/>
              </a:rPr>
              <a:t>101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334021" y="7396771"/>
            <a:ext cx="5894898" cy="489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75"/>
              </a:lnSpc>
            </a:pPr>
            <a:r>
              <a:rPr lang="en-US" sz="2839">
                <a:solidFill>
                  <a:srgbClr val="FFFFFF"/>
                </a:solidFill>
                <a:latin typeface="Object Sans Bold"/>
              </a:rPr>
              <a:t>Making a plan for your cash flow.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667695">
            <a:off x="15369349" y="7679510"/>
            <a:ext cx="1937773" cy="414199"/>
          </a:xfrm>
          <a:custGeom>
            <a:avLst/>
            <a:gdLst/>
            <a:ahLst/>
            <a:cxnLst/>
            <a:rect r="r" b="b" t="t" l="l"/>
            <a:pathLst>
              <a:path h="414199" w="1937773">
                <a:moveTo>
                  <a:pt x="0" y="0"/>
                </a:moveTo>
                <a:lnTo>
                  <a:pt x="1937772" y="0"/>
                </a:lnTo>
                <a:lnTo>
                  <a:pt x="1937772" y="414199"/>
                </a:lnTo>
                <a:lnTo>
                  <a:pt x="0" y="41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15570086" y="1721429"/>
            <a:ext cx="0" cy="80442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>
            <a:hlinkClick r:id="rId6" tooltip="https://boolamoola.com"/>
          </p:cNvPr>
          <p:cNvSpPr/>
          <p:nvPr/>
        </p:nvSpPr>
        <p:spPr>
          <a:xfrm flipH="false" flipV="false" rot="0">
            <a:off x="15760856" y="1476176"/>
            <a:ext cx="1377805" cy="1377805"/>
          </a:xfrm>
          <a:custGeom>
            <a:avLst/>
            <a:gdLst/>
            <a:ahLst/>
            <a:cxnLst/>
            <a:rect r="r" b="b" t="t" l="l"/>
            <a:pathLst>
              <a:path h="1377805" w="1377805">
                <a:moveTo>
                  <a:pt x="0" y="0"/>
                </a:moveTo>
                <a:lnTo>
                  <a:pt x="1377805" y="0"/>
                </a:lnTo>
                <a:lnTo>
                  <a:pt x="1377805" y="1377805"/>
                </a:lnTo>
                <a:lnTo>
                  <a:pt x="0" y="137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79318" y="1587011"/>
            <a:ext cx="1149042" cy="1156136"/>
          </a:xfrm>
          <a:custGeom>
            <a:avLst/>
            <a:gdLst/>
            <a:ahLst/>
            <a:cxnLst/>
            <a:rect r="r" b="b" t="t" l="l"/>
            <a:pathLst>
              <a:path h="1156136" w="1149042">
                <a:moveTo>
                  <a:pt x="0" y="0"/>
                </a:moveTo>
                <a:lnTo>
                  <a:pt x="1149041" y="0"/>
                </a:lnTo>
                <a:lnTo>
                  <a:pt x="1149041" y="1156136"/>
                </a:lnTo>
                <a:lnTo>
                  <a:pt x="0" y="1156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161" t="0" r="-38714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945811" y="4537837"/>
            <a:ext cx="6496475" cy="2390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1"/>
              </a:lnSpc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Medicare is the federal health insurance program for:</a:t>
            </a:r>
          </a:p>
          <a:p>
            <a:pPr marL="492252" indent="-246126" lvl="1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People 65+</a:t>
            </a:r>
          </a:p>
          <a:p>
            <a:pPr marL="492252" indent="-246126" lvl="1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Certain younger people with disabilities</a:t>
            </a:r>
          </a:p>
          <a:p>
            <a:pPr marL="492252" indent="-246126" lvl="1">
              <a:lnSpc>
                <a:spcPts val="3191"/>
              </a:lnSpc>
              <a:buFont typeface="Arial"/>
              <a:buChar char="•"/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People with End-Stage Renal Disease (permanent kidney failure)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455812"/>
            <a:ext cx="16230600" cy="221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987"/>
              </a:lnSpc>
            </a:pPr>
            <a:r>
              <a:rPr lang="en-US" sz="13731" spc="398">
                <a:solidFill>
                  <a:srgbClr val="FFFFFF"/>
                </a:solidFill>
                <a:latin typeface="Paytone One Bold"/>
              </a:rPr>
              <a:t>UNDERSTANDING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5" id="5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>
              <a:hlinkClick r:id="rId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161" t="0" r="-3871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true" flipV="false" rot="0">
            <a:off x="1532227" y="1910295"/>
            <a:ext cx="8299158" cy="9789428"/>
          </a:xfrm>
          <a:custGeom>
            <a:avLst/>
            <a:gdLst/>
            <a:ahLst/>
            <a:cxnLst/>
            <a:rect r="r" b="b" t="t" l="l"/>
            <a:pathLst>
              <a:path h="9789428" w="8299158">
                <a:moveTo>
                  <a:pt x="8299159" y="0"/>
                </a:moveTo>
                <a:lnTo>
                  <a:pt x="0" y="0"/>
                </a:lnTo>
                <a:lnTo>
                  <a:pt x="0" y="9789428"/>
                </a:lnTo>
                <a:lnTo>
                  <a:pt x="8299159" y="9789428"/>
                </a:lnTo>
                <a:lnTo>
                  <a:pt x="8299159" y="0"/>
                </a:lnTo>
                <a:close/>
              </a:path>
            </a:pathLst>
          </a:custGeom>
          <a:blipFill>
            <a:blip r:embed="rId5"/>
            <a:stretch>
              <a:fillRect l="0" t="0" r="0" b="-8150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428682" y="8068437"/>
            <a:ext cx="6116589" cy="1189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1"/>
              </a:lnSpc>
            </a:pPr>
            <a:r>
              <a:rPr lang="en-US" sz="2279">
                <a:solidFill>
                  <a:srgbClr val="FFFFFF"/>
                </a:solidFill>
                <a:latin typeface="Object Sans"/>
              </a:rPr>
              <a:t>You can contribute 1.45% of your total income w/ no limit; if self-employed, you can double those amounts.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45811" y="7308850"/>
            <a:ext cx="4457295" cy="607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58"/>
              </a:lnSpc>
            </a:pPr>
            <a:r>
              <a:rPr lang="en-US" sz="3470">
                <a:solidFill>
                  <a:srgbClr val="FFFFFF"/>
                </a:solidFill>
                <a:latin typeface="Object Sans Bold"/>
              </a:rPr>
              <a:t>How is it </a:t>
            </a:r>
            <a:r>
              <a:rPr lang="en-US" sz="3470">
                <a:solidFill>
                  <a:srgbClr val="0F4D92"/>
                </a:solidFill>
                <a:latin typeface="Object Sans Bold"/>
              </a:rPr>
              <a:t>Funded</a:t>
            </a:r>
            <a:r>
              <a:rPr lang="en-US" sz="3470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45811" y="3774119"/>
            <a:ext cx="4598960" cy="607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58"/>
              </a:lnSpc>
            </a:pPr>
            <a:r>
              <a:rPr lang="en-US" sz="3470">
                <a:solidFill>
                  <a:srgbClr val="FFFFFF"/>
                </a:solidFill>
                <a:latin typeface="Object Sans Bold"/>
              </a:rPr>
              <a:t>What is </a:t>
            </a:r>
            <a:r>
              <a:rPr lang="en-US" sz="3470">
                <a:solidFill>
                  <a:srgbClr val="0F4D92"/>
                </a:solidFill>
                <a:latin typeface="Object Sans Bold"/>
              </a:rPr>
              <a:t>Medicare</a:t>
            </a:r>
            <a:r>
              <a:rPr lang="en-US" sz="3470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77145" y="1061389"/>
            <a:ext cx="4679171" cy="2346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42"/>
              </a:lnSpc>
            </a:pPr>
            <a:r>
              <a:rPr lang="en-US" sz="13601">
                <a:solidFill>
                  <a:srgbClr val="0F4D92"/>
                </a:solidFill>
                <a:latin typeface="Hiatus"/>
              </a:rPr>
              <a:t>Medicare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025073" y="5424166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25073" y="6197781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025073" y="5810973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4"/>
                </a:lnTo>
                <a:lnTo>
                  <a:pt x="0" y="312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025073" y="8116062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3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20032" y="6365818"/>
            <a:ext cx="6830946" cy="2478833"/>
            <a:chOff x="0" y="0"/>
            <a:chExt cx="9107928" cy="3305110"/>
          </a:xfrm>
        </p:grpSpPr>
        <p:sp>
          <p:nvSpPr>
            <p:cNvPr name="AutoShape 6" id="6"/>
            <p:cNvSpPr/>
            <p:nvPr/>
          </p:nvSpPr>
          <p:spPr>
            <a:xfrm rot="0">
              <a:off x="844494" y="3244905"/>
              <a:ext cx="7327222" cy="0"/>
            </a:xfrm>
            <a:prstGeom prst="line">
              <a:avLst/>
            </a:prstGeom>
            <a:ln cap="flat" w="635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844494" y="139700"/>
              <a:ext cx="8263434" cy="23616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Taxable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Less credits and prepayments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737" y="687494"/>
              <a:ext cx="545800" cy="1225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104775"/>
              <a:ext cx="727273" cy="1225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20032" y="430229"/>
            <a:ext cx="6762157" cy="2314157"/>
            <a:chOff x="0" y="0"/>
            <a:chExt cx="9016210" cy="308554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752775" y="-76200"/>
              <a:ext cx="8263434" cy="31617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Gross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D</a:t>
              </a:r>
              <a:r>
                <a:rPr lang="en-US" sz="3391">
                  <a:solidFill>
                    <a:srgbClr val="FFFFFF"/>
                  </a:solidFill>
                  <a:latin typeface="Object Sans"/>
                </a:rPr>
                <a:t>eductions for adjusted gross income​</a:t>
              </a:r>
            </a:p>
            <a:p>
              <a:pPr>
                <a:lnSpc>
                  <a:spcPts val="4748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440615"/>
              <a:ext cx="545800" cy="12180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  <p:sp>
          <p:nvSpPr>
            <p:cNvPr name="AutoShape 13" id="13"/>
            <p:cNvSpPr/>
            <p:nvPr/>
          </p:nvSpPr>
          <p:spPr>
            <a:xfrm rot="0">
              <a:off x="752775" y="2695560"/>
              <a:ext cx="7327222" cy="0"/>
            </a:xfrm>
            <a:prstGeom prst="line">
              <a:avLst/>
            </a:prstGeom>
            <a:ln cap="flat" w="635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0186006" y="2730583"/>
            <a:ext cx="7524435" cy="3453798"/>
            <a:chOff x="0" y="0"/>
            <a:chExt cx="10032580" cy="460506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843512" y="79447"/>
              <a:ext cx="9189068" cy="3961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41C1BA"/>
                  </a:solidFill>
                  <a:latin typeface="Object Sans Bold"/>
                </a:rPr>
                <a:t>Adjusted Gross Income​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G</a:t>
              </a:r>
              <a:r>
                <a:rPr lang="en-US" sz="3391">
                  <a:solidFill>
                    <a:srgbClr val="FFFFFF"/>
                  </a:solidFill>
                  <a:latin typeface="Object Sans"/>
                </a:rPr>
                <a:t>reater of standard deduction or itemized deductions​</a:t>
              </a:r>
            </a:p>
            <a:p>
              <a:pPr>
                <a:lnSpc>
                  <a:spcPts val="4748"/>
                </a:lnSpc>
              </a:pPr>
              <a:r>
                <a:rPr lang="en-US" sz="3391">
                  <a:solidFill>
                    <a:srgbClr val="FFFFFF"/>
                  </a:solidFill>
                  <a:latin typeface="Object Sans"/>
                </a:rPr>
                <a:t>Less personal and dependency exemptions​</a:t>
              </a:r>
            </a:p>
          </p:txBody>
        </p:sp>
        <p:sp>
          <p:nvSpPr>
            <p:cNvPr name="AutoShape 16" id="16"/>
            <p:cNvSpPr/>
            <p:nvPr/>
          </p:nvSpPr>
          <p:spPr>
            <a:xfrm rot="0">
              <a:off x="889862" y="4544858"/>
              <a:ext cx="7327222" cy="0"/>
            </a:xfrm>
            <a:prstGeom prst="line">
              <a:avLst/>
            </a:prstGeom>
            <a:ln cap="flat" w="635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-104775"/>
              <a:ext cx="727273" cy="1225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5368" y="647499"/>
              <a:ext cx="545800" cy="12180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41C1BA"/>
                  </a:solidFill>
                  <a:latin typeface="Poppins Medium Bold"/>
                </a:rPr>
                <a:t>-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true" rot="-3830630">
            <a:off x="-774119" y="5124978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4114800"/>
                </a:moveTo>
                <a:lnTo>
                  <a:pt x="5423130" y="4114800"/>
                </a:lnTo>
                <a:lnTo>
                  <a:pt x="54231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64728" y="3064128"/>
            <a:ext cx="7373595" cy="207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96"/>
              </a:lnSpc>
            </a:pPr>
            <a:r>
              <a:rPr lang="en-US" sz="8015">
                <a:solidFill>
                  <a:srgbClr val="FFFFFF"/>
                </a:solidFill>
                <a:latin typeface="Paytone One Bold"/>
              </a:rPr>
              <a:t>BASIC INCOME TAX FORMULA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0151980" y="9016101"/>
            <a:ext cx="6830210" cy="840670"/>
            <a:chOff x="0" y="0"/>
            <a:chExt cx="9106947" cy="1120894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04775"/>
              <a:ext cx="727273" cy="1225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38"/>
                </a:lnSpc>
              </a:pPr>
              <a:r>
                <a:rPr lang="en-US" sz="5527">
                  <a:solidFill>
                    <a:srgbClr val="FFFEFE"/>
                  </a:solidFill>
                  <a:latin typeface="Poppins Medium Bold"/>
                </a:rPr>
                <a:t>=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843512" y="62950"/>
              <a:ext cx="8263434" cy="7614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48"/>
                </a:lnSpc>
              </a:pPr>
              <a:r>
                <a:rPr lang="en-US" sz="3391" u="sng">
                  <a:solidFill>
                    <a:srgbClr val="41C1BA"/>
                  </a:solidFill>
                  <a:latin typeface="Object Sans Bold"/>
                </a:rPr>
                <a:t>Tax Due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5" id="25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6" id="26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54233" y="614194"/>
            <a:ext cx="12379533" cy="9058611"/>
            <a:chOff x="0" y="0"/>
            <a:chExt cx="3260453" cy="23858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60453" cy="2385807"/>
            </a:xfrm>
            <a:custGeom>
              <a:avLst/>
              <a:gdLst/>
              <a:ahLst/>
              <a:cxnLst/>
              <a:rect r="r" b="b" t="t" l="l"/>
              <a:pathLst>
                <a:path h="2385807" w="3260453">
                  <a:moveTo>
                    <a:pt x="0" y="0"/>
                  </a:moveTo>
                  <a:lnTo>
                    <a:pt x="3260453" y="0"/>
                  </a:lnTo>
                  <a:lnTo>
                    <a:pt x="3260453" y="2385807"/>
                  </a:lnTo>
                  <a:lnTo>
                    <a:pt x="0" y="2385807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3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155485" y="845907"/>
            <a:ext cx="11977030" cy="8595185"/>
          </a:xfrm>
          <a:custGeom>
            <a:avLst/>
            <a:gdLst/>
            <a:ahLst/>
            <a:cxnLst/>
            <a:rect r="r" b="b" t="t" l="l"/>
            <a:pathLst>
              <a:path h="8595185" w="11977030">
                <a:moveTo>
                  <a:pt x="0" y="0"/>
                </a:moveTo>
                <a:lnTo>
                  <a:pt x="11977030" y="0"/>
                </a:lnTo>
                <a:lnTo>
                  <a:pt x="11977030" y="8595186"/>
                </a:lnTo>
                <a:lnTo>
                  <a:pt x="0" y="8595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356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7" id="7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8" id="8">
              <a:hlinkClick r:id="rId4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5159" y="1507314"/>
            <a:ext cx="15737681" cy="9300319"/>
            <a:chOff x="0" y="0"/>
            <a:chExt cx="5112913" cy="3021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12913" cy="3021520"/>
            </a:xfrm>
            <a:custGeom>
              <a:avLst/>
              <a:gdLst/>
              <a:ahLst/>
              <a:cxnLst/>
              <a:rect r="r" b="b" t="t" l="l"/>
              <a:pathLst>
                <a:path h="3021520" w="5112913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329344" y="2021078"/>
            <a:ext cx="18555891" cy="3556138"/>
            <a:chOff x="0" y="0"/>
            <a:chExt cx="4887148" cy="9365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87148" cy="936596"/>
            </a:xfrm>
            <a:custGeom>
              <a:avLst/>
              <a:gdLst/>
              <a:ahLst/>
              <a:cxnLst/>
              <a:rect r="r" b="b" t="t" l="l"/>
              <a:pathLst>
                <a:path h="936596" w="4887148">
                  <a:moveTo>
                    <a:pt x="0" y="0"/>
                  </a:moveTo>
                  <a:lnTo>
                    <a:pt x="4887148" y="0"/>
                  </a:lnTo>
                  <a:lnTo>
                    <a:pt x="4887148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>
              <a:alphaModFix amt="50000"/>
            </a:blip>
            <a:srcRect l="0" t="29052" r="0" b="42736"/>
            <a:stretch>
              <a:fillRect/>
            </a:stretch>
          </p:blipFill>
          <p:spPr>
            <a:xfrm flipH="false" flipV="false"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true" flipV="false" rot="0">
            <a:off x="13162014" y="3231343"/>
            <a:ext cx="1110055" cy="1135606"/>
          </a:xfrm>
          <a:custGeom>
            <a:avLst/>
            <a:gdLst/>
            <a:ahLst/>
            <a:cxnLst/>
            <a:rect r="r" b="b" t="t" l="l"/>
            <a:pathLst>
              <a:path h="1135606" w="1110055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1" id="11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2" id="12">
              <a:hlinkClick r:id="rId6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0161" t="0" r="-38714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547468" y="3173634"/>
            <a:ext cx="9412188" cy="1127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FFFEFE"/>
                </a:solidFill>
                <a:latin typeface="Paytone One"/>
              </a:rPr>
              <a:t>THINGS TO REMEMBER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37173" y="6024123"/>
            <a:ext cx="13671189" cy="3842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Income may be steady, but expenses are usually not​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Keeping recor</a:t>
            </a:r>
            <a:r>
              <a:rPr lang="en-US" sz="3097">
                <a:solidFill>
                  <a:srgbClr val="0F4D92"/>
                </a:solidFill>
                <a:latin typeface="Object Sans"/>
              </a:rPr>
              <a:t>d of your income and expenses can help you spot trends​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Set spending limits based on net income​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Include saving &amp; investing as a must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Salary calculators to help determine net income​</a:t>
            </a:r>
          </a:p>
          <a:p>
            <a:pPr>
              <a:lnSpc>
                <a:spcPts val="5111"/>
              </a:lnSpc>
            </a:pPr>
            <a:r>
              <a:rPr lang="en-US" sz="3097">
                <a:solidFill>
                  <a:srgbClr val="0F4D92"/>
                </a:solidFill>
                <a:latin typeface="Object Sans"/>
              </a:rPr>
              <a:t>Establish clearly defined goals – be specific!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002427" y="6195573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02427" y="6850370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4"/>
                </a:lnTo>
                <a:lnTo>
                  <a:pt x="0" y="312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002427" y="7505824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02427" y="8161277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002427" y="8816730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002427" y="9472183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2" y="0"/>
                </a:lnTo>
                <a:lnTo>
                  <a:pt x="311662" y="312554"/>
                </a:lnTo>
                <a:lnTo>
                  <a:pt x="0" y="312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38993"/>
            <a:ext cx="16230600" cy="3633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41"/>
              </a:lnSpc>
            </a:pPr>
            <a:r>
              <a:rPr lang="en-US" sz="21386">
                <a:solidFill>
                  <a:srgbClr val="FFFFFF"/>
                </a:solidFill>
                <a:latin typeface="Paytone One Bold"/>
              </a:rPr>
              <a:t>BUDGETING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37997" y="3877172"/>
            <a:ext cx="7021303" cy="224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5"/>
              </a:lnSpc>
            </a:pPr>
            <a:r>
              <a:rPr lang="en-US" sz="13003">
                <a:solidFill>
                  <a:srgbClr val="41C1BA"/>
                </a:solidFill>
                <a:latin typeface="Hiatus"/>
              </a:rPr>
              <a:t>Rules &amp; Tips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5753" y="4065004"/>
            <a:ext cx="6717411" cy="8229600"/>
          </a:xfrm>
          <a:custGeom>
            <a:avLst/>
            <a:gdLst/>
            <a:ahLst/>
            <a:cxnLst/>
            <a:rect r="r" b="b" t="t" l="l"/>
            <a:pathLst>
              <a:path h="8229600" w="6717411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2782927" y="7703554"/>
            <a:ext cx="4116723" cy="0"/>
          </a:xfrm>
          <a:prstGeom prst="line">
            <a:avLst/>
          </a:prstGeom>
          <a:ln cap="rnd" w="952500">
            <a:solidFill>
              <a:srgbClr val="41C1B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5546927" y="7483395"/>
            <a:ext cx="430184" cy="430184"/>
          </a:xfrm>
          <a:custGeom>
            <a:avLst/>
            <a:gdLst/>
            <a:ahLst/>
            <a:cxnLst/>
            <a:rect r="r" b="b" t="t" l="l"/>
            <a:pathLst>
              <a:path h="430184" w="430184">
                <a:moveTo>
                  <a:pt x="0" y="0"/>
                </a:moveTo>
                <a:lnTo>
                  <a:pt x="430184" y="0"/>
                </a:lnTo>
                <a:lnTo>
                  <a:pt x="430184" y="430184"/>
                </a:lnTo>
                <a:lnTo>
                  <a:pt x="0" y="430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05466" y="7257566"/>
            <a:ext cx="1554406" cy="79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9" id="9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0" id="10">
              <a:hlinkClick r:id="rId6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72931" y="490149"/>
            <a:ext cx="14742137" cy="9306702"/>
            <a:chOff x="0" y="0"/>
            <a:chExt cx="3882703" cy="24511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82703" cy="2451148"/>
            </a:xfrm>
            <a:custGeom>
              <a:avLst/>
              <a:gdLst/>
              <a:ahLst/>
              <a:cxnLst/>
              <a:rect r="r" b="b" t="t" l="l"/>
              <a:pathLst>
                <a:path h="2451148" w="3882703">
                  <a:moveTo>
                    <a:pt x="0" y="0"/>
                  </a:moveTo>
                  <a:lnTo>
                    <a:pt x="3882703" y="0"/>
                  </a:lnTo>
                  <a:lnTo>
                    <a:pt x="3882703" y="2451148"/>
                  </a:lnTo>
                  <a:lnTo>
                    <a:pt x="0" y="2451148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772931" y="490149"/>
          <a:ext cx="14742137" cy="9306702"/>
        </p:xfrm>
        <a:graphic>
          <a:graphicData uri="http://schemas.openxmlformats.org/drawingml/2006/table">
            <a:tbl>
              <a:tblPr/>
              <a:tblGrid>
                <a:gridCol w="10242183"/>
                <a:gridCol w="4499954"/>
              </a:tblGrid>
              <a:tr h="133403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F4D92"/>
                          </a:solidFill>
                          <a:latin typeface="Object Sans Bold Bold"/>
                        </a:rPr>
                        <a:t>Expense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F4D92"/>
                          </a:solidFill>
                          <a:latin typeface="Object Sans Bold Bold"/>
                        </a:rPr>
                        <a:t>% of Gross Family Income (Average)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7732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Object Sans"/>
                        </a:rPr>
                        <a:t>Household (mortgage/rent, utilities)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FFFFFF"/>
                          </a:solidFill>
                          <a:latin typeface="Object Sans"/>
                        </a:rPr>
                        <a:t>20-35%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Object Sans"/>
                        </a:rPr>
                        <a:t>Food and Personal Care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5-15%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Clothing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1-3%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Transportation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6-10%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Medical Care (including insurance premiums)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1-10%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Insurance (life, accident, auto)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1-5%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Entertainment, Recreation, Vacation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5-6%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Gifts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1-2%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Miscellaneous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4-9%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93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Consumer Debt Payments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Object Sans"/>
                        </a:rPr>
                        <a:t>3-5%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6" id="6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7" id="7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8" id="8">
              <a:hlinkClick r:id="rId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563295" y="3785698"/>
            <a:ext cx="4252514" cy="434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Needs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563295" y="4360573"/>
            <a:ext cx="3074205" cy="718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Food, rent/mortgage, utilities, etc.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563295" y="5831669"/>
            <a:ext cx="4252514" cy="434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Wants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563295" y="6541497"/>
            <a:ext cx="3224114" cy="718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Sports tickets, eating out, vacations, etc.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563295" y="8769534"/>
            <a:ext cx="3673841" cy="356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8"/>
              </a:lnSpc>
            </a:pPr>
            <a:r>
              <a:rPr lang="en-US" sz="2063">
                <a:solidFill>
                  <a:srgbClr val="FFFFFF"/>
                </a:solidFill>
                <a:latin typeface="Object Sans"/>
              </a:rPr>
              <a:t>Savings accounts, etc.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563295" y="8042946"/>
            <a:ext cx="4252514" cy="434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6"/>
              </a:lnSpc>
            </a:pPr>
            <a:r>
              <a:rPr lang="en-US" sz="2476">
                <a:solidFill>
                  <a:srgbClr val="FFFFFF"/>
                </a:solidFill>
                <a:latin typeface="Object Sans Bold Bold"/>
              </a:rPr>
              <a:t>Savings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472190" y="3842848"/>
            <a:ext cx="5419071" cy="5415452"/>
            <a:chOff x="0" y="0"/>
            <a:chExt cx="7225428" cy="72206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225428" cy="7220603"/>
            </a:xfrm>
            <a:custGeom>
              <a:avLst/>
              <a:gdLst/>
              <a:ahLst/>
              <a:cxnLst/>
              <a:rect r="r" b="b" t="t" l="l"/>
              <a:pathLst>
                <a:path h="7220603" w="7225428">
                  <a:moveTo>
                    <a:pt x="0" y="0"/>
                  </a:moveTo>
                  <a:lnTo>
                    <a:pt x="7225428" y="0"/>
                  </a:lnTo>
                  <a:lnTo>
                    <a:pt x="7225428" y="7220603"/>
                  </a:lnTo>
                  <a:lnTo>
                    <a:pt x="0" y="722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33" r="0" b="-33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28241" y="4623597"/>
              <a:ext cx="2208209" cy="616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0F4D92"/>
                  </a:solidFill>
                  <a:latin typeface="Object Sans Bold"/>
                </a:rPr>
                <a:t>30%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353938" y="3454045"/>
              <a:ext cx="2208209" cy="621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FFFEFE"/>
                  </a:solidFill>
                  <a:latin typeface="Object Sans Bold"/>
                </a:rPr>
                <a:t>50%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089980" y="1473671"/>
              <a:ext cx="2208209" cy="6211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3629">
                  <a:solidFill>
                    <a:srgbClr val="0F4D92"/>
                  </a:solidFill>
                  <a:latin typeface="Object Sans Bold"/>
                </a:rPr>
                <a:t>20%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091339" y="3807114"/>
            <a:ext cx="1167304" cy="1167304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091339" y="5949055"/>
            <a:ext cx="1167304" cy="1167304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091339" y="8090996"/>
            <a:ext cx="1167304" cy="1167304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700" y="872702"/>
            <a:ext cx="16230600" cy="1526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50"/>
              </a:lnSpc>
            </a:pPr>
            <a:r>
              <a:rPr lang="en-US" sz="8964">
                <a:solidFill>
                  <a:srgbClr val="FFFFFF"/>
                </a:solidFill>
                <a:latin typeface="Paytone One Bold"/>
              </a:rPr>
              <a:t>A </a:t>
            </a:r>
            <a:r>
              <a:rPr lang="en-US" sz="8964">
                <a:solidFill>
                  <a:srgbClr val="FFFFFF"/>
                </a:solidFill>
                <a:latin typeface="Paytone One Bold Italics"/>
              </a:rPr>
              <a:t>SIMPLER</a:t>
            </a:r>
            <a:r>
              <a:rPr lang="en-US" sz="8964">
                <a:solidFill>
                  <a:srgbClr val="FFFFFF"/>
                </a:solidFill>
                <a:latin typeface="Paytone One Bold"/>
              </a:rPr>
              <a:t> BUDGETING RULE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1" id="21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2" id="22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57250"/>
            <a:ext cx="16230600" cy="1579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965"/>
              </a:lnSpc>
            </a:pPr>
            <a:r>
              <a:rPr lang="en-US" sz="9261">
                <a:solidFill>
                  <a:srgbClr val="FFFFFF"/>
                </a:solidFill>
                <a:latin typeface="Paytone One Bold"/>
              </a:rPr>
              <a:t>WEALTH ERODING FACTORS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90454" y="2618027"/>
            <a:ext cx="9107092" cy="100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2884">
                <a:solidFill>
                  <a:srgbClr val="FFFFFF"/>
                </a:solidFill>
                <a:latin typeface="Object Sans Bold"/>
              </a:rPr>
              <a:t>Additional elements in our financial world work against us </a:t>
            </a:r>
            <a:r>
              <a:rPr lang="en-US" sz="2884" u="sng">
                <a:solidFill>
                  <a:srgbClr val="41C1BA"/>
                </a:solidFill>
                <a:latin typeface="Object Sans Bold"/>
              </a:rPr>
              <a:t>at all times</a:t>
            </a:r>
            <a:r>
              <a:rPr lang="en-US" sz="2884">
                <a:solidFill>
                  <a:srgbClr val="FFFFFF"/>
                </a:solidFill>
                <a:latin typeface="Object Sans Bold"/>
              </a:rPr>
              <a:t>, 24/7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201073" y="4769992"/>
            <a:ext cx="3067951" cy="2076215"/>
            <a:chOff x="0" y="0"/>
            <a:chExt cx="768713" cy="5202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4123051" y="4704493"/>
            <a:ext cx="3067951" cy="2076215"/>
            <a:chOff x="0" y="0"/>
            <a:chExt cx="768713" cy="5202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227403" y="5004653"/>
            <a:ext cx="859248" cy="85924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5391390" y="5163812"/>
            <a:ext cx="570810" cy="498031"/>
          </a:xfrm>
          <a:custGeom>
            <a:avLst/>
            <a:gdLst/>
            <a:ahLst/>
            <a:cxnLst/>
            <a:rect r="r" b="b" t="t" l="l"/>
            <a:pathLst>
              <a:path h="498031" w="570810">
                <a:moveTo>
                  <a:pt x="0" y="0"/>
                </a:moveTo>
                <a:lnTo>
                  <a:pt x="570810" y="0"/>
                </a:lnTo>
                <a:lnTo>
                  <a:pt x="570810" y="498031"/>
                </a:lnTo>
                <a:lnTo>
                  <a:pt x="0" y="4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924665" y="5976598"/>
            <a:ext cx="1482686" cy="31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Lawsuits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06110" y="4775395"/>
            <a:ext cx="3067951" cy="2076215"/>
            <a:chOff x="0" y="0"/>
            <a:chExt cx="768713" cy="52022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38423" y="4707194"/>
            <a:ext cx="3067951" cy="2076215"/>
            <a:chOff x="0" y="0"/>
            <a:chExt cx="768713" cy="5202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2142775" y="4999023"/>
            <a:ext cx="859248" cy="859248"/>
          </a:xfrm>
          <a:custGeom>
            <a:avLst/>
            <a:gdLst/>
            <a:ahLst/>
            <a:cxnLst/>
            <a:rect r="r" b="b" t="t" l="l"/>
            <a:pathLst>
              <a:path h="859248" w="859248">
                <a:moveTo>
                  <a:pt x="0" y="0"/>
                </a:moveTo>
                <a:lnTo>
                  <a:pt x="859248" y="0"/>
                </a:lnTo>
                <a:lnTo>
                  <a:pt x="859248" y="859248"/>
                </a:lnTo>
                <a:lnTo>
                  <a:pt x="0" y="85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839581" y="5988565"/>
            <a:ext cx="1465636" cy="31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Inflation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4373111" y="4772694"/>
            <a:ext cx="3067951" cy="2076215"/>
            <a:chOff x="0" y="0"/>
            <a:chExt cx="768713" cy="5202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304226" y="4704493"/>
            <a:ext cx="3067951" cy="2076215"/>
            <a:chOff x="0" y="0"/>
            <a:chExt cx="768713" cy="52022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408578" y="4996322"/>
            <a:ext cx="859248" cy="859248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5647601" y="5166465"/>
            <a:ext cx="381201" cy="518962"/>
          </a:xfrm>
          <a:custGeom>
            <a:avLst/>
            <a:gdLst/>
            <a:ahLst/>
            <a:cxnLst/>
            <a:rect r="r" b="b" t="t" l="l"/>
            <a:pathLst>
              <a:path h="518962" w="381201">
                <a:moveTo>
                  <a:pt x="0" y="0"/>
                </a:moveTo>
                <a:lnTo>
                  <a:pt x="381201" y="0"/>
                </a:lnTo>
                <a:lnTo>
                  <a:pt x="381201" y="518962"/>
                </a:lnTo>
                <a:lnTo>
                  <a:pt x="0" y="51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4961107" y="5985864"/>
            <a:ext cx="1749870" cy="31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Taxes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7647152" y="4772694"/>
            <a:ext cx="3067951" cy="2076215"/>
            <a:chOff x="0" y="0"/>
            <a:chExt cx="768713" cy="520221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7572898" y="4704493"/>
            <a:ext cx="3067951" cy="2076215"/>
            <a:chOff x="0" y="0"/>
            <a:chExt cx="768713" cy="52022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8677249" y="4996322"/>
            <a:ext cx="859248" cy="859248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8812661" y="5225016"/>
            <a:ext cx="576480" cy="417948"/>
          </a:xfrm>
          <a:custGeom>
            <a:avLst/>
            <a:gdLst/>
            <a:ahLst/>
            <a:cxnLst/>
            <a:rect r="r" b="b" t="t" l="l"/>
            <a:pathLst>
              <a:path h="417948" w="576480">
                <a:moveTo>
                  <a:pt x="0" y="0"/>
                </a:moveTo>
                <a:lnTo>
                  <a:pt x="576480" y="0"/>
                </a:lnTo>
                <a:lnTo>
                  <a:pt x="576480" y="417948"/>
                </a:lnTo>
                <a:lnTo>
                  <a:pt x="0" y="417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8077954" y="5985864"/>
            <a:ext cx="2057838" cy="63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Market fluctuations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0923264" y="4769992"/>
            <a:ext cx="3067951" cy="2076215"/>
            <a:chOff x="0" y="0"/>
            <a:chExt cx="768713" cy="520221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0846939" y="4704493"/>
            <a:ext cx="3067951" cy="2076215"/>
            <a:chOff x="0" y="0"/>
            <a:chExt cx="768713" cy="520221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1951290" y="5004653"/>
            <a:ext cx="859248" cy="859248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12112525" y="5206136"/>
            <a:ext cx="573217" cy="455707"/>
          </a:xfrm>
          <a:custGeom>
            <a:avLst/>
            <a:gdLst/>
            <a:ahLst/>
            <a:cxnLst/>
            <a:rect r="r" b="b" t="t" l="l"/>
            <a:pathLst>
              <a:path h="455707" w="573217">
                <a:moveTo>
                  <a:pt x="0" y="0"/>
                </a:moveTo>
                <a:lnTo>
                  <a:pt x="573217" y="0"/>
                </a:lnTo>
                <a:lnTo>
                  <a:pt x="573217" y="455707"/>
                </a:lnTo>
                <a:lnTo>
                  <a:pt x="0" y="45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545650" y="5976598"/>
            <a:ext cx="1670528" cy="31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Law changes</a:t>
            </a:r>
          </a:p>
        </p:txBody>
      </p:sp>
      <p:grpSp>
        <p:nvGrpSpPr>
          <p:cNvPr name="Group 56" id="56"/>
          <p:cNvGrpSpPr/>
          <p:nvPr/>
        </p:nvGrpSpPr>
        <p:grpSpPr>
          <a:xfrm rot="0">
            <a:off x="1096387" y="7182085"/>
            <a:ext cx="3067951" cy="2076215"/>
            <a:chOff x="0" y="0"/>
            <a:chExt cx="768713" cy="520221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028700" y="7113885"/>
            <a:ext cx="3067951" cy="2076215"/>
            <a:chOff x="0" y="0"/>
            <a:chExt cx="768713" cy="520221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2092399" y="7360945"/>
            <a:ext cx="859248" cy="859248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65" id="65"/>
          <p:cNvSpPr/>
          <p:nvPr/>
        </p:nvSpPr>
        <p:spPr>
          <a:xfrm flipH="false" flipV="false" rot="0">
            <a:off x="2265936" y="7539201"/>
            <a:ext cx="512172" cy="507050"/>
          </a:xfrm>
          <a:custGeom>
            <a:avLst/>
            <a:gdLst/>
            <a:ahLst/>
            <a:cxnLst/>
            <a:rect r="r" b="b" t="t" l="l"/>
            <a:pathLst>
              <a:path h="507050" w="512172">
                <a:moveTo>
                  <a:pt x="0" y="0"/>
                </a:moveTo>
                <a:lnTo>
                  <a:pt x="512172" y="0"/>
                </a:lnTo>
                <a:lnTo>
                  <a:pt x="512172" y="507050"/>
                </a:lnTo>
                <a:lnTo>
                  <a:pt x="0" y="507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6" id="66"/>
          <p:cNvSpPr txBox="true"/>
          <p:nvPr/>
        </p:nvSpPr>
        <p:spPr>
          <a:xfrm rot="0">
            <a:off x="1540117" y="8398312"/>
            <a:ext cx="1963810" cy="63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Technological changes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4363387" y="7179384"/>
            <a:ext cx="3067951" cy="2076215"/>
            <a:chOff x="0" y="0"/>
            <a:chExt cx="768713" cy="520221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4294503" y="7111184"/>
            <a:ext cx="3067951" cy="2076215"/>
            <a:chOff x="0" y="0"/>
            <a:chExt cx="768713" cy="520221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5398854" y="7403013"/>
            <a:ext cx="859248" cy="859248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76" id="76"/>
          <p:cNvSpPr/>
          <p:nvPr/>
        </p:nvSpPr>
        <p:spPr>
          <a:xfrm flipH="false" flipV="false" rot="0">
            <a:off x="5558355" y="7549815"/>
            <a:ext cx="537970" cy="525865"/>
          </a:xfrm>
          <a:custGeom>
            <a:avLst/>
            <a:gdLst/>
            <a:ahLst/>
            <a:cxnLst/>
            <a:rect r="r" b="b" t="t" l="l"/>
            <a:pathLst>
              <a:path h="525865" w="537970">
                <a:moveTo>
                  <a:pt x="0" y="0"/>
                </a:moveTo>
                <a:lnTo>
                  <a:pt x="537969" y="0"/>
                </a:lnTo>
                <a:lnTo>
                  <a:pt x="537969" y="525865"/>
                </a:lnTo>
                <a:lnTo>
                  <a:pt x="0" y="5258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4951384" y="8392554"/>
            <a:ext cx="1749870" cy="639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Unexpected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life events</a:t>
            </a:r>
          </a:p>
        </p:txBody>
      </p:sp>
      <p:grpSp>
        <p:nvGrpSpPr>
          <p:cNvPr name="Group 78" id="78"/>
          <p:cNvGrpSpPr/>
          <p:nvPr/>
        </p:nvGrpSpPr>
        <p:grpSpPr>
          <a:xfrm rot="0">
            <a:off x="7637428" y="7179384"/>
            <a:ext cx="3067951" cy="2076215"/>
            <a:chOff x="0" y="0"/>
            <a:chExt cx="768713" cy="520221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81" id="81"/>
          <p:cNvGrpSpPr/>
          <p:nvPr/>
        </p:nvGrpSpPr>
        <p:grpSpPr>
          <a:xfrm rot="0">
            <a:off x="7563174" y="7111184"/>
            <a:ext cx="3067951" cy="2076215"/>
            <a:chOff x="0" y="0"/>
            <a:chExt cx="768713" cy="520221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3" id="8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84" id="84"/>
          <p:cNvGrpSpPr/>
          <p:nvPr/>
        </p:nvGrpSpPr>
        <p:grpSpPr>
          <a:xfrm rot="0">
            <a:off x="8667526" y="7403013"/>
            <a:ext cx="859248" cy="859248"/>
            <a:chOff x="0" y="0"/>
            <a:chExt cx="812800" cy="812800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86" id="8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87" id="87"/>
          <p:cNvSpPr/>
          <p:nvPr/>
        </p:nvSpPr>
        <p:spPr>
          <a:xfrm flipH="false" flipV="false" rot="0">
            <a:off x="8788218" y="7594162"/>
            <a:ext cx="600923" cy="437172"/>
          </a:xfrm>
          <a:custGeom>
            <a:avLst/>
            <a:gdLst/>
            <a:ahLst/>
            <a:cxnLst/>
            <a:rect r="r" b="b" t="t" l="l"/>
            <a:pathLst>
              <a:path h="437172" w="600923">
                <a:moveTo>
                  <a:pt x="0" y="0"/>
                </a:moveTo>
                <a:lnTo>
                  <a:pt x="600923" y="0"/>
                </a:lnTo>
                <a:lnTo>
                  <a:pt x="600923" y="437171"/>
                </a:lnTo>
                <a:lnTo>
                  <a:pt x="0" y="4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8068231" y="8392554"/>
            <a:ext cx="2057838" cy="639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Fees/Consumer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financing</a:t>
            </a:r>
          </a:p>
        </p:txBody>
      </p:sp>
      <p:grpSp>
        <p:nvGrpSpPr>
          <p:cNvPr name="Group 89" id="89"/>
          <p:cNvGrpSpPr/>
          <p:nvPr/>
        </p:nvGrpSpPr>
        <p:grpSpPr>
          <a:xfrm rot="0">
            <a:off x="10913541" y="7176683"/>
            <a:ext cx="3067951" cy="2076215"/>
            <a:chOff x="0" y="0"/>
            <a:chExt cx="768713" cy="520221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10837215" y="7111184"/>
            <a:ext cx="3067951" cy="2076215"/>
            <a:chOff x="0" y="0"/>
            <a:chExt cx="768713" cy="520221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95" id="95"/>
          <p:cNvSpPr/>
          <p:nvPr/>
        </p:nvSpPr>
        <p:spPr>
          <a:xfrm flipH="false" flipV="false" rot="-5400000">
            <a:off x="11969510" y="7383124"/>
            <a:ext cx="859248" cy="859248"/>
          </a:xfrm>
          <a:custGeom>
            <a:avLst/>
            <a:gdLst/>
            <a:ahLst/>
            <a:cxnLst/>
            <a:rect r="r" b="b" t="t" l="l"/>
            <a:pathLst>
              <a:path h="859248" w="859248">
                <a:moveTo>
                  <a:pt x="0" y="0"/>
                </a:moveTo>
                <a:lnTo>
                  <a:pt x="859248" y="0"/>
                </a:lnTo>
                <a:lnTo>
                  <a:pt x="859248" y="859247"/>
                </a:lnTo>
                <a:lnTo>
                  <a:pt x="0" y="8592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6" id="96"/>
          <p:cNvSpPr txBox="true"/>
          <p:nvPr/>
        </p:nvSpPr>
        <p:spPr>
          <a:xfrm rot="0">
            <a:off x="11236773" y="8383289"/>
            <a:ext cx="2208557" cy="63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Increased standard of living</a:t>
            </a:r>
          </a:p>
        </p:txBody>
      </p:sp>
      <p:grpSp>
        <p:nvGrpSpPr>
          <p:cNvPr name="Group 97" id="97"/>
          <p:cNvGrpSpPr/>
          <p:nvPr/>
        </p:nvGrpSpPr>
        <p:grpSpPr>
          <a:xfrm rot="0">
            <a:off x="14191349" y="7176683"/>
            <a:ext cx="3067951" cy="2076215"/>
            <a:chOff x="0" y="0"/>
            <a:chExt cx="768713" cy="520221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100" id="100"/>
          <p:cNvGrpSpPr/>
          <p:nvPr/>
        </p:nvGrpSpPr>
        <p:grpSpPr>
          <a:xfrm rot="0">
            <a:off x="14113328" y="7111184"/>
            <a:ext cx="3067951" cy="2076215"/>
            <a:chOff x="0" y="0"/>
            <a:chExt cx="768713" cy="520221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768713" cy="520221"/>
            </a:xfrm>
            <a:custGeom>
              <a:avLst/>
              <a:gdLst/>
              <a:ahLst/>
              <a:cxnLst/>
              <a:rect r="r" b="b" t="t" l="l"/>
              <a:pathLst>
                <a:path h="520221" w="768713">
                  <a:moveTo>
                    <a:pt x="128698" y="0"/>
                  </a:moveTo>
                  <a:lnTo>
                    <a:pt x="640015" y="0"/>
                  </a:lnTo>
                  <a:cubicBezTo>
                    <a:pt x="674148" y="0"/>
                    <a:pt x="706883" y="13559"/>
                    <a:pt x="731018" y="37695"/>
                  </a:cubicBezTo>
                  <a:cubicBezTo>
                    <a:pt x="755154" y="61830"/>
                    <a:pt x="768713" y="94565"/>
                    <a:pt x="768713" y="128698"/>
                  </a:cubicBezTo>
                  <a:lnTo>
                    <a:pt x="768713" y="391524"/>
                  </a:lnTo>
                  <a:cubicBezTo>
                    <a:pt x="768713" y="425656"/>
                    <a:pt x="755154" y="458391"/>
                    <a:pt x="731018" y="482526"/>
                  </a:cubicBezTo>
                  <a:cubicBezTo>
                    <a:pt x="706883" y="506662"/>
                    <a:pt x="674148" y="520221"/>
                    <a:pt x="640015" y="520221"/>
                  </a:cubicBezTo>
                  <a:lnTo>
                    <a:pt x="128698" y="520221"/>
                  </a:lnTo>
                  <a:cubicBezTo>
                    <a:pt x="94565" y="520221"/>
                    <a:pt x="61830" y="506662"/>
                    <a:pt x="37695" y="482526"/>
                  </a:cubicBezTo>
                  <a:cubicBezTo>
                    <a:pt x="13559" y="458391"/>
                    <a:pt x="0" y="425656"/>
                    <a:pt x="0" y="391524"/>
                  </a:cubicBezTo>
                  <a:lnTo>
                    <a:pt x="0" y="128698"/>
                  </a:lnTo>
                  <a:cubicBezTo>
                    <a:pt x="0" y="94565"/>
                    <a:pt x="13559" y="61830"/>
                    <a:pt x="37695" y="37695"/>
                  </a:cubicBezTo>
                  <a:cubicBezTo>
                    <a:pt x="61830" y="13559"/>
                    <a:pt x="94565" y="0"/>
                    <a:pt x="1286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103" id="103"/>
          <p:cNvGrpSpPr/>
          <p:nvPr/>
        </p:nvGrpSpPr>
        <p:grpSpPr>
          <a:xfrm rot="0">
            <a:off x="15217680" y="7411343"/>
            <a:ext cx="859248" cy="859248"/>
            <a:chOff x="0" y="0"/>
            <a:chExt cx="812800" cy="81280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3067" lIns="33067" bIns="33067" rIns="33067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Freeform 106" id="106"/>
          <p:cNvSpPr/>
          <p:nvPr/>
        </p:nvSpPr>
        <p:spPr>
          <a:xfrm flipH="false" flipV="false" rot="0">
            <a:off x="15379803" y="7571287"/>
            <a:ext cx="543371" cy="482921"/>
          </a:xfrm>
          <a:custGeom>
            <a:avLst/>
            <a:gdLst/>
            <a:ahLst/>
            <a:cxnLst/>
            <a:rect r="r" b="b" t="t" l="l"/>
            <a:pathLst>
              <a:path h="482921" w="543371">
                <a:moveTo>
                  <a:pt x="0" y="0"/>
                </a:moveTo>
                <a:lnTo>
                  <a:pt x="543371" y="0"/>
                </a:lnTo>
                <a:lnTo>
                  <a:pt x="543371" y="482921"/>
                </a:lnTo>
                <a:lnTo>
                  <a:pt x="0" y="48292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7" id="107"/>
          <p:cNvSpPr txBox="true"/>
          <p:nvPr/>
        </p:nvSpPr>
        <p:spPr>
          <a:xfrm rot="0">
            <a:off x="14619667" y="8383289"/>
            <a:ext cx="1841372" cy="63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Planned</a:t>
            </a:r>
          </a:p>
          <a:p>
            <a:pPr algn="ctr">
              <a:lnSpc>
                <a:spcPts val="2566"/>
              </a:lnSpc>
            </a:pPr>
            <a:r>
              <a:rPr lang="en-US" sz="1832">
                <a:solidFill>
                  <a:srgbClr val="0F4D92"/>
                </a:solidFill>
                <a:latin typeface="Object Sans Bold"/>
              </a:rPr>
              <a:t>obsolescence</a:t>
            </a:r>
          </a:p>
        </p:txBody>
      </p:sp>
      <p:grpSp>
        <p:nvGrpSpPr>
          <p:cNvPr name="Group 108" id="108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09" id="109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10" id="110">
              <a:hlinkClick r:id="rId2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111" id="111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5159" y="1507314"/>
            <a:ext cx="15737681" cy="9300319"/>
            <a:chOff x="0" y="0"/>
            <a:chExt cx="5112913" cy="3021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12913" cy="3021520"/>
            </a:xfrm>
            <a:custGeom>
              <a:avLst/>
              <a:gdLst/>
              <a:ahLst/>
              <a:cxnLst/>
              <a:rect r="r" b="b" t="t" l="l"/>
              <a:pathLst>
                <a:path h="3021520" w="5112913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329344" y="2021078"/>
            <a:ext cx="18555891" cy="3556138"/>
            <a:chOff x="0" y="0"/>
            <a:chExt cx="4887148" cy="9365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87148" cy="936596"/>
            </a:xfrm>
            <a:custGeom>
              <a:avLst/>
              <a:gdLst/>
              <a:ahLst/>
              <a:cxnLst/>
              <a:rect r="r" b="b" t="t" l="l"/>
              <a:pathLst>
                <a:path h="936596" w="4887148">
                  <a:moveTo>
                    <a:pt x="0" y="0"/>
                  </a:moveTo>
                  <a:lnTo>
                    <a:pt x="4887148" y="0"/>
                  </a:lnTo>
                  <a:lnTo>
                    <a:pt x="4887148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>
              <a:alphaModFix amt="50000"/>
            </a:blip>
            <a:srcRect l="0" t="27684" r="0" b="44104"/>
            <a:stretch>
              <a:fillRect/>
            </a:stretch>
          </p:blipFill>
          <p:spPr>
            <a:xfrm flipH="true" flipV="false"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8948602" y="6918835"/>
            <a:ext cx="7764959" cy="1545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F4D92"/>
                </a:solidFill>
                <a:latin typeface="Object Sans"/>
              </a:rPr>
              <a:t>Emerg</a:t>
            </a:r>
            <a:r>
              <a:rPr lang="en-US" sz="4400">
                <a:solidFill>
                  <a:srgbClr val="0F4D92"/>
                </a:solidFill>
                <a:latin typeface="Object Sans"/>
              </a:rPr>
              <a:t>ency Fund​</a:t>
            </a:r>
          </a:p>
          <a:p>
            <a:pPr>
              <a:lnSpc>
                <a:spcPts val="6160"/>
              </a:lnSpc>
            </a:pPr>
            <a:r>
              <a:rPr lang="en-US" sz="4400">
                <a:solidFill>
                  <a:srgbClr val="0F4D92"/>
                </a:solidFill>
                <a:latin typeface="Object Sans"/>
              </a:rPr>
              <a:t>3-6 months of expenses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17042" y="6554767"/>
            <a:ext cx="860701" cy="755852"/>
          </a:xfrm>
          <a:custGeom>
            <a:avLst/>
            <a:gdLst/>
            <a:ahLst/>
            <a:cxnLst/>
            <a:rect r="r" b="b" t="t" l="l"/>
            <a:pathLst>
              <a:path h="755852" w="860701">
                <a:moveTo>
                  <a:pt x="0" y="0"/>
                </a:moveTo>
                <a:lnTo>
                  <a:pt x="860701" y="0"/>
                </a:lnTo>
                <a:lnTo>
                  <a:pt x="860701" y="755852"/>
                </a:lnTo>
                <a:lnTo>
                  <a:pt x="0" y="75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162014" y="3231343"/>
            <a:ext cx="1110055" cy="1135606"/>
          </a:xfrm>
          <a:custGeom>
            <a:avLst/>
            <a:gdLst/>
            <a:ahLst/>
            <a:cxnLst/>
            <a:rect r="r" b="b" t="t" l="l"/>
            <a:pathLst>
              <a:path h="1135606" w="1110055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3" id="1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" id="14">
              <a:hlinkClick r:id="rId8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161" t="0" r="-38714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294256" y="6918835"/>
            <a:ext cx="5463722" cy="154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57"/>
              </a:lnSpc>
            </a:pPr>
            <a:r>
              <a:rPr lang="en-US" sz="4398">
                <a:solidFill>
                  <a:srgbClr val="0F4D92"/>
                </a:solidFill>
                <a:latin typeface="Object Sans"/>
              </a:rPr>
              <a:t>Retirement Savings​</a:t>
            </a:r>
          </a:p>
          <a:p>
            <a:pPr>
              <a:lnSpc>
                <a:spcPts val="6157"/>
              </a:lnSpc>
            </a:pPr>
            <a:r>
              <a:rPr lang="en-US" sz="4398">
                <a:solidFill>
                  <a:srgbClr val="0F4D92"/>
                </a:solidFill>
                <a:latin typeface="Object Sans"/>
              </a:rPr>
              <a:t>10-15%​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47468" y="3173634"/>
            <a:ext cx="9412188" cy="1127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FFFEFE"/>
                </a:solidFill>
                <a:latin typeface="Paytone One"/>
              </a:rPr>
              <a:t>THINGS TO REMEMBER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724855" y="707638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360817" y="707638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31393" y="6858174"/>
            <a:ext cx="5456607" cy="6300135"/>
            <a:chOff x="0" y="0"/>
            <a:chExt cx="7275476" cy="8400180"/>
          </a:xfrm>
        </p:grpSpPr>
        <p:sp>
          <p:nvSpPr>
            <p:cNvPr name="Freeform 3" id="3"/>
            <p:cNvSpPr/>
            <p:nvPr/>
          </p:nvSpPr>
          <p:spPr>
            <a:xfrm flipH="false" flipV="false" rot="1777013">
              <a:off x="1431911" y="803617"/>
              <a:ext cx="4411654" cy="6961190"/>
            </a:xfrm>
            <a:custGeom>
              <a:avLst/>
              <a:gdLst/>
              <a:ahLst/>
              <a:cxnLst/>
              <a:rect r="r" b="b" t="t" l="l"/>
              <a:pathLst>
                <a:path h="6961190" w="4411654">
                  <a:moveTo>
                    <a:pt x="0" y="0"/>
                  </a:moveTo>
                  <a:lnTo>
                    <a:pt x="4411654" y="0"/>
                  </a:lnTo>
                  <a:lnTo>
                    <a:pt x="4411654" y="6961190"/>
                  </a:lnTo>
                  <a:lnTo>
                    <a:pt x="0" y="696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1747438">
              <a:off x="1876113" y="355632"/>
              <a:ext cx="3007016" cy="5949899"/>
              <a:chOff x="0" y="0"/>
              <a:chExt cx="2620010" cy="518414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r="r" b="b" t="t" l="l"/>
                <a:pathLst>
                  <a:path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232323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r="r" b="b" t="t" l="l"/>
                <a:pathLst>
                  <a:path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2324" t="0" r="-112324" b="0"/>
                </a:stretch>
              </a:blip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r="r" b="b" t="t" l="l"/>
                <a:pathLst>
                  <a:path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r="r" b="b" t="t" l="l"/>
                <a:pathLst>
                  <a:path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0" y="685800"/>
                <a:ext cx="27940" cy="213360"/>
              </a:xfrm>
              <a:custGeom>
                <a:avLst/>
                <a:gdLst/>
                <a:ahLst/>
                <a:cxnLst/>
                <a:rect r="r" b="b" t="t" l="l"/>
                <a:pathLst>
                  <a:path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1057910"/>
                <a:ext cx="27940" cy="384810"/>
              </a:xfrm>
              <a:custGeom>
                <a:avLst/>
                <a:gdLst/>
                <a:ahLst/>
                <a:cxnLst/>
                <a:rect r="r" b="b" t="t" l="l"/>
                <a:pathLst>
                  <a:path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1526540"/>
                <a:ext cx="27940" cy="386080"/>
              </a:xfrm>
              <a:custGeom>
                <a:avLst/>
                <a:gdLst/>
                <a:ahLst/>
                <a:cxnLst/>
                <a:rect r="r" b="b" t="t" l="l"/>
                <a:pathLst>
                  <a:path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r="r" b="b" t="t" l="l"/>
                <a:pathLst>
                  <a:path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27940" y="0"/>
                <a:ext cx="2564130" cy="5182870"/>
              </a:xfrm>
              <a:custGeom>
                <a:avLst/>
                <a:gdLst/>
                <a:ahLst/>
                <a:cxnLst/>
                <a:rect r="r" b="b" t="t" l="l"/>
                <a:pathLst>
                  <a:path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-777320" y="6660742"/>
            <a:ext cx="6146369" cy="6694998"/>
            <a:chOff x="0" y="0"/>
            <a:chExt cx="8195159" cy="8926664"/>
          </a:xfrm>
        </p:grpSpPr>
        <p:sp>
          <p:nvSpPr>
            <p:cNvPr name="Freeform 15" id="15"/>
            <p:cNvSpPr/>
            <p:nvPr/>
          </p:nvSpPr>
          <p:spPr>
            <a:xfrm flipH="false" flipV="false" rot="-1152874">
              <a:off x="1033410" y="804622"/>
              <a:ext cx="6128339" cy="7317420"/>
            </a:xfrm>
            <a:custGeom>
              <a:avLst/>
              <a:gdLst/>
              <a:ahLst/>
              <a:cxnLst/>
              <a:rect r="r" b="b" t="t" l="l"/>
              <a:pathLst>
                <a:path h="7317420" w="6128339">
                  <a:moveTo>
                    <a:pt x="0" y="0"/>
                  </a:moveTo>
                  <a:lnTo>
                    <a:pt x="6128339" y="0"/>
                  </a:lnTo>
                  <a:lnTo>
                    <a:pt x="6128339" y="7317420"/>
                  </a:lnTo>
                  <a:lnTo>
                    <a:pt x="0" y="731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577334">
              <a:off x="3135560" y="669016"/>
              <a:ext cx="2911582" cy="1867052"/>
            </a:xfrm>
            <a:custGeom>
              <a:avLst/>
              <a:gdLst/>
              <a:ahLst/>
              <a:cxnLst/>
              <a:rect r="r" b="b" t="t" l="l"/>
              <a:pathLst>
                <a:path h="1867052" w="2911582">
                  <a:moveTo>
                    <a:pt x="0" y="0"/>
                  </a:moveTo>
                  <a:lnTo>
                    <a:pt x="2911582" y="0"/>
                  </a:lnTo>
                  <a:lnTo>
                    <a:pt x="2911582" y="1867051"/>
                  </a:lnTo>
                  <a:lnTo>
                    <a:pt x="0" y="1867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8700" y="942975"/>
            <a:ext cx="16230600" cy="1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344"/>
              </a:lnSpc>
            </a:pPr>
            <a:r>
              <a:rPr lang="en-US" sz="8659">
                <a:solidFill>
                  <a:srgbClr val="FFFFFF"/>
                </a:solidFill>
                <a:latin typeface="Paytone One Bold"/>
              </a:rPr>
              <a:t>EFFECTIVE BUDGETING TOOLS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26335" y="5123881"/>
            <a:ext cx="5421396" cy="261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31" indent="-32381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Pen</a:t>
            </a:r>
            <a:r>
              <a:rPr lang="en-US" sz="2999">
                <a:solidFill>
                  <a:srgbClr val="FFFFFF"/>
                </a:solidFill>
                <a:latin typeface="Object Sans"/>
              </a:rPr>
              <a:t> (or Pencil) &amp; Paper​</a:t>
            </a:r>
          </a:p>
          <a:p>
            <a:pPr marL="647631" indent="-32381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Spreadsheets​</a:t>
            </a:r>
          </a:p>
          <a:p>
            <a:pPr marL="647631" indent="-32381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Free Apps​</a:t>
            </a:r>
          </a:p>
          <a:p>
            <a:pPr marL="1295262" indent="-431754" lvl="2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Mint​</a:t>
            </a:r>
          </a:p>
          <a:p>
            <a:pPr marL="1295262" indent="-431754" lvl="2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Personal Capital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635737" y="3416708"/>
            <a:ext cx="2710698" cy="1179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77"/>
              </a:lnSpc>
            </a:pPr>
            <a:r>
              <a:rPr lang="en-US" sz="6390">
                <a:solidFill>
                  <a:srgbClr val="FFFFFF"/>
                </a:solidFill>
                <a:latin typeface="Object Sans Bold"/>
              </a:rPr>
              <a:t>Free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20695" y="5153875"/>
            <a:ext cx="5421396" cy="1566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31" indent="-323816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Software</a:t>
            </a:r>
          </a:p>
          <a:p>
            <a:pPr marL="1295262" indent="-431754" lvl="2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Quicken</a:t>
            </a:r>
          </a:p>
          <a:p>
            <a:pPr marL="1295262" indent="-431754" lvl="2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Object Sans"/>
              </a:rPr>
              <a:t>Quickbooks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38300" y="3416708"/>
            <a:ext cx="2710698" cy="1180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77"/>
              </a:lnSpc>
            </a:pPr>
            <a:r>
              <a:rPr lang="en-US" sz="6390">
                <a:solidFill>
                  <a:srgbClr val="FFFFFF"/>
                </a:solidFill>
                <a:latin typeface="Object Sans Bold"/>
              </a:rPr>
              <a:t>Paid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3" id="2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4" id="24">
              <a:hlinkClick r:id="rId7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161" t="0" r="-38714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4702412" y="5280115"/>
            <a:ext cx="321360" cy="322279"/>
          </a:xfrm>
          <a:custGeom>
            <a:avLst/>
            <a:gdLst/>
            <a:ahLst/>
            <a:cxnLst/>
            <a:rect r="r" b="b" t="t" l="l"/>
            <a:pathLst>
              <a:path h="322279" w="321360">
                <a:moveTo>
                  <a:pt x="0" y="0"/>
                </a:moveTo>
                <a:lnTo>
                  <a:pt x="321360" y="0"/>
                </a:lnTo>
                <a:lnTo>
                  <a:pt x="321360" y="322278"/>
                </a:lnTo>
                <a:lnTo>
                  <a:pt x="0" y="32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702412" y="5809289"/>
            <a:ext cx="321360" cy="322279"/>
          </a:xfrm>
          <a:custGeom>
            <a:avLst/>
            <a:gdLst/>
            <a:ahLst/>
            <a:cxnLst/>
            <a:rect r="r" b="b" t="t" l="l"/>
            <a:pathLst>
              <a:path h="322279" w="321360">
                <a:moveTo>
                  <a:pt x="0" y="0"/>
                </a:moveTo>
                <a:lnTo>
                  <a:pt x="321360" y="0"/>
                </a:lnTo>
                <a:lnTo>
                  <a:pt x="321360" y="322279"/>
                </a:lnTo>
                <a:lnTo>
                  <a:pt x="0" y="322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702412" y="6338464"/>
            <a:ext cx="321360" cy="322279"/>
          </a:xfrm>
          <a:custGeom>
            <a:avLst/>
            <a:gdLst/>
            <a:ahLst/>
            <a:cxnLst/>
            <a:rect r="r" b="b" t="t" l="l"/>
            <a:pathLst>
              <a:path h="322279" w="321360">
                <a:moveTo>
                  <a:pt x="0" y="0"/>
                </a:moveTo>
                <a:lnTo>
                  <a:pt x="321360" y="0"/>
                </a:lnTo>
                <a:lnTo>
                  <a:pt x="321360" y="322278"/>
                </a:lnTo>
                <a:lnTo>
                  <a:pt x="0" y="32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303982" y="5280115"/>
            <a:ext cx="321360" cy="322279"/>
          </a:xfrm>
          <a:custGeom>
            <a:avLst/>
            <a:gdLst/>
            <a:ahLst/>
            <a:cxnLst/>
            <a:rect r="r" b="b" t="t" l="l"/>
            <a:pathLst>
              <a:path h="322279" w="321360">
                <a:moveTo>
                  <a:pt x="0" y="0"/>
                </a:moveTo>
                <a:lnTo>
                  <a:pt x="321360" y="0"/>
                </a:lnTo>
                <a:lnTo>
                  <a:pt x="321360" y="322278"/>
                </a:lnTo>
                <a:lnTo>
                  <a:pt x="0" y="32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2037" y="0"/>
            <a:ext cx="6103926" cy="10589756"/>
            <a:chOff x="0" y="0"/>
            <a:chExt cx="1607618" cy="27890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7618" cy="2789072"/>
            </a:xfrm>
            <a:custGeom>
              <a:avLst/>
              <a:gdLst/>
              <a:ahLst/>
              <a:cxnLst/>
              <a:rect r="r" b="b" t="t" l="l"/>
              <a:pathLst>
                <a:path h="2789072" w="1607618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84074" y="0"/>
            <a:ext cx="6103926" cy="10845934"/>
            <a:chOff x="0" y="0"/>
            <a:chExt cx="1607618" cy="28565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07618" cy="2856543"/>
            </a:xfrm>
            <a:custGeom>
              <a:avLst/>
              <a:gdLst/>
              <a:ahLst/>
              <a:cxnLst/>
              <a:rect r="r" b="b" t="t" l="l"/>
              <a:pathLst>
                <a:path h="2856543" w="1607618">
                  <a:moveTo>
                    <a:pt x="0" y="0"/>
                  </a:moveTo>
                  <a:lnTo>
                    <a:pt x="1607618" y="0"/>
                  </a:lnTo>
                  <a:lnTo>
                    <a:pt x="1607618" y="2856543"/>
                  </a:lnTo>
                  <a:lnTo>
                    <a:pt x="0" y="2856543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1889" y="0"/>
            <a:ext cx="6103926" cy="10589756"/>
            <a:chOff x="0" y="0"/>
            <a:chExt cx="1607618" cy="27890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07618" cy="2789072"/>
            </a:xfrm>
            <a:custGeom>
              <a:avLst/>
              <a:gdLst/>
              <a:ahLst/>
              <a:cxnLst/>
              <a:rect r="r" b="b" t="t" l="l"/>
              <a:pathLst>
                <a:path h="2789072" w="1607618">
                  <a:moveTo>
                    <a:pt x="0" y="0"/>
                  </a:moveTo>
                  <a:lnTo>
                    <a:pt x="1607618" y="0"/>
                  </a:lnTo>
                  <a:lnTo>
                    <a:pt x="1607618" y="2789072"/>
                  </a:lnTo>
                  <a:lnTo>
                    <a:pt x="0" y="2789072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11889" y="0"/>
            <a:ext cx="6114310" cy="10287000"/>
          </a:xfrm>
          <a:custGeom>
            <a:avLst/>
            <a:gdLst/>
            <a:ahLst/>
            <a:cxnLst/>
            <a:rect r="r" b="b" t="t" l="l"/>
            <a:pathLst>
              <a:path h="10287000" w="6114310">
                <a:moveTo>
                  <a:pt x="0" y="0"/>
                </a:moveTo>
                <a:lnTo>
                  <a:pt x="6114310" y="0"/>
                </a:lnTo>
                <a:lnTo>
                  <a:pt x="61143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41983" t="-701" r="-113393" b="-42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102421" y="0"/>
            <a:ext cx="6081653" cy="10287000"/>
          </a:xfrm>
          <a:custGeom>
            <a:avLst/>
            <a:gdLst/>
            <a:ahLst/>
            <a:cxnLst/>
            <a:rect r="r" b="b" t="t" l="l"/>
            <a:pathLst>
              <a:path h="10287000" w="6081653">
                <a:moveTo>
                  <a:pt x="0" y="0"/>
                </a:moveTo>
                <a:lnTo>
                  <a:pt x="6081653" y="0"/>
                </a:lnTo>
                <a:lnTo>
                  <a:pt x="60816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6440" t="0" r="-6465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4221" y="4489841"/>
            <a:ext cx="5431706" cy="135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FFF"/>
                </a:solidFill>
                <a:latin typeface="Paytone One"/>
              </a:rPr>
              <a:t>BUDGET</a:t>
            </a:r>
          </a:p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FFF"/>
                </a:solidFill>
                <a:latin typeface="Paytone One"/>
              </a:rPr>
              <a:t>BASICS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540571" y="4489841"/>
            <a:ext cx="5206858" cy="135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CASH FLOW &amp; PAY STUBS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184074" y="0"/>
            <a:ext cx="6103926" cy="10287000"/>
          </a:xfrm>
          <a:custGeom>
            <a:avLst/>
            <a:gdLst/>
            <a:ahLst/>
            <a:cxnLst/>
            <a:rect r="r" b="b" t="t" l="l"/>
            <a:pathLst>
              <a:path h="10287000" w="6103926">
                <a:moveTo>
                  <a:pt x="0" y="0"/>
                </a:moveTo>
                <a:lnTo>
                  <a:pt x="6103926" y="0"/>
                </a:lnTo>
                <a:lnTo>
                  <a:pt x="61039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-93576" t="0" r="-107052" b="-3378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785344" y="4375541"/>
            <a:ext cx="4901386" cy="1631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RULES</a:t>
            </a:r>
          </a:p>
          <a:p>
            <a:pPr algn="ctr">
              <a:lnSpc>
                <a:spcPts val="6389"/>
              </a:lnSpc>
            </a:pPr>
            <a:r>
              <a:rPr lang="en-US" sz="6027">
                <a:solidFill>
                  <a:srgbClr val="FFFEFE"/>
                </a:solidFill>
                <a:latin typeface="Paytone One"/>
              </a:rPr>
              <a:t>&amp; TIPS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5159" y="1507314"/>
            <a:ext cx="15737681" cy="9300319"/>
            <a:chOff x="0" y="0"/>
            <a:chExt cx="5112913" cy="3021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12913" cy="3021520"/>
            </a:xfrm>
            <a:custGeom>
              <a:avLst/>
              <a:gdLst/>
              <a:ahLst/>
              <a:cxnLst/>
              <a:rect r="r" b="b" t="t" l="l"/>
              <a:pathLst>
                <a:path h="3021520" w="5112913">
                  <a:moveTo>
                    <a:pt x="0" y="0"/>
                  </a:moveTo>
                  <a:lnTo>
                    <a:pt x="5112913" y="0"/>
                  </a:lnTo>
                  <a:lnTo>
                    <a:pt x="5112913" y="3021520"/>
                  </a:lnTo>
                  <a:lnTo>
                    <a:pt x="0" y="3021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329344" y="2021078"/>
            <a:ext cx="19082140" cy="3556138"/>
            <a:chOff x="0" y="0"/>
            <a:chExt cx="5025749" cy="9365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25749" cy="936596"/>
            </a:xfrm>
            <a:custGeom>
              <a:avLst/>
              <a:gdLst/>
              <a:ahLst/>
              <a:cxnLst/>
              <a:rect r="r" b="b" t="t" l="l"/>
              <a:pathLst>
                <a:path h="936596" w="5025749">
                  <a:moveTo>
                    <a:pt x="0" y="0"/>
                  </a:moveTo>
                  <a:lnTo>
                    <a:pt x="5025749" y="0"/>
                  </a:lnTo>
                  <a:lnTo>
                    <a:pt x="5025749" y="936596"/>
                  </a:lnTo>
                  <a:lnTo>
                    <a:pt x="0" y="93659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632090" y="2021078"/>
            <a:ext cx="18920090" cy="3556138"/>
            <a:chOff x="0" y="0"/>
            <a:chExt cx="25226787" cy="474151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>
              <a:alphaModFix amt="60000"/>
            </a:blip>
            <a:srcRect l="0" t="21807" r="0" b="50033"/>
            <a:stretch>
              <a:fillRect/>
            </a:stretch>
          </p:blipFill>
          <p:spPr>
            <a:xfrm flipH="false" flipV="false">
              <a:off x="0" y="0"/>
              <a:ext cx="25226787" cy="4741517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-1548159">
            <a:off x="1504565" y="7490698"/>
            <a:ext cx="614448" cy="539597"/>
          </a:xfrm>
          <a:custGeom>
            <a:avLst/>
            <a:gdLst/>
            <a:ahLst/>
            <a:cxnLst/>
            <a:rect r="r" b="b" t="t" l="l"/>
            <a:pathLst>
              <a:path h="539597" w="614448">
                <a:moveTo>
                  <a:pt x="0" y="0"/>
                </a:moveTo>
                <a:lnTo>
                  <a:pt x="614448" y="0"/>
                </a:lnTo>
                <a:lnTo>
                  <a:pt x="614448" y="539597"/>
                </a:lnTo>
                <a:lnTo>
                  <a:pt x="0" y="53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932397" y="6033648"/>
            <a:ext cx="6727182" cy="4083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Consider​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Ease of use​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Features​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Personal vs. business tools​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Price​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Security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14718964" y="3231343"/>
            <a:ext cx="1110055" cy="1135606"/>
          </a:xfrm>
          <a:custGeom>
            <a:avLst/>
            <a:gdLst/>
            <a:ahLst/>
            <a:cxnLst/>
            <a:rect r="r" b="b" t="t" l="l"/>
            <a:pathLst>
              <a:path h="1135606" w="1110055">
                <a:moveTo>
                  <a:pt x="1110055" y="0"/>
                </a:moveTo>
                <a:lnTo>
                  <a:pt x="0" y="0"/>
                </a:lnTo>
                <a:lnTo>
                  <a:pt x="0" y="1135607"/>
                </a:lnTo>
                <a:lnTo>
                  <a:pt x="1110055" y="1135607"/>
                </a:lnTo>
                <a:lnTo>
                  <a:pt x="11100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3" id="1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" id="14">
              <a:hlinkClick r:id="rId8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161" t="0" r="-38714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522926" y="6033648"/>
            <a:ext cx="5725738" cy="3397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Tools vary widely​</a:t>
            </a:r>
          </a:p>
          <a:p>
            <a:pPr>
              <a:lnSpc>
                <a:spcPts val="5422"/>
              </a:lnSpc>
            </a:pPr>
            <a:r>
              <a:rPr lang="en-US" sz="3498">
                <a:solidFill>
                  <a:srgbClr val="0F4D92"/>
                </a:solidFill>
                <a:latin typeface="Object Sans"/>
              </a:rPr>
              <a:t>Many are free for a limited period of time or require purchase to unlock features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58981" y="3107518"/>
            <a:ext cx="12259983" cy="1127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70"/>
              </a:lnSpc>
            </a:pPr>
            <a:r>
              <a:rPr lang="en-US" sz="6622">
                <a:solidFill>
                  <a:srgbClr val="FFFEFE"/>
                </a:solidFill>
                <a:latin typeface="Paytone One"/>
              </a:rPr>
              <a:t>MORE THINGS TO REMEMBER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811789" y="615747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811789" y="6858248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999072" y="6839198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999072" y="7539974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99072" y="8237046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999072" y="8937822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999072" y="9634894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362584" y="615747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29905" y="2279004"/>
            <a:ext cx="13732990" cy="6033793"/>
            <a:chOff x="0" y="0"/>
            <a:chExt cx="3616919" cy="1589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6919" cy="1589147"/>
            </a:xfrm>
            <a:custGeom>
              <a:avLst/>
              <a:gdLst/>
              <a:ahLst/>
              <a:cxnLst/>
              <a:rect r="r" b="b" t="t" l="l"/>
              <a:pathLst>
                <a:path h="1589147" w="3616919">
                  <a:moveTo>
                    <a:pt x="28751" y="0"/>
                  </a:moveTo>
                  <a:lnTo>
                    <a:pt x="3588168" y="0"/>
                  </a:lnTo>
                  <a:cubicBezTo>
                    <a:pt x="3604047" y="0"/>
                    <a:pt x="3616919" y="12872"/>
                    <a:pt x="3616919" y="28751"/>
                  </a:cubicBezTo>
                  <a:lnTo>
                    <a:pt x="3616919" y="1560396"/>
                  </a:lnTo>
                  <a:cubicBezTo>
                    <a:pt x="3616919" y="1576275"/>
                    <a:pt x="3604047" y="1589147"/>
                    <a:pt x="3588168" y="1589147"/>
                  </a:cubicBezTo>
                  <a:lnTo>
                    <a:pt x="28751" y="1589147"/>
                  </a:lnTo>
                  <a:cubicBezTo>
                    <a:pt x="12872" y="1589147"/>
                    <a:pt x="0" y="1576275"/>
                    <a:pt x="0" y="1560396"/>
                  </a:cubicBezTo>
                  <a:lnTo>
                    <a:pt x="0" y="28751"/>
                  </a:lnTo>
                  <a:cubicBezTo>
                    <a:pt x="0" y="12872"/>
                    <a:pt x="12872" y="0"/>
                    <a:pt x="28751" y="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277505" y="2126604"/>
            <a:ext cx="13732990" cy="6033793"/>
            <a:chOff x="0" y="0"/>
            <a:chExt cx="3616919" cy="15891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16919" cy="1589147"/>
            </a:xfrm>
            <a:custGeom>
              <a:avLst/>
              <a:gdLst/>
              <a:ahLst/>
              <a:cxnLst/>
              <a:rect r="r" b="b" t="t" l="l"/>
              <a:pathLst>
                <a:path h="1589147" w="3616919">
                  <a:moveTo>
                    <a:pt x="28751" y="0"/>
                  </a:moveTo>
                  <a:lnTo>
                    <a:pt x="3588168" y="0"/>
                  </a:lnTo>
                  <a:cubicBezTo>
                    <a:pt x="3604047" y="0"/>
                    <a:pt x="3616919" y="12872"/>
                    <a:pt x="3616919" y="28751"/>
                  </a:cubicBezTo>
                  <a:lnTo>
                    <a:pt x="3616919" y="1560396"/>
                  </a:lnTo>
                  <a:cubicBezTo>
                    <a:pt x="3616919" y="1576275"/>
                    <a:pt x="3604047" y="1589147"/>
                    <a:pt x="3588168" y="1589147"/>
                  </a:cubicBezTo>
                  <a:lnTo>
                    <a:pt x="28751" y="1589147"/>
                  </a:lnTo>
                  <a:cubicBezTo>
                    <a:pt x="12872" y="1589147"/>
                    <a:pt x="0" y="1576275"/>
                    <a:pt x="0" y="1560396"/>
                  </a:cubicBezTo>
                  <a:lnTo>
                    <a:pt x="0" y="28751"/>
                  </a:lnTo>
                  <a:cubicBezTo>
                    <a:pt x="0" y="12872"/>
                    <a:pt x="12872" y="0"/>
                    <a:pt x="287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778018" y="5169136"/>
            <a:ext cx="5570524" cy="2133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Fin</a:t>
            </a:r>
            <a:r>
              <a:rPr lang="en-US" sz="3004">
                <a:solidFill>
                  <a:srgbClr val="0F4D92"/>
                </a:solidFill>
                <a:latin typeface="Object Sans"/>
              </a:rPr>
              <a:t>d a method that works best for you​</a:t>
            </a:r>
          </a:p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Periodically review your expenses (and trim them!)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422810">
            <a:off x="14482694" y="4855561"/>
            <a:ext cx="655762" cy="575878"/>
          </a:xfrm>
          <a:custGeom>
            <a:avLst/>
            <a:gdLst/>
            <a:ahLst/>
            <a:cxnLst/>
            <a:rect r="r" b="b" t="t" l="l"/>
            <a:pathLst>
              <a:path h="575878" w="655762">
                <a:moveTo>
                  <a:pt x="0" y="0"/>
                </a:moveTo>
                <a:lnTo>
                  <a:pt x="655762" y="0"/>
                </a:lnTo>
                <a:lnTo>
                  <a:pt x="655762" y="575878"/>
                </a:lnTo>
                <a:lnTo>
                  <a:pt x="0" y="575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157595" y="2849133"/>
            <a:ext cx="9972811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9099">
                <a:solidFill>
                  <a:srgbClr val="41C1BA"/>
                </a:solidFill>
                <a:latin typeface="Paytone One Bold"/>
              </a:rPr>
              <a:t>KEY TAKEAWAYS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84793" y="5169136"/>
            <a:ext cx="5450795" cy="1600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P</a:t>
            </a:r>
            <a:r>
              <a:rPr lang="en-US" sz="3004">
                <a:solidFill>
                  <a:srgbClr val="0F4D92"/>
                </a:solidFill>
                <a:latin typeface="Object Sans"/>
              </a:rPr>
              <a:t>ay yourself first!​</a:t>
            </a:r>
          </a:p>
          <a:p>
            <a:pPr>
              <a:lnSpc>
                <a:spcPts val="4206"/>
              </a:lnSpc>
            </a:pPr>
            <a:r>
              <a:rPr lang="en-US" sz="3004">
                <a:solidFill>
                  <a:srgbClr val="0F4D92"/>
                </a:solidFill>
                <a:latin typeface="Object Sans"/>
              </a:rPr>
              <a:t>Build the habit of tracking income and expenses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3" id="1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4" id="14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2899082" y="523525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7" y="0"/>
                </a:lnTo>
                <a:lnTo>
                  <a:pt x="467137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62831" y="5235253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44000" y="6273975"/>
            <a:ext cx="467138" cy="468473"/>
          </a:xfrm>
          <a:custGeom>
            <a:avLst/>
            <a:gdLst/>
            <a:ahLst/>
            <a:cxnLst/>
            <a:rect r="r" b="b" t="t" l="l"/>
            <a:pathLst>
              <a:path h="468473" w="467138">
                <a:moveTo>
                  <a:pt x="0" y="0"/>
                </a:moveTo>
                <a:lnTo>
                  <a:pt x="467138" y="0"/>
                </a:lnTo>
                <a:lnTo>
                  <a:pt x="467138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552" y="7638651"/>
            <a:ext cx="7602282" cy="3517742"/>
            <a:chOff x="0" y="0"/>
            <a:chExt cx="1182234" cy="547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82234" cy="547046"/>
            </a:xfrm>
            <a:custGeom>
              <a:avLst/>
              <a:gdLst/>
              <a:ahLst/>
              <a:cxnLst/>
              <a:rect r="r" b="b" t="t" l="l"/>
              <a:pathLst>
                <a:path h="547046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5552" y="4184460"/>
            <a:ext cx="7602282" cy="3517742"/>
            <a:chOff x="0" y="0"/>
            <a:chExt cx="1182234" cy="5470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2234" cy="547046"/>
            </a:xfrm>
            <a:custGeom>
              <a:avLst/>
              <a:gdLst/>
              <a:ahLst/>
              <a:cxnLst/>
              <a:rect r="r" b="b" t="t" l="l"/>
              <a:pathLst>
                <a:path h="547046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5552" y="0"/>
            <a:ext cx="7602282" cy="4263774"/>
            <a:chOff x="0" y="0"/>
            <a:chExt cx="1182234" cy="66306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82234" cy="663061"/>
            </a:xfrm>
            <a:custGeom>
              <a:avLst/>
              <a:gdLst/>
              <a:ahLst/>
              <a:cxnLst/>
              <a:rect r="r" b="b" t="t" l="l"/>
              <a:pathLst>
                <a:path h="663061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663061"/>
                  </a:lnTo>
                  <a:lnTo>
                    <a:pt x="0" y="663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true" flipV="false" rot="0">
            <a:off x="-700107" y="165815"/>
            <a:ext cx="4675692" cy="4097959"/>
          </a:xfrm>
          <a:custGeom>
            <a:avLst/>
            <a:gdLst/>
            <a:ahLst/>
            <a:cxnLst/>
            <a:rect r="r" b="b" t="t" l="l"/>
            <a:pathLst>
              <a:path h="4097959" w="4675692">
                <a:moveTo>
                  <a:pt x="4675691" y="0"/>
                </a:moveTo>
                <a:lnTo>
                  <a:pt x="0" y="0"/>
                </a:lnTo>
                <a:lnTo>
                  <a:pt x="0" y="4097959"/>
                </a:lnTo>
                <a:lnTo>
                  <a:pt x="4675691" y="4097959"/>
                </a:lnTo>
                <a:lnTo>
                  <a:pt x="4675691" y="0"/>
                </a:lnTo>
                <a:close/>
              </a:path>
            </a:pathLst>
          </a:custGeom>
          <a:blipFill>
            <a:blip r:embed="rId2"/>
            <a:stretch>
              <a:fillRect l="0" t="-20610" r="0" b="-50751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3785589" y="2932509"/>
            <a:ext cx="3801141" cy="4769693"/>
          </a:xfrm>
          <a:custGeom>
            <a:avLst/>
            <a:gdLst/>
            <a:ahLst/>
            <a:cxnLst/>
            <a:rect r="r" b="b" t="t" l="l"/>
            <a:pathLst>
              <a:path h="4769693" w="3801141">
                <a:moveTo>
                  <a:pt x="3801140" y="0"/>
                </a:moveTo>
                <a:lnTo>
                  <a:pt x="0" y="0"/>
                </a:lnTo>
                <a:lnTo>
                  <a:pt x="0" y="4769693"/>
                </a:lnTo>
                <a:lnTo>
                  <a:pt x="3801140" y="4769693"/>
                </a:lnTo>
                <a:lnTo>
                  <a:pt x="3801140" y="0"/>
                </a:lnTo>
                <a:close/>
              </a:path>
            </a:pathLst>
          </a:custGeom>
          <a:blipFill>
            <a:blip r:embed="rId3"/>
            <a:stretch>
              <a:fillRect l="-12917" t="-18951" r="0" b="-16029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700107" y="6628323"/>
            <a:ext cx="4257751" cy="4528069"/>
          </a:xfrm>
          <a:custGeom>
            <a:avLst/>
            <a:gdLst/>
            <a:ahLst/>
            <a:cxnLst/>
            <a:rect r="r" b="b" t="t" l="l"/>
            <a:pathLst>
              <a:path h="4528069" w="4257751">
                <a:moveTo>
                  <a:pt x="4257751" y="0"/>
                </a:moveTo>
                <a:lnTo>
                  <a:pt x="0" y="0"/>
                </a:lnTo>
                <a:lnTo>
                  <a:pt x="0" y="4528070"/>
                </a:lnTo>
                <a:lnTo>
                  <a:pt x="4257751" y="4528070"/>
                </a:lnTo>
                <a:lnTo>
                  <a:pt x="4257751" y="0"/>
                </a:lnTo>
                <a:close/>
              </a:path>
            </a:pathLst>
          </a:custGeom>
          <a:blipFill>
            <a:blip r:embed="rId4"/>
            <a:stretch>
              <a:fillRect l="0" t="-16481" r="0" b="-24563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529751" y="1413310"/>
            <a:ext cx="931955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GRACIAS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29751" y="2855388"/>
            <a:ext cx="7048519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16A9FF"/>
                </a:solidFill>
                <a:latin typeface="Paytone One"/>
              </a:rPr>
              <a:t>GRAZIE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29751" y="4250946"/>
            <a:ext cx="912567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41C1BA"/>
                </a:solidFill>
                <a:latin typeface="Paytone One"/>
              </a:rPr>
              <a:t>DZIĘKUJĘ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713114" y="8664038"/>
            <a:ext cx="1346316" cy="1346316"/>
          </a:xfrm>
          <a:custGeom>
            <a:avLst/>
            <a:gdLst/>
            <a:ahLst/>
            <a:cxnLst/>
            <a:rect r="r" b="b" t="t" l="l"/>
            <a:pathLst>
              <a:path h="1346316" w="1346316">
                <a:moveTo>
                  <a:pt x="0" y="0"/>
                </a:moveTo>
                <a:lnTo>
                  <a:pt x="1346316" y="0"/>
                </a:lnTo>
                <a:lnTo>
                  <a:pt x="1346316" y="1346316"/>
                </a:lnTo>
                <a:lnTo>
                  <a:pt x="0" y="1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>
            <a:hlinkClick r:id="rId8" tooltip="https://boolamoola.com"/>
          </p:cNvPr>
          <p:cNvSpPr/>
          <p:nvPr/>
        </p:nvSpPr>
        <p:spPr>
          <a:xfrm flipH="false" flipV="false" rot="0">
            <a:off x="17129638" y="229555"/>
            <a:ext cx="929792" cy="929792"/>
          </a:xfrm>
          <a:custGeom>
            <a:avLst/>
            <a:gdLst/>
            <a:ahLst/>
            <a:cxnLst/>
            <a:rect r="r" b="b" t="t" l="l"/>
            <a:pathLst>
              <a:path h="929792" w="929792">
                <a:moveTo>
                  <a:pt x="0" y="0"/>
                </a:moveTo>
                <a:lnTo>
                  <a:pt x="929792" y="0"/>
                </a:lnTo>
                <a:lnTo>
                  <a:pt x="929792" y="929792"/>
                </a:lnTo>
                <a:lnTo>
                  <a:pt x="0" y="929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548629" y="-37145"/>
            <a:ext cx="931955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MERCI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98095" y="1189995"/>
            <a:ext cx="3216955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JOHN CASERTA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19603" y="8276049"/>
            <a:ext cx="4695823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Paytone One"/>
              </a:rPr>
              <a:t>AMY CROOKSHANK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1892" y="4832760"/>
            <a:ext cx="3799481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NATHALIE EDEEN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75584" y="1865207"/>
            <a:ext cx="2922027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0F4D92"/>
                </a:solidFill>
                <a:latin typeface="Object Sans Bold"/>
                <a:hlinkClick r:id="rId9" tooltip="http://calendly.com/jcaserta"/>
              </a:rPr>
              <a:t>calendly.com/jcaserta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11892" y="5519164"/>
            <a:ext cx="3124690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FFFEFE"/>
                </a:solidFill>
                <a:latin typeface="Object Sans Bold"/>
                <a:hlinkClick r:id="rId10" tooltip="http://calendly.com/nedeen-1"/>
              </a:rPr>
              <a:t>calendly.com/nedeen-1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015924" y="8949856"/>
            <a:ext cx="3389477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FFFEFE"/>
                </a:solidFill>
                <a:latin typeface="Object Sans Bold"/>
                <a:hlinkClick r:id="rId11" tooltip="http://calendly.com/acrookshank"/>
              </a:rPr>
              <a:t>calendly.com/acrookshank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589634" y="5673344"/>
            <a:ext cx="10831289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/>
                </a:solidFill>
                <a:latin typeface="Paytone One"/>
              </a:rPr>
              <a:t>THANK YOU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01176" y="-1461461"/>
            <a:ext cx="9319558" cy="2402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XIÈXIÈ</a:t>
            </a:r>
          </a:p>
        </p:txBody>
      </p:sp>
      <p:sp>
        <p:nvSpPr>
          <p:cNvPr name="TextBox 28" id="28"/>
          <p:cNvSpPr txBox="true"/>
          <p:nvPr/>
        </p:nvSpPr>
        <p:spPr>
          <a:xfrm rot="-5400000">
            <a:off x="15695618" y="9079990"/>
            <a:ext cx="1353468" cy="50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2904">
                <a:solidFill>
                  <a:srgbClr val="41C1BA"/>
                </a:solidFill>
                <a:latin typeface="Hiatus"/>
              </a:rPr>
              <a:t>Scan here!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218320" y="8151588"/>
            <a:ext cx="1841110" cy="3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331">
                <a:solidFill>
                  <a:srgbClr val="FFFFFF"/>
                </a:solidFill>
                <a:latin typeface="Paytone One"/>
              </a:rPr>
              <a:t>CONTACT US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043690" y="8314149"/>
            <a:ext cx="7313444" cy="159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89"/>
              </a:lnSpc>
            </a:pPr>
            <a:r>
              <a:rPr lang="en-US" sz="1135">
                <a:solidFill>
                  <a:srgbClr val="FFFEFE"/>
                </a:solidFill>
                <a:latin typeface="Object Sans"/>
              </a:rPr>
              <a:t>Registered Representative of, Securities and investment advisory services offered through Hornor, Townsend &amp; Kent, LLC. Registered Investment Adviser. Member FINRA/SIPC. 600 Dresher Road, Horsham PA 19044. 800-873-7637, </a:t>
            </a:r>
            <a:r>
              <a:rPr lang="en-US" sz="1135">
                <a:solidFill>
                  <a:srgbClr val="FFFEFE"/>
                </a:solidFill>
                <a:latin typeface="Object Sans"/>
                <a:hlinkClick r:id="rId12" tooltip="http://www.htk.com/"/>
              </a:rPr>
              <a:t>www.htk.com</a:t>
            </a:r>
            <a:r>
              <a:rPr lang="en-US" sz="1135">
                <a:solidFill>
                  <a:srgbClr val="FFFEFE"/>
                </a:solidFill>
                <a:latin typeface="Object Sans"/>
              </a:rPr>
              <a:t>. HTK is a wholly-owned subsidiary of The Penn Mutual Life Insurance Company. HTK does not offer tax or legal advice. Caserta &amp; de Jongh, LLC is unaffiliated with Hornor, Townsend, and Kent. For Educational Purposes Only - Not to be relied upon as financial advice. Not all topics discussed may be suitable for all investors.</a:t>
            </a:r>
          </a:p>
          <a:p>
            <a:pPr>
              <a:lnSpc>
                <a:spcPts val="1589"/>
              </a:lnSpc>
            </a:pPr>
          </a:p>
          <a:p>
            <a:pPr>
              <a:lnSpc>
                <a:spcPts val="1589"/>
              </a:lnSpc>
            </a:pPr>
            <a:r>
              <a:rPr lang="en-US" sz="1135">
                <a:solidFill>
                  <a:srgbClr val="FFFEFE"/>
                </a:solidFill>
                <a:latin typeface="Object Sans Bold"/>
              </a:rPr>
              <a:t>4639716RB_Mar24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870761"/>
            <a:ext cx="4625504" cy="6629041"/>
            <a:chOff x="0" y="0"/>
            <a:chExt cx="6167339" cy="8838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2064041"/>
              <a:ext cx="6167339" cy="6774680"/>
            </a:xfrm>
            <a:custGeom>
              <a:avLst/>
              <a:gdLst/>
              <a:ahLst/>
              <a:cxnLst/>
              <a:rect r="r" b="b" t="t" l="l"/>
              <a:pathLst>
                <a:path h="6774680" w="6167339">
                  <a:moveTo>
                    <a:pt x="0" y="0"/>
                  </a:moveTo>
                  <a:lnTo>
                    <a:pt x="6167339" y="0"/>
                  </a:lnTo>
                  <a:lnTo>
                    <a:pt x="6167339" y="6774680"/>
                  </a:lnTo>
                  <a:lnTo>
                    <a:pt x="0" y="677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6444" r="0" b="-20279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3059150" y="1367727"/>
              <a:ext cx="368746" cy="349963"/>
              <a:chOff x="0" y="0"/>
              <a:chExt cx="818129" cy="776456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1640181" y="0"/>
              <a:ext cx="3305047" cy="1384054"/>
              <a:chOff x="0" y="0"/>
              <a:chExt cx="2741188" cy="114792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741188" cy="1147927"/>
              </a:xfrm>
              <a:custGeom>
                <a:avLst/>
                <a:gdLst/>
                <a:ahLst/>
                <a:cxnLst/>
                <a:rect r="r" b="b" t="t" l="l"/>
                <a:pathLst>
                  <a:path h="1147927" w="2741188">
                    <a:moveTo>
                      <a:pt x="2616727" y="1147927"/>
                    </a:moveTo>
                    <a:lnTo>
                      <a:pt x="124460" y="1147927"/>
                    </a:lnTo>
                    <a:cubicBezTo>
                      <a:pt x="55880" y="1147927"/>
                      <a:pt x="0" y="1092047"/>
                      <a:pt x="0" y="10234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6728" y="0"/>
                    </a:lnTo>
                    <a:cubicBezTo>
                      <a:pt x="2685308" y="0"/>
                      <a:pt x="2741188" y="55880"/>
                      <a:pt x="2741188" y="124460"/>
                    </a:cubicBezTo>
                    <a:lnTo>
                      <a:pt x="2741188" y="1023467"/>
                    </a:lnTo>
                    <a:cubicBezTo>
                      <a:pt x="2741188" y="1092047"/>
                      <a:pt x="2685308" y="1147927"/>
                      <a:pt x="2616728" y="11479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1768336" y="140842"/>
              <a:ext cx="3048736" cy="1050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John Caserta, MSFS,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ChFC®, RICP®, CLU®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Managing Director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041892" y="4870761"/>
            <a:ext cx="4283809" cy="7150187"/>
            <a:chOff x="0" y="0"/>
            <a:chExt cx="5711745" cy="95335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965964"/>
              <a:ext cx="5711745" cy="8567618"/>
            </a:xfrm>
            <a:custGeom>
              <a:avLst/>
              <a:gdLst/>
              <a:ahLst/>
              <a:cxnLst/>
              <a:rect r="r" b="b" t="t" l="l"/>
              <a:pathLst>
                <a:path h="8567618" w="5711745">
                  <a:moveTo>
                    <a:pt x="0" y="0"/>
                  </a:moveTo>
                  <a:lnTo>
                    <a:pt x="5711745" y="0"/>
                  </a:lnTo>
                  <a:lnTo>
                    <a:pt x="5711745" y="8567618"/>
                  </a:lnTo>
                  <a:lnTo>
                    <a:pt x="0" y="856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2640457" y="1392115"/>
              <a:ext cx="430830" cy="408885"/>
              <a:chOff x="0" y="0"/>
              <a:chExt cx="818129" cy="77645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342301" y="0"/>
              <a:ext cx="3027144" cy="1411190"/>
              <a:chOff x="0" y="0"/>
              <a:chExt cx="2485832" cy="115884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485832" cy="1158842"/>
              </a:xfrm>
              <a:custGeom>
                <a:avLst/>
                <a:gdLst/>
                <a:ahLst/>
                <a:cxnLst/>
                <a:rect r="r" b="b" t="t" l="l"/>
                <a:pathLst>
                  <a:path h="1158842" w="248583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1419881" y="178958"/>
              <a:ext cx="2871983" cy="1067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Amy Crookshank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613521" y="4854306"/>
            <a:ext cx="4291912" cy="6884721"/>
            <a:chOff x="0" y="0"/>
            <a:chExt cx="5722549" cy="9179627"/>
          </a:xfrm>
        </p:grpSpPr>
        <p:sp>
          <p:nvSpPr>
            <p:cNvPr name="Freeform 17" id="17"/>
            <p:cNvSpPr/>
            <p:nvPr/>
          </p:nvSpPr>
          <p:spPr>
            <a:xfrm flipH="true" flipV="false" rot="0">
              <a:off x="0" y="595804"/>
              <a:ext cx="5722549" cy="8583823"/>
            </a:xfrm>
            <a:custGeom>
              <a:avLst/>
              <a:gdLst/>
              <a:ahLst/>
              <a:cxnLst/>
              <a:rect r="r" b="b" t="t" l="l"/>
              <a:pathLst>
                <a:path h="8583823" w="5722549">
                  <a:moveTo>
                    <a:pt x="5722549" y="0"/>
                  </a:moveTo>
                  <a:lnTo>
                    <a:pt x="0" y="0"/>
                  </a:lnTo>
                  <a:lnTo>
                    <a:pt x="0" y="8583823"/>
                  </a:lnTo>
                  <a:lnTo>
                    <a:pt x="5722549" y="8583823"/>
                  </a:lnTo>
                  <a:lnTo>
                    <a:pt x="572254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2842173" y="1392115"/>
              <a:ext cx="430830" cy="408885"/>
              <a:chOff x="0" y="0"/>
              <a:chExt cx="818129" cy="77645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1544017" y="0"/>
              <a:ext cx="3027144" cy="1411190"/>
              <a:chOff x="0" y="0"/>
              <a:chExt cx="2485832" cy="115884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485832" cy="1158842"/>
              </a:xfrm>
              <a:custGeom>
                <a:avLst/>
                <a:gdLst/>
                <a:ahLst/>
                <a:cxnLst/>
                <a:rect r="r" b="b" t="t" l="l"/>
                <a:pathLst>
                  <a:path h="1158842" w="248583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1621597" y="178958"/>
              <a:ext cx="2871983" cy="1067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Nathalie Edeen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672589" y="6150986"/>
            <a:ext cx="3684724" cy="6900002"/>
            <a:chOff x="0" y="0"/>
            <a:chExt cx="4912965" cy="920000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1867678"/>
              <a:ext cx="4912965" cy="7332325"/>
            </a:xfrm>
            <a:custGeom>
              <a:avLst/>
              <a:gdLst/>
              <a:ahLst/>
              <a:cxnLst/>
              <a:rect r="r" b="b" t="t" l="l"/>
              <a:pathLst>
                <a:path h="7332325" w="4912965">
                  <a:moveTo>
                    <a:pt x="0" y="0"/>
                  </a:moveTo>
                  <a:lnTo>
                    <a:pt x="4912965" y="0"/>
                  </a:lnTo>
                  <a:lnTo>
                    <a:pt x="4912965" y="7332325"/>
                  </a:lnTo>
                  <a:lnTo>
                    <a:pt x="0" y="733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705" t="-19978" r="-9705" b="0"/>
              </a:stretch>
            </a:blipFill>
          </p:spPr>
        </p:sp>
        <p:grpSp>
          <p:nvGrpSpPr>
            <p:cNvPr name="Group 25" id="25"/>
            <p:cNvGrpSpPr/>
            <p:nvPr/>
          </p:nvGrpSpPr>
          <p:grpSpPr>
            <a:xfrm rot="0">
              <a:off x="1887519" y="1061600"/>
              <a:ext cx="430830" cy="408885"/>
              <a:chOff x="0" y="0"/>
              <a:chExt cx="818129" cy="776456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589362" y="0"/>
              <a:ext cx="3027144" cy="1080675"/>
              <a:chOff x="0" y="0"/>
              <a:chExt cx="2485832" cy="887429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485832" cy="887430"/>
              </a:xfrm>
              <a:custGeom>
                <a:avLst/>
                <a:gdLst/>
                <a:ahLst/>
                <a:cxnLst/>
                <a:rect r="r" b="b" t="t" l="l"/>
                <a:pathLst>
                  <a:path h="887430" w="2485832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666943" y="173554"/>
              <a:ext cx="2871983" cy="695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Gimli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4823058" y="6150986"/>
            <a:ext cx="3305852" cy="6147248"/>
            <a:chOff x="0" y="0"/>
            <a:chExt cx="4407803" cy="8196330"/>
          </a:xfrm>
        </p:grpSpPr>
        <p:sp>
          <p:nvSpPr>
            <p:cNvPr name="Freeform 31" id="31"/>
            <p:cNvSpPr/>
            <p:nvPr/>
          </p:nvSpPr>
          <p:spPr>
            <a:xfrm flipH="true" flipV="false" rot="0">
              <a:off x="0" y="1479994"/>
              <a:ext cx="4407803" cy="6716336"/>
            </a:xfrm>
            <a:custGeom>
              <a:avLst/>
              <a:gdLst/>
              <a:ahLst/>
              <a:cxnLst/>
              <a:rect r="r" b="b" t="t" l="l"/>
              <a:pathLst>
                <a:path h="6716336" w="4407803">
                  <a:moveTo>
                    <a:pt x="4407803" y="0"/>
                  </a:moveTo>
                  <a:lnTo>
                    <a:pt x="0" y="0"/>
                  </a:lnTo>
                  <a:lnTo>
                    <a:pt x="0" y="6716336"/>
                  </a:lnTo>
                  <a:lnTo>
                    <a:pt x="4407803" y="6716336"/>
                  </a:lnTo>
                  <a:lnTo>
                    <a:pt x="4407803" y="0"/>
                  </a:lnTo>
                  <a:close/>
                </a:path>
              </a:pathLst>
            </a:custGeom>
            <a:blipFill>
              <a:blip r:embed="rId6"/>
              <a:stretch>
                <a:fillRect l="0" t="-18677" r="-20706" b="0"/>
              </a:stretch>
            </a:blipFill>
          </p:spPr>
        </p:sp>
        <p:grpSp>
          <p:nvGrpSpPr>
            <p:cNvPr name="Group 32" id="32"/>
            <p:cNvGrpSpPr/>
            <p:nvPr/>
          </p:nvGrpSpPr>
          <p:grpSpPr>
            <a:xfrm rot="0">
              <a:off x="1475766" y="1061600"/>
              <a:ext cx="430830" cy="408885"/>
              <a:chOff x="0" y="0"/>
              <a:chExt cx="818129" cy="776456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177609" y="0"/>
              <a:ext cx="3027144" cy="1080675"/>
              <a:chOff x="0" y="0"/>
              <a:chExt cx="2485832" cy="887429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2485832" cy="887430"/>
              </a:xfrm>
              <a:custGeom>
                <a:avLst/>
                <a:gdLst/>
                <a:ahLst/>
                <a:cxnLst/>
                <a:rect r="r" b="b" t="t" l="l"/>
                <a:pathLst>
                  <a:path h="887430" w="2485832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36" id="36"/>
            <p:cNvSpPr txBox="true"/>
            <p:nvPr/>
          </p:nvSpPr>
          <p:spPr>
            <a:xfrm rot="0">
              <a:off x="255190" y="173554"/>
              <a:ext cx="2871983" cy="695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Theo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2114610" y="4765986"/>
            <a:ext cx="5149891" cy="949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89"/>
              </a:lnSpc>
            </a:pPr>
            <a:r>
              <a:rPr lang="en-US" sz="5563">
                <a:solidFill>
                  <a:srgbClr val="FFFFFF"/>
                </a:solidFill>
                <a:latin typeface="Paytone One"/>
              </a:rPr>
              <a:t>OUR SUPPORT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-4991244">
            <a:off x="11042514" y="5677172"/>
            <a:ext cx="1260149" cy="548165"/>
          </a:xfrm>
          <a:custGeom>
            <a:avLst/>
            <a:gdLst/>
            <a:ahLst/>
            <a:cxnLst/>
            <a:rect r="r" b="b" t="t" l="l"/>
            <a:pathLst>
              <a:path h="548165" w="1260149">
                <a:moveTo>
                  <a:pt x="0" y="0"/>
                </a:moveTo>
                <a:lnTo>
                  <a:pt x="1260150" y="0"/>
                </a:lnTo>
                <a:lnTo>
                  <a:pt x="1260150" y="548165"/>
                </a:lnTo>
                <a:lnTo>
                  <a:pt x="0" y="548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true" flipV="false" rot="-2031935">
            <a:off x="2637148" y="199187"/>
            <a:ext cx="1183667" cy="1539730"/>
          </a:xfrm>
          <a:custGeom>
            <a:avLst/>
            <a:gdLst/>
            <a:ahLst/>
            <a:cxnLst/>
            <a:rect r="r" b="b" t="t" l="l"/>
            <a:pathLst>
              <a:path h="1539730" w="1183667">
                <a:moveTo>
                  <a:pt x="1183667" y="0"/>
                </a:moveTo>
                <a:lnTo>
                  <a:pt x="0" y="0"/>
                </a:lnTo>
                <a:lnTo>
                  <a:pt x="0" y="1539730"/>
                </a:lnTo>
                <a:lnTo>
                  <a:pt x="1183667" y="1539730"/>
                </a:lnTo>
                <a:lnTo>
                  <a:pt x="11836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3799075" y="369245"/>
            <a:ext cx="7873514" cy="280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39"/>
              </a:lnSpc>
            </a:pPr>
            <a:r>
              <a:rPr lang="en-US" sz="16385">
                <a:solidFill>
                  <a:srgbClr val="FFFFFF"/>
                </a:solidFill>
                <a:latin typeface="Paytone One"/>
              </a:rPr>
              <a:t>ABOUT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718936" y="-28594"/>
            <a:ext cx="2970621" cy="394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873"/>
              </a:lnSpc>
            </a:pPr>
            <a:r>
              <a:rPr lang="en-US" sz="22766">
                <a:solidFill>
                  <a:srgbClr val="41C1BA"/>
                </a:solidFill>
                <a:latin typeface="Hiatus"/>
              </a:rPr>
              <a:t>US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84071"/>
            <a:ext cx="16230600" cy="2159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786"/>
              </a:lnSpc>
            </a:pPr>
            <a:r>
              <a:rPr lang="en-US" sz="12704">
                <a:solidFill>
                  <a:srgbClr val="FFFFFF"/>
                </a:solidFill>
                <a:latin typeface="Paytone One"/>
              </a:rPr>
              <a:t>WHAT IS A BUDGET?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6229080">
            <a:off x="332225" y="4679261"/>
            <a:ext cx="7524575" cy="5771021"/>
          </a:xfrm>
          <a:custGeom>
            <a:avLst/>
            <a:gdLst/>
            <a:ahLst/>
            <a:cxnLst/>
            <a:rect r="r" b="b" t="t" l="l"/>
            <a:pathLst>
              <a:path h="5771021" w="7524575">
                <a:moveTo>
                  <a:pt x="0" y="0"/>
                </a:moveTo>
                <a:lnTo>
                  <a:pt x="7524575" y="0"/>
                </a:lnTo>
                <a:lnTo>
                  <a:pt x="7524575" y="5771021"/>
                </a:lnTo>
                <a:lnTo>
                  <a:pt x="0" y="577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5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557859" y="3877172"/>
            <a:ext cx="5701441" cy="224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5"/>
              </a:lnSpc>
            </a:pPr>
            <a:r>
              <a:rPr lang="en-US" sz="13003">
                <a:solidFill>
                  <a:srgbClr val="0F4D92"/>
                </a:solidFill>
                <a:latin typeface="Hiatus"/>
              </a:rPr>
              <a:t>The Basics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6" id="6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>
              <a:hlinkClick r:id="rId4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3" id="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" id="4">
              <a:hlinkClick r:id="rId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161" t="0" r="-3871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776682"/>
            <a:ext cx="16230600" cy="2159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786"/>
              </a:lnSpc>
            </a:pPr>
            <a:r>
              <a:rPr lang="en-US" sz="12704">
                <a:solidFill>
                  <a:srgbClr val="FFFFFF"/>
                </a:solidFill>
                <a:latin typeface="Paytone One"/>
              </a:rPr>
              <a:t>WHAT IS A BUDGET?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64549" y="5796122"/>
            <a:ext cx="4212900" cy="664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46"/>
              </a:lnSpc>
            </a:pPr>
            <a:r>
              <a:rPr lang="en-US" sz="3819">
                <a:solidFill>
                  <a:srgbClr val="0F4D92"/>
                </a:solidFill>
                <a:latin typeface="Object Sans Bold"/>
              </a:rPr>
              <a:t>What you spend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64549" y="7692790"/>
            <a:ext cx="6799894" cy="664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46"/>
              </a:lnSpc>
            </a:pPr>
            <a:r>
              <a:rPr lang="en-US" sz="3819">
                <a:solidFill>
                  <a:srgbClr val="0F4D92"/>
                </a:solidFill>
                <a:latin typeface="Object Sans Bold"/>
              </a:rPr>
              <a:t>What you earn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440079" y="1975459"/>
            <a:ext cx="8819221" cy="10032046"/>
          </a:xfrm>
          <a:custGeom>
            <a:avLst/>
            <a:gdLst/>
            <a:ahLst/>
            <a:cxnLst/>
            <a:rect r="r" b="b" t="t" l="l"/>
            <a:pathLst>
              <a:path h="10032046" w="8819221">
                <a:moveTo>
                  <a:pt x="0" y="0"/>
                </a:moveTo>
                <a:lnTo>
                  <a:pt x="8819221" y="0"/>
                </a:lnTo>
                <a:lnTo>
                  <a:pt x="8819221" y="10032046"/>
                </a:lnTo>
                <a:lnTo>
                  <a:pt x="0" y="10032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819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936236"/>
            <a:ext cx="6092117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F4D92"/>
                </a:solidFill>
                <a:latin typeface="Object Sans Bold"/>
              </a:rPr>
              <a:t>Let's start by understanding the basics of what a budget is.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67189" y="5881847"/>
            <a:ext cx="544509" cy="546065"/>
          </a:xfrm>
          <a:custGeom>
            <a:avLst/>
            <a:gdLst/>
            <a:ahLst/>
            <a:cxnLst/>
            <a:rect r="r" b="b" t="t" l="l"/>
            <a:pathLst>
              <a:path h="546065" w="544509">
                <a:moveTo>
                  <a:pt x="0" y="0"/>
                </a:moveTo>
                <a:lnTo>
                  <a:pt x="544509" y="0"/>
                </a:lnTo>
                <a:lnTo>
                  <a:pt x="544509" y="546065"/>
                </a:lnTo>
                <a:lnTo>
                  <a:pt x="0" y="546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7189" y="7768990"/>
            <a:ext cx="544509" cy="546065"/>
          </a:xfrm>
          <a:custGeom>
            <a:avLst/>
            <a:gdLst/>
            <a:ahLst/>
            <a:cxnLst/>
            <a:rect r="r" b="b" t="t" l="l"/>
            <a:pathLst>
              <a:path h="546065" w="544509">
                <a:moveTo>
                  <a:pt x="0" y="0"/>
                </a:moveTo>
                <a:lnTo>
                  <a:pt x="544509" y="0"/>
                </a:lnTo>
                <a:lnTo>
                  <a:pt x="544509" y="546065"/>
                </a:lnTo>
                <a:lnTo>
                  <a:pt x="0" y="546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adp.com/resources/tools/calculators/salary-paycheck-calculator.aspx"/>
          </p:cNvPr>
          <p:cNvSpPr/>
          <p:nvPr/>
        </p:nvSpPr>
        <p:spPr>
          <a:xfrm flipH="false" flipV="false" rot="0">
            <a:off x="4240365" y="4779678"/>
            <a:ext cx="4606012" cy="2767648"/>
          </a:xfrm>
          <a:custGeom>
            <a:avLst/>
            <a:gdLst/>
            <a:ahLst/>
            <a:cxnLst/>
            <a:rect r="r" b="b" t="t" l="l"/>
            <a:pathLst>
              <a:path h="2767648" w="4606012">
                <a:moveTo>
                  <a:pt x="0" y="0"/>
                </a:moveTo>
                <a:lnTo>
                  <a:pt x="4606012" y="0"/>
                </a:lnTo>
                <a:lnTo>
                  <a:pt x="4606012" y="2767648"/>
                </a:lnTo>
                <a:lnTo>
                  <a:pt x="0" y="2767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3" b="-27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34476" y="4369094"/>
            <a:ext cx="3603170" cy="3588815"/>
            <a:chOff x="0" y="0"/>
            <a:chExt cx="4804227" cy="478508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24416" y="66995"/>
              <a:ext cx="4555394" cy="4555394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8"/>
                  </a:lnSpc>
                </a:pPr>
              </a:p>
            </p:txBody>
          </p:sp>
        </p:grpSp>
        <p:sp>
          <p:nvSpPr>
            <p:cNvPr name="Freeform 7" id="7">
              <a:hlinkClick r:id="rId5" tooltip="https://www.paycheckcity.com/calculator"/>
            </p:cNvPr>
            <p:cNvSpPr/>
            <p:nvPr/>
          </p:nvSpPr>
          <p:spPr>
            <a:xfrm flipH="false" flipV="false" rot="0">
              <a:off x="0" y="0"/>
              <a:ext cx="4804227" cy="4785086"/>
            </a:xfrm>
            <a:custGeom>
              <a:avLst/>
              <a:gdLst/>
              <a:ahLst/>
              <a:cxnLst/>
              <a:rect r="r" b="b" t="t" l="l"/>
              <a:pathLst>
                <a:path h="4785086" w="4804227">
                  <a:moveTo>
                    <a:pt x="0" y="0"/>
                  </a:moveTo>
                  <a:lnTo>
                    <a:pt x="4804227" y="0"/>
                  </a:lnTo>
                  <a:lnTo>
                    <a:pt x="4804227" y="4785086"/>
                  </a:lnTo>
                  <a:lnTo>
                    <a:pt x="0" y="4785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6921278">
            <a:off x="606326" y="5238893"/>
            <a:ext cx="2650015" cy="3854567"/>
          </a:xfrm>
          <a:custGeom>
            <a:avLst/>
            <a:gdLst/>
            <a:ahLst/>
            <a:cxnLst/>
            <a:rect r="r" b="b" t="t" l="l"/>
            <a:pathLst>
              <a:path h="3854567" w="2650015">
                <a:moveTo>
                  <a:pt x="0" y="0"/>
                </a:moveTo>
                <a:lnTo>
                  <a:pt x="2650015" y="0"/>
                </a:lnTo>
                <a:lnTo>
                  <a:pt x="2650015" y="3854567"/>
                </a:lnTo>
                <a:lnTo>
                  <a:pt x="0" y="385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813137">
            <a:off x="14377887" y="4601249"/>
            <a:ext cx="4107822" cy="1874194"/>
          </a:xfrm>
          <a:custGeom>
            <a:avLst/>
            <a:gdLst/>
            <a:ahLst/>
            <a:cxnLst/>
            <a:rect r="r" b="b" t="t" l="l"/>
            <a:pathLst>
              <a:path h="1874194" w="4107822">
                <a:moveTo>
                  <a:pt x="4107821" y="1874194"/>
                </a:moveTo>
                <a:lnTo>
                  <a:pt x="0" y="1874194"/>
                </a:lnTo>
                <a:lnTo>
                  <a:pt x="0" y="0"/>
                </a:lnTo>
                <a:lnTo>
                  <a:pt x="4107821" y="0"/>
                </a:lnTo>
                <a:lnTo>
                  <a:pt x="4107821" y="1874194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23748"/>
            <a:ext cx="16230600" cy="2165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24"/>
              </a:lnSpc>
            </a:pPr>
            <a:r>
              <a:rPr lang="en-US" sz="12660">
                <a:solidFill>
                  <a:srgbClr val="FFFFFF"/>
                </a:solidFill>
                <a:latin typeface="Paytone One"/>
              </a:rPr>
              <a:t>FREE CALCULATORS!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2" id="12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3" id="13">
              <a:hlinkClick r:id="rId9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178813" y="7659558"/>
            <a:ext cx="4116723" cy="0"/>
          </a:xfrm>
          <a:prstGeom prst="line">
            <a:avLst/>
          </a:prstGeom>
          <a:ln cap="rnd" w="95250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3942812" y="7439400"/>
            <a:ext cx="430184" cy="430184"/>
          </a:xfrm>
          <a:custGeom>
            <a:avLst/>
            <a:gdLst/>
            <a:ahLst/>
            <a:cxnLst/>
            <a:rect r="r" b="b" t="t" l="l"/>
            <a:pathLst>
              <a:path h="430184" w="430184">
                <a:moveTo>
                  <a:pt x="0" y="0"/>
                </a:moveTo>
                <a:lnTo>
                  <a:pt x="430184" y="0"/>
                </a:lnTo>
                <a:lnTo>
                  <a:pt x="430184" y="430184"/>
                </a:lnTo>
                <a:lnTo>
                  <a:pt x="0" y="43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959463"/>
            <a:ext cx="16230600" cy="3724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74"/>
              </a:lnSpc>
            </a:pPr>
            <a:r>
              <a:rPr lang="en-US" sz="21767">
                <a:solidFill>
                  <a:srgbClr val="FFFEFE"/>
                </a:solidFill>
                <a:latin typeface="Paytone One Bold"/>
              </a:rPr>
              <a:t>CASH FLOW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8813" y="4153823"/>
            <a:ext cx="10738916" cy="2260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205"/>
              </a:lnSpc>
            </a:pPr>
            <a:r>
              <a:rPr lang="en-US" sz="13003">
                <a:solidFill>
                  <a:srgbClr val="0F4D92"/>
                </a:solidFill>
                <a:latin typeface="Hiatus"/>
              </a:rPr>
              <a:t>&amp; Your Pay Stub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753953" y="4439573"/>
            <a:ext cx="11055349" cy="9853079"/>
          </a:xfrm>
          <a:custGeom>
            <a:avLst/>
            <a:gdLst/>
            <a:ahLst/>
            <a:cxnLst/>
            <a:rect r="r" b="b" t="t" l="l"/>
            <a:pathLst>
              <a:path h="9853079" w="11055349">
                <a:moveTo>
                  <a:pt x="0" y="0"/>
                </a:moveTo>
                <a:lnTo>
                  <a:pt x="11055348" y="0"/>
                </a:lnTo>
                <a:lnTo>
                  <a:pt x="11055348" y="9853080"/>
                </a:lnTo>
                <a:lnTo>
                  <a:pt x="0" y="985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01352" y="7213571"/>
            <a:ext cx="1554406" cy="79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>
                <a:solidFill>
                  <a:srgbClr val="FFFFFF"/>
                </a:solidFill>
                <a:latin typeface="Object Sans Bold"/>
              </a:rPr>
              <a:t>Next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9" id="9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0" id="10">
              <a:hlinkClick r:id="rId6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84918"/>
            <a:ext cx="16230600" cy="161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94"/>
              </a:lnSpc>
            </a:pPr>
            <a:r>
              <a:rPr lang="en-US" sz="10233" spc="92">
                <a:solidFill>
                  <a:srgbClr val="F8FBFD"/>
                </a:solidFill>
                <a:latin typeface="Paytone One"/>
              </a:rPr>
              <a:t>SOCIAL SECURITY MYTHS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434522" y="4816379"/>
            <a:ext cx="10531602" cy="3402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Social Secu</a:t>
            </a:r>
            <a:r>
              <a:rPr lang="en-US" sz="3737" spc="37">
                <a:solidFill>
                  <a:srgbClr val="F8FBFD"/>
                </a:solidFill>
                <a:latin typeface="Object Sans Bold"/>
              </a:rPr>
              <a:t>rity won't be there when I retire</a:t>
            </a:r>
          </a:p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It's only used for retirement purposes</a:t>
            </a:r>
          </a:p>
          <a:p>
            <a:pPr>
              <a:lnSpc>
                <a:spcPts val="9343"/>
              </a:lnSpc>
            </a:pPr>
            <a:r>
              <a:rPr lang="en-US" sz="3737" spc="37">
                <a:solidFill>
                  <a:srgbClr val="F8FBFD"/>
                </a:solidFill>
                <a:latin typeface="Object Sans Bold"/>
              </a:rPr>
              <a:t>I have to be 65 to use it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5" id="5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>
              <a:hlinkClick r:id="rId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161" t="0" r="-3871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556185" y="5292629"/>
            <a:ext cx="544509" cy="546065"/>
          </a:xfrm>
          <a:custGeom>
            <a:avLst/>
            <a:gdLst/>
            <a:ahLst/>
            <a:cxnLst/>
            <a:rect r="r" b="b" t="t" l="l"/>
            <a:pathLst>
              <a:path h="546065" w="544509">
                <a:moveTo>
                  <a:pt x="0" y="0"/>
                </a:moveTo>
                <a:lnTo>
                  <a:pt x="544509" y="0"/>
                </a:lnTo>
                <a:lnTo>
                  <a:pt x="544509" y="546065"/>
                </a:lnTo>
                <a:lnTo>
                  <a:pt x="0" y="546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556185" y="6454155"/>
            <a:ext cx="544509" cy="546065"/>
          </a:xfrm>
          <a:custGeom>
            <a:avLst/>
            <a:gdLst/>
            <a:ahLst/>
            <a:cxnLst/>
            <a:rect r="r" b="b" t="t" l="l"/>
            <a:pathLst>
              <a:path h="546065" w="544509">
                <a:moveTo>
                  <a:pt x="0" y="0"/>
                </a:moveTo>
                <a:lnTo>
                  <a:pt x="544509" y="0"/>
                </a:lnTo>
                <a:lnTo>
                  <a:pt x="544509" y="546065"/>
                </a:lnTo>
                <a:lnTo>
                  <a:pt x="0" y="546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56185" y="7619345"/>
            <a:ext cx="544509" cy="546065"/>
          </a:xfrm>
          <a:custGeom>
            <a:avLst/>
            <a:gdLst/>
            <a:ahLst/>
            <a:cxnLst/>
            <a:rect r="r" b="b" t="t" l="l"/>
            <a:pathLst>
              <a:path h="546065" w="544509">
                <a:moveTo>
                  <a:pt x="0" y="0"/>
                </a:moveTo>
                <a:lnTo>
                  <a:pt x="544509" y="0"/>
                </a:lnTo>
                <a:lnTo>
                  <a:pt x="544509" y="546065"/>
                </a:lnTo>
                <a:lnTo>
                  <a:pt x="0" y="546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701488"/>
            <a:ext cx="7005468" cy="1858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6084" indent="-228042" lvl="1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Funding until 2037</a:t>
            </a:r>
          </a:p>
          <a:p>
            <a:pPr marL="456084" indent="-228042" lvl="1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After that, only ~75% of benefits</a:t>
            </a:r>
          </a:p>
          <a:p>
            <a:pPr marL="456084" indent="-228042" lvl="1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In 2022, you pay into SS, 6.2% of your income up to $147,000 of your first earnings, after that you do not contribute into SS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7770883"/>
            <a:ext cx="6678490" cy="1487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6084" indent="-228042" lvl="1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Pay stub - FICA (Federal Insurance Contributions Act) deduction</a:t>
            </a:r>
          </a:p>
          <a:p>
            <a:pPr marL="456084" indent="-228042" lvl="1">
              <a:lnSpc>
                <a:spcPts val="2957"/>
              </a:lnSpc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Object Sans"/>
              </a:rPr>
              <a:t>Sometimes, OASDI (Old age, Survivors &amp; Disability Insurance)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55812"/>
            <a:ext cx="16230600" cy="221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987"/>
              </a:lnSpc>
            </a:pPr>
            <a:r>
              <a:rPr lang="en-US" sz="13731" spc="398">
                <a:solidFill>
                  <a:srgbClr val="FFFFFF"/>
                </a:solidFill>
                <a:latin typeface="Paytone One Bold"/>
              </a:rPr>
              <a:t>UNDERSTANDING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6" id="6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>
              <a:hlinkClick r:id="rId3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161" t="0" r="-38714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584552" y="1777876"/>
            <a:ext cx="10134710" cy="8509124"/>
          </a:xfrm>
          <a:custGeom>
            <a:avLst/>
            <a:gdLst/>
            <a:ahLst/>
            <a:cxnLst/>
            <a:rect r="r" b="b" t="t" l="l"/>
            <a:pathLst>
              <a:path h="8509124" w="10134710">
                <a:moveTo>
                  <a:pt x="0" y="0"/>
                </a:moveTo>
                <a:lnTo>
                  <a:pt x="10134710" y="0"/>
                </a:lnTo>
                <a:lnTo>
                  <a:pt x="10134710" y="8509124"/>
                </a:lnTo>
                <a:lnTo>
                  <a:pt x="0" y="850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6544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859584"/>
            <a:ext cx="4726894" cy="559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3"/>
              </a:lnSpc>
            </a:pPr>
            <a:r>
              <a:rPr lang="en-US" sz="3216">
                <a:solidFill>
                  <a:srgbClr val="FFFFFF"/>
                </a:solidFill>
                <a:latin typeface="Object Sans Bold"/>
              </a:rPr>
              <a:t>Social Security </a:t>
            </a:r>
            <a:r>
              <a:rPr lang="en-US" sz="3216">
                <a:solidFill>
                  <a:srgbClr val="0F4D92"/>
                </a:solidFill>
                <a:latin typeface="Object Sans Bold"/>
              </a:rPr>
              <a:t>Status</a:t>
            </a:r>
            <a:r>
              <a:rPr lang="en-US" sz="3216">
                <a:solidFill>
                  <a:srgbClr val="FFFEFE"/>
                </a:solidFill>
                <a:latin typeface="Object Sans Bold"/>
              </a:rPr>
              <a:t>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6925331"/>
            <a:ext cx="6555852" cy="559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3"/>
              </a:lnSpc>
            </a:pPr>
            <a:r>
              <a:rPr lang="en-US" sz="3216">
                <a:solidFill>
                  <a:srgbClr val="FFFFFF"/>
                </a:solidFill>
                <a:latin typeface="Object Sans Bold"/>
              </a:rPr>
              <a:t>How is Social Security</a:t>
            </a:r>
            <a:r>
              <a:rPr lang="en-US" sz="3216">
                <a:solidFill>
                  <a:srgbClr val="0F4D92"/>
                </a:solidFill>
                <a:latin typeface="Object Sans Bold"/>
              </a:rPr>
              <a:t> Funded</a:t>
            </a:r>
            <a:r>
              <a:rPr lang="en-US" sz="3216">
                <a:solidFill>
                  <a:srgbClr val="FFFFFF"/>
                </a:solidFill>
                <a:latin typeface="Object Sans Bold"/>
              </a:rPr>
              <a:t>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7196" y="1558801"/>
            <a:ext cx="6356221" cy="1760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240"/>
              </a:lnSpc>
            </a:pPr>
            <a:r>
              <a:rPr lang="en-US" sz="10171">
                <a:solidFill>
                  <a:srgbClr val="0F4D92"/>
                </a:solidFill>
                <a:latin typeface="Hiatus"/>
              </a:rPr>
              <a:t>Social Security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87196" y="4758638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3" y="0"/>
                </a:lnTo>
                <a:lnTo>
                  <a:pt x="311663" y="312554"/>
                </a:lnTo>
                <a:lnTo>
                  <a:pt x="0" y="312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87196" y="5143500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3" y="0"/>
                </a:lnTo>
                <a:lnTo>
                  <a:pt x="311663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87196" y="5532253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3" y="0"/>
                </a:lnTo>
                <a:lnTo>
                  <a:pt x="311663" y="312554"/>
                </a:lnTo>
                <a:lnTo>
                  <a:pt x="0" y="312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87196" y="7828033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3" y="0"/>
                </a:lnTo>
                <a:lnTo>
                  <a:pt x="311663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87196" y="8601648"/>
            <a:ext cx="311663" cy="312553"/>
          </a:xfrm>
          <a:custGeom>
            <a:avLst/>
            <a:gdLst/>
            <a:ahLst/>
            <a:cxnLst/>
            <a:rect r="r" b="b" t="t" l="l"/>
            <a:pathLst>
              <a:path h="312553" w="311663">
                <a:moveTo>
                  <a:pt x="0" y="0"/>
                </a:moveTo>
                <a:lnTo>
                  <a:pt x="311663" y="0"/>
                </a:lnTo>
                <a:lnTo>
                  <a:pt x="311663" y="312553"/>
                </a:lnTo>
                <a:lnTo>
                  <a:pt x="0" y="312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DAFmpkys3Qk</dc:identifier>
  <dcterms:modified xsi:type="dcterms:W3CDTF">2011-08-01T06:04:30Z</dcterms:modified>
  <cp:revision>1</cp:revision>
  <dc:title>Boola Moola - Undergrads - Budgeting &amp; Cash Flow 101</dc:title>
</cp:coreProperties>
</file>