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58"/>
  </p:notesMasterIdLst>
  <p:sldIdLst>
    <p:sldId id="256" r:id="rId27"/>
    <p:sldId id="257" r:id="rId28"/>
    <p:sldId id="258" r:id="rId29"/>
    <p:sldId id="259" r:id="rId30"/>
    <p:sldId id="260" r:id="rId31"/>
    <p:sldId id="261" r:id="rId32"/>
    <p:sldId id="262" r:id="rId33"/>
    <p:sldId id="263" r:id="rId34"/>
    <p:sldId id="264" r:id="rId35"/>
    <p:sldId id="265" r:id="rId36"/>
    <p:sldId id="266" r:id="rId37"/>
    <p:sldId id="267" r:id="rId38"/>
    <p:sldId id="268" r:id="rId39"/>
    <p:sldId id="269" r:id="rId40"/>
    <p:sldId id="270" r:id="rId41"/>
    <p:sldId id="271" r:id="rId42"/>
    <p:sldId id="272" r:id="rId43"/>
    <p:sldId id="273" r:id="rId44"/>
    <p:sldId id="274" r:id="rId45"/>
    <p:sldId id="275" r:id="rId46"/>
    <p:sldId id="276" r:id="rId47"/>
    <p:sldId id="277" r:id="rId48"/>
    <p:sldId id="278" r:id="rId49"/>
    <p:sldId id="279" r:id="rId50"/>
    <p:sldId id="280" r:id="rId51"/>
    <p:sldId id="281" r:id="rId52"/>
    <p:sldId id="282" r:id="rId53"/>
    <p:sldId id="283" r:id="rId54"/>
    <p:sldId id="284" r:id="rId55"/>
    <p:sldId id="285" r:id="rId56"/>
    <p:sldId id="286" r:id="rId57"/>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Kollektif" charset="1" panose="020B0604020101010102"/>
      <p:regular r:id="rId10"/>
    </p:embeddedFont>
    <p:embeddedFont>
      <p:font typeface="Kollektif Bold" charset="1" panose="020B0604020101010102"/>
      <p:regular r:id="rId11"/>
    </p:embeddedFont>
    <p:embeddedFont>
      <p:font typeface="Kollektif Italics" charset="1" panose="020B0604020101010102"/>
      <p:regular r:id="rId12"/>
    </p:embeddedFont>
    <p:embeddedFont>
      <p:font typeface="Kollektif Bold Italics" charset="1" panose="020B0604020101010102"/>
      <p:regular r:id="rId13"/>
    </p:embeddedFont>
    <p:embeddedFont>
      <p:font typeface="HK Grotesk Light" charset="1" panose="00000400000000000000"/>
      <p:regular r:id="rId14"/>
    </p:embeddedFont>
    <p:embeddedFont>
      <p:font typeface="HK Grotesk Light Bold" charset="1" panose="00000500000000000000"/>
      <p:regular r:id="rId15"/>
    </p:embeddedFont>
    <p:embeddedFont>
      <p:font typeface="HK Grotesk Light Italics" charset="1" panose="00000400000000000000"/>
      <p:regular r:id="rId16"/>
    </p:embeddedFont>
    <p:embeddedFont>
      <p:font typeface="HK Grotesk Light Bold Italics" charset="1" panose="00000500000000000000"/>
      <p:regular r:id="rId17"/>
    </p:embeddedFont>
    <p:embeddedFont>
      <p:font typeface="Poppins Medium" charset="1" panose="02000000000000000000"/>
      <p:regular r:id="rId18"/>
    </p:embeddedFont>
    <p:embeddedFont>
      <p:font typeface="Poppins Medium Bold" charset="1" panose="02000000000000000000"/>
      <p:regular r:id="rId19"/>
    </p:embeddedFont>
    <p:embeddedFont>
      <p:font typeface="Poppins Bold" charset="1" panose="02000000000000000000"/>
      <p:regular r:id="rId20"/>
    </p:embeddedFont>
    <p:embeddedFont>
      <p:font typeface="Object Sans" charset="1" panose="00000300000000000000"/>
      <p:regular r:id="rId21"/>
    </p:embeddedFont>
    <p:embeddedFont>
      <p:font typeface="Object Sans Bold" charset="1" panose="00000300000000000000"/>
      <p:regular r:id="rId22"/>
    </p:embeddedFont>
    <p:embeddedFont>
      <p:font typeface="Object Sans Italics" charset="1" panose="00000300000000000000"/>
      <p:regular r:id="rId23"/>
    </p:embeddedFont>
    <p:embeddedFont>
      <p:font typeface="Object Sans Bold Italics" charset="1" panose="00000300000000000000"/>
      <p:regular r:id="rId24"/>
    </p:embeddedFont>
    <p:embeddedFont>
      <p:font typeface="Hiatus" charset="1" panose="00000000000000000000"/>
      <p:regular r:id="rId25"/>
    </p:embeddedFont>
    <p:embeddedFont>
      <p:font typeface="Paytone One" charset="1" panose="0000050000000000000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slides/slide1.xml" Type="http://schemas.openxmlformats.org/officeDocument/2006/relationships/slide"/><Relationship Id="rId28" Target="slides/slide2.xml" Type="http://schemas.openxmlformats.org/officeDocument/2006/relationships/slide"/><Relationship Id="rId29" Target="slides/slide3.xml" Type="http://schemas.openxmlformats.org/officeDocument/2006/relationships/slide"/><Relationship Id="rId3" Target="viewProps.xml" Type="http://schemas.openxmlformats.org/officeDocument/2006/relationships/viewProps"/><Relationship Id="rId30" Target="slides/slide4.xml" Type="http://schemas.openxmlformats.org/officeDocument/2006/relationships/slide"/><Relationship Id="rId31" Target="slides/slide5.xml" Type="http://schemas.openxmlformats.org/officeDocument/2006/relationships/slide"/><Relationship Id="rId32" Target="slides/slide6.xml" Type="http://schemas.openxmlformats.org/officeDocument/2006/relationships/slide"/><Relationship Id="rId33" Target="slides/slide7.xml" Type="http://schemas.openxmlformats.org/officeDocument/2006/relationships/slide"/><Relationship Id="rId34" Target="slides/slide8.xml" Type="http://schemas.openxmlformats.org/officeDocument/2006/relationships/slide"/><Relationship Id="rId35" Target="slides/slide9.xml" Type="http://schemas.openxmlformats.org/officeDocument/2006/relationships/slide"/><Relationship Id="rId36" Target="slides/slide10.xml" Type="http://schemas.openxmlformats.org/officeDocument/2006/relationships/slide"/><Relationship Id="rId37" Target="slides/slide11.xml" Type="http://schemas.openxmlformats.org/officeDocument/2006/relationships/slide"/><Relationship Id="rId38" Target="slides/slide12.xml" Type="http://schemas.openxmlformats.org/officeDocument/2006/relationships/slide"/><Relationship Id="rId39" Target="slides/slide13.xml" Type="http://schemas.openxmlformats.org/officeDocument/2006/relationships/slide"/><Relationship Id="rId4" Target="theme/theme1.xml" Type="http://schemas.openxmlformats.org/officeDocument/2006/relationships/theme"/><Relationship Id="rId40" Target="slides/slide14.xml" Type="http://schemas.openxmlformats.org/officeDocument/2006/relationships/slide"/><Relationship Id="rId41" Target="slides/slide15.xml" Type="http://schemas.openxmlformats.org/officeDocument/2006/relationships/slide"/><Relationship Id="rId42" Target="slides/slide16.xml" Type="http://schemas.openxmlformats.org/officeDocument/2006/relationships/slide"/><Relationship Id="rId43" Target="slides/slide17.xml" Type="http://schemas.openxmlformats.org/officeDocument/2006/relationships/slide"/><Relationship Id="rId44" Target="slides/slide18.xml" Type="http://schemas.openxmlformats.org/officeDocument/2006/relationships/slide"/><Relationship Id="rId45" Target="slides/slide19.xml" Type="http://schemas.openxmlformats.org/officeDocument/2006/relationships/slide"/><Relationship Id="rId46" Target="slides/slide20.xml" Type="http://schemas.openxmlformats.org/officeDocument/2006/relationships/slide"/><Relationship Id="rId47" Target="slides/slide21.xml" Type="http://schemas.openxmlformats.org/officeDocument/2006/relationships/slide"/><Relationship Id="rId48" Target="slides/slide22.xml" Type="http://schemas.openxmlformats.org/officeDocument/2006/relationships/slide"/><Relationship Id="rId49" Target="slides/slide23.xml" Type="http://schemas.openxmlformats.org/officeDocument/2006/relationships/slide"/><Relationship Id="rId5" Target="tableStyles.xml" Type="http://schemas.openxmlformats.org/officeDocument/2006/relationships/tableStyles"/><Relationship Id="rId50" Target="slides/slide24.xml" Type="http://schemas.openxmlformats.org/officeDocument/2006/relationships/slide"/><Relationship Id="rId51" Target="slides/slide25.xml" Type="http://schemas.openxmlformats.org/officeDocument/2006/relationships/slide"/><Relationship Id="rId52" Target="slides/slide26.xml" Type="http://schemas.openxmlformats.org/officeDocument/2006/relationships/slide"/><Relationship Id="rId53" Target="slides/slide27.xml" Type="http://schemas.openxmlformats.org/officeDocument/2006/relationships/slide"/><Relationship Id="rId54" Target="slides/slide28.xml" Type="http://schemas.openxmlformats.org/officeDocument/2006/relationships/slide"/><Relationship Id="rId55" Target="slides/slide29.xml" Type="http://schemas.openxmlformats.org/officeDocument/2006/relationships/slide"/><Relationship Id="rId56" Target="slides/slide30.xml" Type="http://schemas.openxmlformats.org/officeDocument/2006/relationships/slide"/><Relationship Id="rId57" Target="slides/slide31.xml" Type="http://schemas.openxmlformats.org/officeDocument/2006/relationships/slide"/><Relationship Id="rId58" Target="notesMasters/notesMaster1.xml" Type="http://schemas.openxmlformats.org/officeDocument/2006/relationships/notesMaster"/><Relationship Id="rId59" Target="theme/theme2.xml" Type="http://schemas.openxmlformats.org/officeDocument/2006/relationships/theme"/><Relationship Id="rId6" Target="fonts/font6.fntdata" Type="http://schemas.openxmlformats.org/officeDocument/2006/relationships/font"/><Relationship Id="rId60" Target="notesSlides/notesSlide1.xml" Type="http://schemas.openxmlformats.org/officeDocument/2006/relationships/notesSlide"/><Relationship Id="rId61" Target="notesSlides/notesSlide2.xml" Type="http://schemas.openxmlformats.org/officeDocument/2006/relationships/notesSlide"/><Relationship Id="rId62" Target="notesSlides/notesSlide3.xml" Type="http://schemas.openxmlformats.org/officeDocument/2006/relationships/notesSlide"/><Relationship Id="rId63" Target="notesSlides/notesSlide4.xml" Type="http://schemas.openxmlformats.org/officeDocument/2006/relationships/notesSlide"/><Relationship Id="rId64" Target="notesSlides/notesSlide5.xml" Type="http://schemas.openxmlformats.org/officeDocument/2006/relationships/notesSlide"/><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notesMasters/_rels/notesMaster1.xml.rels><?xml version="1.0" encoding="UTF-8" standalone="no"?><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Time, mental health, and happiness</a:t>
            </a:r>
          </a:p>
          <a:p>
            <a:r>
              <a:rPr lang="en-US"/>
              <a:t/>
            </a:r>
          </a:p>
          <a:p>
            <a:r>
              <a:rPr lang="en-US"/>
              <a:t>Include an RICP® stat</a:t>
            </a:r>
          </a:p>
          <a:p>
            <a:r>
              <a:rPr lang="en-US"/>
              <a:t/>
            </a:r>
          </a:p>
          <a:p>
            <a:r>
              <a:rPr lang="en-US"/>
              <a:t>Looking beyond the retirement party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process, using the LEAP model</a:t>
            </a:r>
          </a:p>
          <a:p>
            <a:r>
              <a:rPr lang="en-US"/>
              <a:t/>
            </a:r>
          </a:p>
          <a:p>
            <a:r>
              <a:rPr lang="en-US"/>
              <a:t>1) Protection</a:t>
            </a:r>
          </a:p>
          <a:p>
            <a:r>
              <a:rPr lang="en-US"/>
              <a:t>2) Savings</a:t>
            </a:r>
          </a:p>
          <a:p>
            <a:r>
              <a:rPr lang="en-US"/>
              <a:t>3) Growth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process, using the LEAP model</a:t>
            </a:r>
          </a:p>
          <a:p>
            <a:r>
              <a:rPr lang="en-US"/>
              <a:t/>
            </a:r>
          </a:p>
          <a:p>
            <a:r>
              <a:rPr lang="en-US"/>
              <a:t>1) Protection</a:t>
            </a:r>
          </a:p>
          <a:p>
            <a:r>
              <a:rPr lang="en-US"/>
              <a:t>2) Savings</a:t>
            </a:r>
          </a:p>
          <a:p>
            <a:r>
              <a:rPr lang="en-US"/>
              <a:t>3) Growth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 above-the-line deduction is a deduction the IRS allows you to subtract from your annual gross income in order to arrive at your “adjusted gross income,” or AGI. It is the AGI on which you are taxed. Above-the-line deductions are beneficial because they reduce your AGI, which reduces the amount of taxes you owe.​​</a:t>
            </a:r>
          </a:p>
          <a:p>
            <a:r>
              <a:rPr lang="en-US"/>
              <a:t/>
            </a:r>
          </a:p>
          <a:p>
            <a:r>
              <a:rPr lang="en-US"/>
              <a:t>Common “Above-the-Line” Deductions​​</a:t>
            </a:r>
          </a:p>
          <a:p>
            <a:r>
              <a:rPr lang="en-US"/>
              <a:t/>
            </a:r>
          </a:p>
          <a:p>
            <a:r>
              <a:rPr lang="en-US"/>
              <a:t>Retirement plan contributions​​</a:t>
            </a:r>
          </a:p>
          <a:p>
            <a:r>
              <a:rPr lang="en-US"/>
              <a:t>HAS, MSA contributions​​</a:t>
            </a:r>
          </a:p>
          <a:p>
            <a:r>
              <a:rPr lang="en-US"/>
              <a:t>Health Insurance premiums for self-employed​​</a:t>
            </a:r>
          </a:p>
          <a:p>
            <a:r>
              <a:rPr lang="en-US"/>
              <a:t>Self-employed Business Tax​​</a:t>
            </a:r>
          </a:p>
          <a:p>
            <a:r>
              <a:rPr lang="en-US"/>
              <a:t>Alimony​​</a:t>
            </a:r>
          </a:p>
          <a:p>
            <a:r>
              <a:rPr lang="en-US"/>
              <a:t>Educator Expenses​​</a:t>
            </a:r>
          </a:p>
          <a:p>
            <a:r>
              <a:rPr lang="en-US"/>
              <a:t>AGI​​</a:t>
            </a:r>
          </a:p>
          <a:p>
            <a:r>
              <a:rPr lang="en-US"/>
              <a:t/>
            </a:r>
          </a:p>
          <a:p>
            <a:r>
              <a:rPr lang="en-US"/>
              <a:t>Standard Deduction​​</a:t>
            </a:r>
          </a:p>
          <a:p>
            <a:r>
              <a:rPr lang="en-US"/>
              <a:t/>
            </a:r>
          </a:p>
          <a:p>
            <a:r>
              <a:rPr lang="en-US"/>
              <a:t>$12,550 single​​</a:t>
            </a:r>
          </a:p>
          <a:p>
            <a:r>
              <a:rPr lang="en-US"/>
              <a:t>$12,550 mfj​​</a:t>
            </a:r>
          </a:p>
          <a:p>
            <a:r>
              <a:rPr lang="en-US"/>
              <a:t>$25,100 joint​​</a:t>
            </a:r>
          </a:p>
          <a:p>
            <a:r>
              <a:rPr lang="en-US"/>
              <a:t>$18,800 head of household​​</a:t>
            </a:r>
          </a:p>
          <a:p>
            <a:r>
              <a:rPr lang="en-US"/>
              <a:t/>
            </a:r>
          </a:p>
          <a:p>
            <a:r>
              <a:rPr lang="en-US"/>
              <a:t>OR​​</a:t>
            </a:r>
          </a:p>
          <a:p>
            <a:r>
              <a:rPr lang="en-US"/>
              <a:t/>
            </a:r>
          </a:p>
          <a:p>
            <a:r>
              <a:rPr lang="en-US"/>
              <a:t>Itemized Deductions​​</a:t>
            </a:r>
          </a:p>
          <a:p>
            <a:r>
              <a:rPr lang="en-US"/>
              <a:t/>
            </a:r>
          </a:p>
          <a:p>
            <a:r>
              <a:rPr lang="en-US"/>
              <a:t>State and local income or sales taxes​​</a:t>
            </a:r>
          </a:p>
          <a:p>
            <a:r>
              <a:rPr lang="en-US"/>
              <a:t>Real estate taxes,​​</a:t>
            </a:r>
          </a:p>
          <a:p>
            <a:r>
              <a:rPr lang="en-US"/>
              <a:t>Personal property taxes​​</a:t>
            </a:r>
          </a:p>
          <a:p>
            <a:r>
              <a:rPr lang="en-US"/>
              <a:t>Mortgage interest​​</a:t>
            </a:r>
          </a:p>
          <a:p>
            <a:r>
              <a:rPr lang="en-US"/>
              <a:t>Disaster losses​​</a:t>
            </a:r>
          </a:p>
          <a:p>
            <a:r>
              <a:rPr lang="en-US"/>
              <a:t>Charitable contributions​​</a:t>
            </a:r>
          </a:p>
          <a:p>
            <a:r>
              <a:rPr lang="en-US"/>
              <a:t>Dependency Exemptions​​</a:t>
            </a:r>
          </a:p>
          <a:p>
            <a:r>
              <a:rPr lang="en-US"/>
              <a:t/>
            </a:r>
          </a:p>
          <a:p>
            <a:r>
              <a:rPr lang="en-US"/>
              <a:t>Amount that can be excluded from your income for each dependent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s://boolamoola.com" TargetMode="External" Type="http://schemas.openxmlformats.org/officeDocument/2006/relationships/hyperlink"/><Relationship Id="rId5" Target="../media/image3.pn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8.png" Type="http://schemas.openxmlformats.org/officeDocument/2006/relationships/image"/><Relationship Id="rId3" Target="../media/image3.png" Type="http://schemas.openxmlformats.org/officeDocument/2006/relationships/image"/><Relationship Id="rId4" Target="../media/image34.png" Type="http://schemas.openxmlformats.org/officeDocument/2006/relationships/image"/><Relationship Id="rId5" Target="https://boolamoola.com" TargetMode="External" Type="http://schemas.openxmlformats.org/officeDocument/2006/relationships/hyperlink"/></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9.png" Type="http://schemas.openxmlformats.org/officeDocument/2006/relationships/image"/><Relationship Id="rId3" Target="../media/image3.png" Type="http://schemas.openxmlformats.org/officeDocument/2006/relationships/image"/><Relationship Id="rId4" Target="../media/image34.png" Type="http://schemas.openxmlformats.org/officeDocument/2006/relationships/image"/><Relationship Id="rId5" Target="https://boolamoola.com" TargetMode="External" Type="http://schemas.openxmlformats.org/officeDocument/2006/relationships/hyperlink"/></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0.png" Type="http://schemas.openxmlformats.org/officeDocument/2006/relationships/image"/><Relationship Id="rId3" Target="../media/image29.png" Type="http://schemas.openxmlformats.org/officeDocument/2006/relationships/image"/><Relationship Id="rId4" Target="../media/image30.svg" Type="http://schemas.openxmlformats.org/officeDocument/2006/relationships/image"/><Relationship Id="rId5" Target="../media/image2.png" Type="http://schemas.openxmlformats.org/officeDocument/2006/relationships/image"/><Relationship Id="rId6" Target="https://boolamoola.com" TargetMode="External" Type="http://schemas.openxmlformats.org/officeDocument/2006/relationships/hyperlink"/><Relationship Id="rId7" Target="../media/image3.pn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1.png" Type="http://schemas.openxmlformats.org/officeDocument/2006/relationships/image"/><Relationship Id="rId3" Target="../media/image52.png" Type="http://schemas.openxmlformats.org/officeDocument/2006/relationships/image"/><Relationship Id="rId4" Target="../media/image53.png" Type="http://schemas.openxmlformats.org/officeDocument/2006/relationships/image"/><Relationship Id="rId5" Target="../media/image54.png" Type="http://schemas.openxmlformats.org/officeDocument/2006/relationships/image"/><Relationship Id="rId6" Target="../media/image2.png" Type="http://schemas.openxmlformats.org/officeDocument/2006/relationships/image"/><Relationship Id="rId7" Target="https://boolamoola.com" TargetMode="External" Type="http://schemas.openxmlformats.org/officeDocument/2006/relationships/hyperlink"/><Relationship Id="rId8" Target="../media/image3.pn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1.png" Type="http://schemas.openxmlformats.org/officeDocument/2006/relationships/image"/><Relationship Id="rId3" Target="../media/image52.png" Type="http://schemas.openxmlformats.org/officeDocument/2006/relationships/image"/><Relationship Id="rId4" Target="../media/image53.png" Type="http://schemas.openxmlformats.org/officeDocument/2006/relationships/image"/><Relationship Id="rId5" Target="../media/image54.png" Type="http://schemas.openxmlformats.org/officeDocument/2006/relationships/image"/><Relationship Id="rId6" Target="../media/image2.png" Type="http://schemas.openxmlformats.org/officeDocument/2006/relationships/image"/><Relationship Id="rId7" Target="https://boolamoola.com" TargetMode="External" Type="http://schemas.openxmlformats.org/officeDocument/2006/relationships/hyperlink"/><Relationship Id="rId8" Target="../media/image3.pn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55.png" Type="http://schemas.openxmlformats.org/officeDocument/2006/relationships/image"/><Relationship Id="rId4" Target="../media/image56.png" Type="http://schemas.openxmlformats.org/officeDocument/2006/relationships/image"/><Relationship Id="rId5" Target="../media/image57.svg" Type="http://schemas.openxmlformats.org/officeDocument/2006/relationships/image"/><Relationship Id="rId6" Target="../media/image2.png" Type="http://schemas.openxmlformats.org/officeDocument/2006/relationships/image"/><Relationship Id="rId7" Target="https://boolamoola.com" TargetMode="External" Type="http://schemas.openxmlformats.org/officeDocument/2006/relationships/hyperlink"/><Relationship Id="rId8" Target="../media/image3.pn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https://boolamoola.com" TargetMode="External" Type="http://schemas.openxmlformats.org/officeDocument/2006/relationships/hyperlink"/><Relationship Id="rId4" Target="../media/image3.pn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8.png" Type="http://schemas.openxmlformats.org/officeDocument/2006/relationships/image"/><Relationship Id="rId3" Target="../media/image41.png" Type="http://schemas.openxmlformats.org/officeDocument/2006/relationships/image"/><Relationship Id="rId4" Target="../media/image42.svg" Type="http://schemas.openxmlformats.org/officeDocument/2006/relationships/image"/><Relationship Id="rId5" Target="../media/image2.png" Type="http://schemas.openxmlformats.org/officeDocument/2006/relationships/image"/><Relationship Id="rId6" Target="https://boolamoola.com" TargetMode="External" Type="http://schemas.openxmlformats.org/officeDocument/2006/relationships/hyperlink"/><Relationship Id="rId7" Target="../media/image3.pn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32.svg" Type="http://schemas.openxmlformats.org/officeDocument/2006/relationships/image"/><Relationship Id="rId4" Target="../media/image59.png" Type="http://schemas.openxmlformats.org/officeDocument/2006/relationships/image"/><Relationship Id="rId5" Target="../media/image60.svg" Type="http://schemas.openxmlformats.org/officeDocument/2006/relationships/image"/><Relationship Id="rId6" Target="../media/image2.png" Type="http://schemas.openxmlformats.org/officeDocument/2006/relationships/image"/><Relationship Id="rId7" Target="https://boolamoola.com" TargetMode="External" Type="http://schemas.openxmlformats.org/officeDocument/2006/relationships/hyperlink"/><Relationship Id="rId8" Target="../media/image3.pn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1.png" Type="http://schemas.openxmlformats.org/officeDocument/2006/relationships/image"/><Relationship Id="rId3" Target="../media/image62.png" Type="http://schemas.openxmlformats.org/officeDocument/2006/relationships/image"/><Relationship Id="rId4" Target="../media/image63.svg" Type="http://schemas.openxmlformats.org/officeDocument/2006/relationships/image"/><Relationship Id="rId5" Target="../media/image2.png" Type="http://schemas.openxmlformats.org/officeDocument/2006/relationships/image"/><Relationship Id="rId6" Target="https://boolamoola.com" TargetMode="External" Type="http://schemas.openxmlformats.org/officeDocument/2006/relationships/hyperlink"/><Relationship Id="rId7" Target="../media/image3.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8.png" Type="http://schemas.openxmlformats.org/officeDocument/2006/relationships/image"/><Relationship Id="rId5" Target="../media/image9.svg" Type="http://schemas.openxmlformats.org/officeDocument/2006/relationships/image"/><Relationship Id="rId6" Target="../media/image2.png" Type="http://schemas.openxmlformats.org/officeDocument/2006/relationships/image"/><Relationship Id="rId7" Target="https://boolamoola.com" TargetMode="External" Type="http://schemas.openxmlformats.org/officeDocument/2006/relationships/hyperlink"/><Relationship Id="rId8" Target="../media/image3.pn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4.png" Type="http://schemas.openxmlformats.org/officeDocument/2006/relationships/image"/><Relationship Id="rId3" Target="../media/image2.png" Type="http://schemas.openxmlformats.org/officeDocument/2006/relationships/image"/><Relationship Id="rId4" Target="https://boolamoola.com" TargetMode="External" Type="http://schemas.openxmlformats.org/officeDocument/2006/relationships/hyperlink"/><Relationship Id="rId5" Target="../media/image3.pn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5.png" Type="http://schemas.openxmlformats.org/officeDocument/2006/relationships/image"/><Relationship Id="rId3" Target="../media/image66.svg" Type="http://schemas.openxmlformats.org/officeDocument/2006/relationships/image"/><Relationship Id="rId4" Target="../media/image2.png" Type="http://schemas.openxmlformats.org/officeDocument/2006/relationships/image"/><Relationship Id="rId5" Target="https://boolamoola.com" TargetMode="External" Type="http://schemas.openxmlformats.org/officeDocument/2006/relationships/hyperlink"/><Relationship Id="rId6" Target="../media/image3.pn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1.png" Type="http://schemas.openxmlformats.org/officeDocument/2006/relationships/image"/><Relationship Id="rId3" Target="../media/image62.png" Type="http://schemas.openxmlformats.org/officeDocument/2006/relationships/image"/><Relationship Id="rId4" Target="../media/image63.svg" Type="http://schemas.openxmlformats.org/officeDocument/2006/relationships/image"/><Relationship Id="rId5" Target="../media/image2.png" Type="http://schemas.openxmlformats.org/officeDocument/2006/relationships/image"/><Relationship Id="rId6" Target="https://boolamoola.com" TargetMode="External" Type="http://schemas.openxmlformats.org/officeDocument/2006/relationships/hyperlink"/><Relationship Id="rId7" Target="../media/image3.pn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7.png" Type="http://schemas.openxmlformats.org/officeDocument/2006/relationships/image"/><Relationship Id="rId3" Target="../media/image68.svg" Type="http://schemas.openxmlformats.org/officeDocument/2006/relationships/image"/><Relationship Id="rId4" Target="../media/image2.png" Type="http://schemas.openxmlformats.org/officeDocument/2006/relationships/image"/><Relationship Id="rId5" Target="https://boolamoola.com" TargetMode="External" Type="http://schemas.openxmlformats.org/officeDocument/2006/relationships/hyperlink"/><Relationship Id="rId6" Target="../media/image3.pn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9.png" Type="http://schemas.openxmlformats.org/officeDocument/2006/relationships/image"/><Relationship Id="rId3" Target="../media/image70.svg" Type="http://schemas.openxmlformats.org/officeDocument/2006/relationships/image"/><Relationship Id="rId4" Target="../media/image71.png" Type="http://schemas.openxmlformats.org/officeDocument/2006/relationships/image"/><Relationship Id="rId5" Target="../media/image72.svg" Type="http://schemas.openxmlformats.org/officeDocument/2006/relationships/image"/><Relationship Id="rId6" Target="../media/image2.png" Type="http://schemas.openxmlformats.org/officeDocument/2006/relationships/image"/><Relationship Id="rId7" Target="https://boolamoola.com" TargetMode="External" Type="http://schemas.openxmlformats.org/officeDocument/2006/relationships/hyperlink"/><Relationship Id="rId8" Target="../media/image3.pn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3.png" Type="http://schemas.openxmlformats.org/officeDocument/2006/relationships/image"/><Relationship Id="rId2" Target="../media/image73.png" Type="http://schemas.openxmlformats.org/officeDocument/2006/relationships/image"/><Relationship Id="rId3" Target="../media/image74.svg" Type="http://schemas.openxmlformats.org/officeDocument/2006/relationships/image"/><Relationship Id="rId4" Target="../media/image75.png" Type="http://schemas.openxmlformats.org/officeDocument/2006/relationships/image"/><Relationship Id="rId5" Target="../media/image76.svg" Type="http://schemas.openxmlformats.org/officeDocument/2006/relationships/image"/><Relationship Id="rId6" Target="../media/image77.png" Type="http://schemas.openxmlformats.org/officeDocument/2006/relationships/image"/><Relationship Id="rId7" Target="../media/image78.svg" Type="http://schemas.openxmlformats.org/officeDocument/2006/relationships/image"/><Relationship Id="rId8" Target="../media/image2.png" Type="http://schemas.openxmlformats.org/officeDocument/2006/relationships/image"/><Relationship Id="rId9" Target="https://boolamoola.com" TargetMode="External" Type="http://schemas.openxmlformats.org/officeDocument/2006/relationships/hyperlink"/></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23.png" Type="http://schemas.openxmlformats.org/officeDocument/2006/relationships/image"/><Relationship Id="rId4" Target="../media/image24.svg" Type="http://schemas.openxmlformats.org/officeDocument/2006/relationships/image"/><Relationship Id="rId5" Target="../media/image79.png" Type="http://schemas.openxmlformats.org/officeDocument/2006/relationships/image"/><Relationship Id="rId6" Target="../media/image2.png" Type="http://schemas.openxmlformats.org/officeDocument/2006/relationships/image"/><Relationship Id="rId7" Target="https://boolamoola.com" TargetMode="External" Type="http://schemas.openxmlformats.org/officeDocument/2006/relationships/hyperlink"/><Relationship Id="rId8" Target="../media/image3.png" Type="http://schemas.openxmlformats.org/officeDocument/2006/relationships/image"/></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80.png" Type="http://schemas.openxmlformats.org/officeDocument/2006/relationships/image"/><Relationship Id="rId4" Target="../media/image81.svg" Type="http://schemas.openxmlformats.org/officeDocument/2006/relationships/image"/><Relationship Id="rId5" Target="../media/image2.png" Type="http://schemas.openxmlformats.org/officeDocument/2006/relationships/image"/><Relationship Id="rId6" Target="https://boolamoola.com" TargetMode="External" Type="http://schemas.openxmlformats.org/officeDocument/2006/relationships/hyperlink"/><Relationship Id="rId7" Target="../media/image3.png" Type="http://schemas.openxmlformats.org/officeDocument/2006/relationships/image"/></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2.png" Type="http://schemas.openxmlformats.org/officeDocument/2006/relationships/image"/><Relationship Id="rId3" Target="../media/image2.png" Type="http://schemas.openxmlformats.org/officeDocument/2006/relationships/image"/><Relationship Id="rId4" Target="https://boolamoola.com" TargetMode="External" Type="http://schemas.openxmlformats.org/officeDocument/2006/relationships/hyperlink"/><Relationship Id="rId5" Target="../media/image3.png" Type="http://schemas.openxmlformats.org/officeDocument/2006/relationships/image"/></Relationships>
</file>

<file path=ppt/slides/_rels/slide2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3.png" Type="http://schemas.openxmlformats.org/officeDocument/2006/relationships/image"/><Relationship Id="rId3" Target="../media/image84.svg" Type="http://schemas.openxmlformats.org/officeDocument/2006/relationships/image"/><Relationship Id="rId4" Target="../media/image2.png" Type="http://schemas.openxmlformats.org/officeDocument/2006/relationships/image"/><Relationship Id="rId5" Target="https://boolamoola.com" TargetMode="External" Type="http://schemas.openxmlformats.org/officeDocument/2006/relationships/hyperlink"/><Relationship Id="rId6" Target="../media/image3.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8.svg" Type="http://schemas.openxmlformats.org/officeDocument/2006/relationships/image"/><Relationship Id="rId11" Target="../media/image2.png" Type="http://schemas.openxmlformats.org/officeDocument/2006/relationships/image"/><Relationship Id="rId12" Target="https://boolamoola.com" TargetMode="External" Type="http://schemas.openxmlformats.org/officeDocument/2006/relationships/hyperlink"/><Relationship Id="rId13" Target="../media/image3.png" Type="http://schemas.openxmlformats.org/officeDocument/2006/relationships/image"/><Relationship Id="rId2" Target="../media/image10.png" Type="http://schemas.openxmlformats.org/officeDocument/2006/relationships/image"/><Relationship Id="rId3" Target="../media/image11.png" Type="http://schemas.openxmlformats.org/officeDocument/2006/relationships/image"/><Relationship Id="rId4" Target="../media/image12.png" Type="http://schemas.openxmlformats.org/officeDocument/2006/relationships/image"/><Relationship Id="rId5" Target="../media/image13.png" Type="http://schemas.openxmlformats.org/officeDocument/2006/relationships/image"/><Relationship Id="rId6" Target="../media/image14.png" Type="http://schemas.openxmlformats.org/officeDocument/2006/relationships/image"/><Relationship Id="rId7" Target="../media/image15.png" Type="http://schemas.openxmlformats.org/officeDocument/2006/relationships/image"/><Relationship Id="rId8" Target="../media/image16.svg" Type="http://schemas.openxmlformats.org/officeDocument/2006/relationships/image"/><Relationship Id="rId9" Target="../media/image17.png" Type="http://schemas.openxmlformats.org/officeDocument/2006/relationships/image"/></Relationships>
</file>

<file path=ppt/slides/_rels/slide3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5.png" Type="http://schemas.openxmlformats.org/officeDocument/2006/relationships/image"/><Relationship Id="rId3" Target="../media/image86.png" Type="http://schemas.openxmlformats.org/officeDocument/2006/relationships/image"/><Relationship Id="rId4" Target="../media/image87.svg" Type="http://schemas.openxmlformats.org/officeDocument/2006/relationships/image"/><Relationship Id="rId5" Target="../media/image88.png" Type="http://schemas.openxmlformats.org/officeDocument/2006/relationships/image"/><Relationship Id="rId6" Target="../media/image89.png" Type="http://schemas.openxmlformats.org/officeDocument/2006/relationships/image"/><Relationship Id="rId7" Target="../media/image90.png" Type="http://schemas.openxmlformats.org/officeDocument/2006/relationships/image"/><Relationship Id="rId8" Target="../media/image91.png" Type="http://schemas.openxmlformats.org/officeDocument/2006/relationships/image"/></Relationships>
</file>

<file path=ppt/slides/_rels/slide31.xml.rels><?xml version="1.0" encoding="UTF-8" standalone="no"?><Relationships xmlns="http://schemas.openxmlformats.org/package/2006/relationships"><Relationship Id="rId1" Target="../slideLayouts/slideLayout7.xml" Type="http://schemas.openxmlformats.org/officeDocument/2006/relationships/slideLayout"/><Relationship Id="rId10" Target="http://calendly.com/nedeen-1" TargetMode="External" Type="http://schemas.openxmlformats.org/officeDocument/2006/relationships/hyperlink"/><Relationship Id="rId11" Target="http://calendly.com/acrookshank" TargetMode="External" Type="http://schemas.openxmlformats.org/officeDocument/2006/relationships/hyperlink"/><Relationship Id="rId12" Target="http://www.htk.com/" TargetMode="External" Type="http://schemas.openxmlformats.org/officeDocument/2006/relationships/hyperlink"/><Relationship Id="rId2" Target="../media/image10.png" Type="http://schemas.openxmlformats.org/officeDocument/2006/relationships/image"/><Relationship Id="rId3" Target="../media/image12.png" Type="http://schemas.openxmlformats.org/officeDocument/2006/relationships/image"/><Relationship Id="rId4" Target="../media/image11.png" Type="http://schemas.openxmlformats.org/officeDocument/2006/relationships/image"/><Relationship Id="rId5" Target="../media/image92.png" Type="http://schemas.openxmlformats.org/officeDocument/2006/relationships/image"/><Relationship Id="rId6" Target="../media/image93.svg" Type="http://schemas.openxmlformats.org/officeDocument/2006/relationships/image"/><Relationship Id="rId7" Target="../media/image94.png" Type="http://schemas.openxmlformats.org/officeDocument/2006/relationships/image"/><Relationship Id="rId8" Target="https://boolamoola.com" TargetMode="External" Type="http://schemas.openxmlformats.org/officeDocument/2006/relationships/hyperlink"/><Relationship Id="rId9" Target="http://calendly.com/jcaserta" TargetMode="External" Type="http://schemas.openxmlformats.org/officeDocument/2006/relationships/hyperlink"/></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26.svg" Type="http://schemas.openxmlformats.org/officeDocument/2006/relationships/image"/><Relationship Id="rId11" Target="../media/image27.png" Type="http://schemas.openxmlformats.org/officeDocument/2006/relationships/image"/><Relationship Id="rId12" Target="../media/image28.svg" Type="http://schemas.openxmlformats.org/officeDocument/2006/relationships/image"/><Relationship Id="rId13" Target="../media/image29.png" Type="http://schemas.openxmlformats.org/officeDocument/2006/relationships/image"/><Relationship Id="rId14" Target="../media/image30.svg" Type="http://schemas.openxmlformats.org/officeDocument/2006/relationships/image"/><Relationship Id="rId2" Target="../notesSlides/notesSlide1.xml" Type="http://schemas.openxmlformats.org/officeDocument/2006/relationships/notesSlide"/><Relationship Id="rId3" Target="../media/image19.jpeg" Type="http://schemas.openxmlformats.org/officeDocument/2006/relationships/image"/><Relationship Id="rId4" Target="../media/image20.jpeg" Type="http://schemas.openxmlformats.org/officeDocument/2006/relationships/image"/><Relationship Id="rId5" Target="../media/image21.jpeg" Type="http://schemas.openxmlformats.org/officeDocument/2006/relationships/image"/><Relationship Id="rId6" Target="../media/image22.jpeg" Type="http://schemas.openxmlformats.org/officeDocument/2006/relationships/image"/><Relationship Id="rId7" Target="../media/image23.png" Type="http://schemas.openxmlformats.org/officeDocument/2006/relationships/image"/><Relationship Id="rId8" Target="../media/image24.svg" Type="http://schemas.openxmlformats.org/officeDocument/2006/relationships/image"/><Relationship Id="rId9" Target="../media/image25.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32.svg" Type="http://schemas.openxmlformats.org/officeDocument/2006/relationships/image"/><Relationship Id="rId4" Target="../media/image2.png" Type="http://schemas.openxmlformats.org/officeDocument/2006/relationships/image"/><Relationship Id="rId5" Target="https://boolamoola.com" TargetMode="External" Type="http://schemas.openxmlformats.org/officeDocument/2006/relationships/hyperlink"/><Relationship Id="rId6" Target="../media/image3.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27.png" Type="http://schemas.openxmlformats.org/officeDocument/2006/relationships/image"/><Relationship Id="rId4" Target="../media/image28.svg" Type="http://schemas.openxmlformats.org/officeDocument/2006/relationships/image"/><Relationship Id="rId5" Target="../media/image33.png" Type="http://schemas.openxmlformats.org/officeDocument/2006/relationships/image"/><Relationship Id="rId6" Target="../media/image3.png" Type="http://schemas.openxmlformats.org/officeDocument/2006/relationships/image"/><Relationship Id="rId7" Target="../media/image34.png" Type="http://schemas.openxmlformats.org/officeDocument/2006/relationships/image"/><Relationship Id="rId8" Target="https://boolamoola.com" TargetMode="External" Type="http://schemas.openxmlformats.org/officeDocument/2006/relationships/hyperlink"/></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3.png" Type="http://schemas.openxmlformats.org/officeDocument/2006/relationships/image"/><Relationship Id="rId11" Target="../media/image34.png" Type="http://schemas.openxmlformats.org/officeDocument/2006/relationships/image"/><Relationship Id="rId12" Target="https://boolamoola.com" TargetMode="External" Type="http://schemas.openxmlformats.org/officeDocument/2006/relationships/hyperlink"/><Relationship Id="rId2" Target="../media/image35.png" Type="http://schemas.openxmlformats.org/officeDocument/2006/relationships/image"/><Relationship Id="rId3" Target="../media/image36.svg" Type="http://schemas.openxmlformats.org/officeDocument/2006/relationships/image"/><Relationship Id="rId4" Target="../media/image37.png" Type="http://schemas.openxmlformats.org/officeDocument/2006/relationships/image"/><Relationship Id="rId5" Target="../media/image38.svg" Type="http://schemas.openxmlformats.org/officeDocument/2006/relationships/image"/><Relationship Id="rId6" Target="../media/image39.png" Type="http://schemas.openxmlformats.org/officeDocument/2006/relationships/image"/><Relationship Id="rId7" Target="../media/image40.svg" Type="http://schemas.openxmlformats.org/officeDocument/2006/relationships/image"/><Relationship Id="rId8" Target="../media/image41.png" Type="http://schemas.openxmlformats.org/officeDocument/2006/relationships/image"/><Relationship Id="rId9" Target="../media/image42.sv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3.png" Type="http://schemas.openxmlformats.org/officeDocument/2006/relationships/image"/><Relationship Id="rId3" Target="../media/image44.svg" Type="http://schemas.openxmlformats.org/officeDocument/2006/relationships/image"/><Relationship Id="rId4" Target="../media/image3.png" Type="http://schemas.openxmlformats.org/officeDocument/2006/relationships/image"/><Relationship Id="rId5" Target="../media/image34.png" Type="http://schemas.openxmlformats.org/officeDocument/2006/relationships/image"/><Relationship Id="rId6" Target="https://boolamoola.com" TargetMode="External" Type="http://schemas.openxmlformats.org/officeDocument/2006/relationships/hyperlink"/></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5.png" Type="http://schemas.openxmlformats.org/officeDocument/2006/relationships/image"/><Relationship Id="rId3" Target="../media/image46.svg" Type="http://schemas.openxmlformats.org/officeDocument/2006/relationships/image"/><Relationship Id="rId4" Target="../media/image47.png" Type="http://schemas.openxmlformats.org/officeDocument/2006/relationships/image"/><Relationship Id="rId5" Target="../media/image3.png" Type="http://schemas.openxmlformats.org/officeDocument/2006/relationships/image"/><Relationship Id="rId6" Target="../media/image34.png" Type="http://schemas.openxmlformats.org/officeDocument/2006/relationships/image"/><Relationship Id="rId7" Target="https://boolamoola.com" TargetMode="External" Type="http://schemas.openxmlformats.org/officeDocument/2006/relationships/hyperlink"/></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16A9FF"/>
        </a:solidFill>
      </p:bgPr>
    </p:bg>
    <p:spTree>
      <p:nvGrpSpPr>
        <p:cNvPr id="1" name=""/>
        <p:cNvGrpSpPr/>
        <p:nvPr/>
      </p:nvGrpSpPr>
      <p:grpSpPr>
        <a:xfrm>
          <a:off x="0" y="0"/>
          <a:ext cx="0" cy="0"/>
          <a:chOff x="0" y="0"/>
          <a:chExt cx="0" cy="0"/>
        </a:xfrm>
      </p:grpSpPr>
      <p:sp>
        <p:nvSpPr>
          <p:cNvPr name="Freeform 2" id="2"/>
          <p:cNvSpPr/>
          <p:nvPr/>
        </p:nvSpPr>
        <p:spPr>
          <a:xfrm flipH="false" flipV="false" rot="0">
            <a:off x="6701133" y="51593"/>
            <a:ext cx="11586867" cy="10235407"/>
          </a:xfrm>
          <a:custGeom>
            <a:avLst/>
            <a:gdLst/>
            <a:ahLst/>
            <a:cxnLst/>
            <a:rect r="r" b="b" t="t" l="l"/>
            <a:pathLst>
              <a:path h="10235407" w="11586867">
                <a:moveTo>
                  <a:pt x="0" y="0"/>
                </a:moveTo>
                <a:lnTo>
                  <a:pt x="11586867" y="0"/>
                </a:lnTo>
                <a:lnTo>
                  <a:pt x="11586867" y="10235407"/>
                </a:lnTo>
                <a:lnTo>
                  <a:pt x="0" y="10235407"/>
                </a:lnTo>
                <a:lnTo>
                  <a:pt x="0" y="0"/>
                </a:lnTo>
                <a:close/>
              </a:path>
            </a:pathLst>
          </a:custGeom>
          <a:blipFill>
            <a:blip r:embed="rId2"/>
            <a:stretch>
              <a:fillRect l="-47183" t="-19677" r="-11493" b="0"/>
            </a:stretch>
          </a:blipFill>
        </p:spPr>
      </p:sp>
      <p:sp>
        <p:nvSpPr>
          <p:cNvPr name="TextBox 3" id="3"/>
          <p:cNvSpPr txBox="true"/>
          <p:nvPr/>
        </p:nvSpPr>
        <p:spPr>
          <a:xfrm rot="0">
            <a:off x="1028700" y="3912617"/>
            <a:ext cx="16230600" cy="1936313"/>
          </a:xfrm>
          <a:prstGeom prst="rect">
            <a:avLst/>
          </a:prstGeom>
        </p:spPr>
        <p:txBody>
          <a:bodyPr anchor="t" rtlCol="false" tIns="0" lIns="0" bIns="0" rIns="0">
            <a:spAutoFit/>
          </a:bodyPr>
          <a:lstStyle/>
          <a:p>
            <a:pPr>
              <a:lnSpc>
                <a:spcPts val="16013"/>
              </a:lnSpc>
              <a:spcBef>
                <a:spcPct val="0"/>
              </a:spcBef>
            </a:pPr>
            <a:r>
              <a:rPr lang="en-US" sz="11438">
                <a:solidFill>
                  <a:srgbClr val="FFFFFF"/>
                </a:solidFill>
                <a:latin typeface="Paytone One"/>
              </a:rPr>
              <a:t>INVESTING AND TAXES</a:t>
            </a:r>
          </a:p>
        </p:txBody>
      </p:sp>
      <p:grpSp>
        <p:nvGrpSpPr>
          <p:cNvPr name="Group 4" id="4"/>
          <p:cNvGrpSpPr/>
          <p:nvPr/>
        </p:nvGrpSpPr>
        <p:grpSpPr>
          <a:xfrm rot="0">
            <a:off x="1028700" y="1811501"/>
            <a:ext cx="2970891" cy="1346831"/>
            <a:chOff x="0" y="0"/>
            <a:chExt cx="3961188" cy="1795774"/>
          </a:xfrm>
        </p:grpSpPr>
        <p:sp>
          <p:nvSpPr>
            <p:cNvPr name="AutoShape 5" id="5"/>
            <p:cNvSpPr/>
            <p:nvPr/>
          </p:nvSpPr>
          <p:spPr>
            <a:xfrm>
              <a:off x="1916773" y="319652"/>
              <a:ext cx="0" cy="1048460"/>
            </a:xfrm>
            <a:prstGeom prst="line">
              <a:avLst/>
            </a:prstGeom>
            <a:ln cap="flat" w="45804">
              <a:solidFill>
                <a:srgbClr val="FFFFFF"/>
              </a:solidFill>
              <a:prstDash val="solid"/>
              <a:headEnd type="none" len="sm" w="sm"/>
              <a:tailEnd type="none" len="sm" w="sm"/>
            </a:ln>
          </p:spPr>
        </p:sp>
        <p:sp>
          <p:nvSpPr>
            <p:cNvPr name="Freeform 6" id="6">
              <a:hlinkClick r:id="rId4" tooltip="https://boolamoola.com"/>
            </p:cNvPr>
            <p:cNvSpPr/>
            <p:nvPr/>
          </p:nvSpPr>
          <p:spPr>
            <a:xfrm flipH="false" flipV="false" rot="0">
              <a:off x="2165414" y="0"/>
              <a:ext cx="1795774" cy="1795774"/>
            </a:xfrm>
            <a:custGeom>
              <a:avLst/>
              <a:gdLst/>
              <a:ahLst/>
              <a:cxnLst/>
              <a:rect r="r" b="b" t="t" l="l"/>
              <a:pathLst>
                <a:path h="1795774" w="1795774">
                  <a:moveTo>
                    <a:pt x="0" y="0"/>
                  </a:moveTo>
                  <a:lnTo>
                    <a:pt x="1795774" y="0"/>
                  </a:lnTo>
                  <a:lnTo>
                    <a:pt x="1795774" y="1795774"/>
                  </a:lnTo>
                  <a:lnTo>
                    <a:pt x="0" y="1795774"/>
                  </a:lnTo>
                  <a:lnTo>
                    <a:pt x="0" y="0"/>
                  </a:lnTo>
                  <a:close/>
                </a:path>
              </a:pathLst>
            </a:custGeom>
            <a:blipFill>
              <a:blip r:embed="rId3"/>
              <a:stretch>
                <a:fillRect l="0" t="0" r="0" b="0"/>
              </a:stretch>
            </a:blipFill>
          </p:spPr>
        </p:sp>
        <p:sp>
          <p:nvSpPr>
            <p:cNvPr name="Freeform 7" id="7"/>
            <p:cNvSpPr/>
            <p:nvPr/>
          </p:nvSpPr>
          <p:spPr>
            <a:xfrm flipH="false" flipV="false" rot="0">
              <a:off x="0" y="141159"/>
              <a:ext cx="1504169" cy="1513456"/>
            </a:xfrm>
            <a:custGeom>
              <a:avLst/>
              <a:gdLst/>
              <a:ahLst/>
              <a:cxnLst/>
              <a:rect r="r" b="b" t="t" l="l"/>
              <a:pathLst>
                <a:path h="1513456" w="1504169">
                  <a:moveTo>
                    <a:pt x="0" y="0"/>
                  </a:moveTo>
                  <a:lnTo>
                    <a:pt x="1504169" y="0"/>
                  </a:lnTo>
                  <a:lnTo>
                    <a:pt x="1504169" y="1513456"/>
                  </a:lnTo>
                  <a:lnTo>
                    <a:pt x="0" y="1513456"/>
                  </a:lnTo>
                  <a:lnTo>
                    <a:pt x="0" y="0"/>
                  </a:lnTo>
                  <a:close/>
                </a:path>
              </a:pathLst>
            </a:custGeom>
            <a:blipFill>
              <a:blip r:embed="rId5"/>
              <a:stretch>
                <a:fillRect l="-40161" t="0" r="-38714" b="0"/>
              </a:stretch>
            </a:blipFill>
          </p:spPr>
        </p:sp>
      </p:grpSp>
      <p:sp>
        <p:nvSpPr>
          <p:cNvPr name="TextBox 8" id="8"/>
          <p:cNvSpPr txBox="true"/>
          <p:nvPr/>
        </p:nvSpPr>
        <p:spPr>
          <a:xfrm rot="0">
            <a:off x="1028700" y="7024406"/>
            <a:ext cx="6521765" cy="994664"/>
          </a:xfrm>
          <a:prstGeom prst="rect">
            <a:avLst/>
          </a:prstGeom>
        </p:spPr>
        <p:txBody>
          <a:bodyPr anchor="t" rtlCol="false" tIns="0" lIns="0" bIns="0" rIns="0">
            <a:spAutoFit/>
          </a:bodyPr>
          <a:lstStyle/>
          <a:p>
            <a:pPr>
              <a:lnSpc>
                <a:spcPts val="3976"/>
              </a:lnSpc>
            </a:pPr>
            <a:r>
              <a:rPr lang="en-US" sz="2840">
                <a:solidFill>
                  <a:srgbClr val="FFFFFF"/>
                </a:solidFill>
                <a:latin typeface="Object Sans Bold"/>
              </a:rPr>
              <a:t>Understand the</a:t>
            </a:r>
            <a:r>
              <a:rPr lang="en-US" sz="2840">
                <a:solidFill>
                  <a:srgbClr val="41C1BA"/>
                </a:solidFill>
                <a:latin typeface="Object Sans Bold"/>
              </a:rPr>
              <a:t> </a:t>
            </a:r>
            <a:r>
              <a:rPr lang="en-US" sz="2840">
                <a:solidFill>
                  <a:srgbClr val="0F4D92"/>
                </a:solidFill>
                <a:latin typeface="Object Sans Bold"/>
              </a:rPr>
              <a:t>basics of investing</a:t>
            </a:r>
            <a:r>
              <a:rPr lang="en-US" sz="2840">
                <a:solidFill>
                  <a:srgbClr val="FFFFFF"/>
                </a:solidFill>
                <a:latin typeface="Object Sans Bold"/>
              </a:rPr>
              <a:t> and </a:t>
            </a:r>
            <a:r>
              <a:rPr lang="en-US" sz="2840">
                <a:solidFill>
                  <a:srgbClr val="0F4D92"/>
                </a:solidFill>
                <a:latin typeface="Object Sans Bold"/>
              </a:rPr>
              <a:t>how taxes work</a:t>
            </a:r>
            <a:r>
              <a:rPr lang="en-US" sz="2840">
                <a:solidFill>
                  <a:srgbClr val="FFFFFF"/>
                </a:solidFill>
                <a:latin typeface="Object Sans Bold"/>
              </a:rPr>
              <a:t>.</a:t>
            </a:r>
          </a:p>
        </p:txBody>
      </p:sp>
      <p:sp>
        <p:nvSpPr>
          <p:cNvPr name="Freeform 9" id="9"/>
          <p:cNvSpPr/>
          <p:nvPr/>
        </p:nvSpPr>
        <p:spPr>
          <a:xfrm flipH="false" flipV="false" rot="667695">
            <a:off x="5468000" y="7354345"/>
            <a:ext cx="1833616" cy="391936"/>
          </a:xfrm>
          <a:custGeom>
            <a:avLst/>
            <a:gdLst/>
            <a:ahLst/>
            <a:cxnLst/>
            <a:rect r="r" b="b" t="t" l="l"/>
            <a:pathLst>
              <a:path h="391936" w="1833616">
                <a:moveTo>
                  <a:pt x="0" y="0"/>
                </a:moveTo>
                <a:lnTo>
                  <a:pt x="1833616" y="0"/>
                </a:lnTo>
                <a:lnTo>
                  <a:pt x="1833616" y="391935"/>
                </a:lnTo>
                <a:lnTo>
                  <a:pt x="0" y="39193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false" flipV="false" rot="667695">
            <a:off x="2499633" y="7871400"/>
            <a:ext cx="1252588" cy="267741"/>
          </a:xfrm>
          <a:custGeom>
            <a:avLst/>
            <a:gdLst/>
            <a:ahLst/>
            <a:cxnLst/>
            <a:rect r="r" b="b" t="t" l="l"/>
            <a:pathLst>
              <a:path h="267741" w="1252588">
                <a:moveTo>
                  <a:pt x="0" y="0"/>
                </a:moveTo>
                <a:lnTo>
                  <a:pt x="1252587" y="0"/>
                </a:lnTo>
                <a:lnTo>
                  <a:pt x="1252587" y="267740"/>
                </a:lnTo>
                <a:lnTo>
                  <a:pt x="0" y="26774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476575" y="1970494"/>
            <a:ext cx="9334851" cy="7244019"/>
            <a:chOff x="0" y="0"/>
            <a:chExt cx="12446468" cy="9658692"/>
          </a:xfrm>
        </p:grpSpPr>
        <p:grpSp>
          <p:nvGrpSpPr>
            <p:cNvPr name="Group 3" id="3"/>
            <p:cNvGrpSpPr/>
            <p:nvPr/>
          </p:nvGrpSpPr>
          <p:grpSpPr>
            <a:xfrm rot="0">
              <a:off x="261955" y="290465"/>
              <a:ext cx="12184513" cy="9368227"/>
              <a:chOff x="0" y="0"/>
              <a:chExt cx="2062167" cy="1585525"/>
            </a:xfrm>
          </p:grpSpPr>
          <p:sp>
            <p:nvSpPr>
              <p:cNvPr name="Freeform 4" id="4"/>
              <p:cNvSpPr/>
              <p:nvPr/>
            </p:nvSpPr>
            <p:spPr>
              <a:xfrm flipH="false" flipV="false" rot="0">
                <a:off x="0" y="0"/>
                <a:ext cx="2062167" cy="1585525"/>
              </a:xfrm>
              <a:custGeom>
                <a:avLst/>
                <a:gdLst/>
                <a:ahLst/>
                <a:cxnLst/>
                <a:rect r="r" b="b" t="t" l="l"/>
                <a:pathLst>
                  <a:path h="1585525" w="2062167">
                    <a:moveTo>
                      <a:pt x="0" y="0"/>
                    </a:moveTo>
                    <a:lnTo>
                      <a:pt x="2062167" y="0"/>
                    </a:lnTo>
                    <a:lnTo>
                      <a:pt x="2062167" y="1585525"/>
                    </a:lnTo>
                    <a:lnTo>
                      <a:pt x="0" y="1585525"/>
                    </a:lnTo>
                    <a:close/>
                  </a:path>
                </a:pathLst>
              </a:custGeom>
              <a:solidFill>
                <a:srgbClr val="0F4D92"/>
              </a:solidFill>
            </p:spPr>
          </p:sp>
          <p:sp>
            <p:nvSpPr>
              <p:cNvPr name="TextBox 5" id="5"/>
              <p:cNvSpPr txBox="true"/>
              <p:nvPr/>
            </p:nvSpPr>
            <p:spPr>
              <a:xfrm>
                <a:off x="0" y="0"/>
                <a:ext cx="812800" cy="812800"/>
              </a:xfrm>
              <a:prstGeom prst="rect">
                <a:avLst/>
              </a:prstGeom>
            </p:spPr>
            <p:txBody>
              <a:bodyPr anchor="ctr" rtlCol="false" tIns="50800" lIns="50800" bIns="50800" rIns="50800"/>
              <a:lstStyle/>
              <a:p>
                <a:pPr algn="ctr">
                  <a:lnSpc>
                    <a:spcPts val="3179"/>
                  </a:lnSpc>
                </a:pPr>
              </a:p>
            </p:txBody>
          </p:sp>
        </p:grpSp>
        <p:sp>
          <p:nvSpPr>
            <p:cNvPr name="Freeform 6" id="6"/>
            <p:cNvSpPr/>
            <p:nvPr/>
          </p:nvSpPr>
          <p:spPr>
            <a:xfrm flipH="false" flipV="false" rot="0">
              <a:off x="0" y="0"/>
              <a:ext cx="12353465" cy="9562649"/>
            </a:xfrm>
            <a:custGeom>
              <a:avLst/>
              <a:gdLst/>
              <a:ahLst/>
              <a:cxnLst/>
              <a:rect r="r" b="b" t="t" l="l"/>
              <a:pathLst>
                <a:path h="9562649" w="12353465">
                  <a:moveTo>
                    <a:pt x="0" y="0"/>
                  </a:moveTo>
                  <a:lnTo>
                    <a:pt x="12353465" y="0"/>
                  </a:lnTo>
                  <a:lnTo>
                    <a:pt x="12353465" y="9562649"/>
                  </a:lnTo>
                  <a:lnTo>
                    <a:pt x="0" y="9562649"/>
                  </a:lnTo>
                  <a:lnTo>
                    <a:pt x="0" y="0"/>
                  </a:lnTo>
                  <a:close/>
                </a:path>
              </a:pathLst>
            </a:custGeom>
            <a:blipFill>
              <a:blip r:embed="rId2"/>
              <a:stretch>
                <a:fillRect l="0" t="0" r="0" b="0"/>
              </a:stretch>
            </a:blipFill>
          </p:spPr>
        </p:sp>
      </p:grpSp>
      <p:sp>
        <p:nvSpPr>
          <p:cNvPr name="TextBox 7" id="7"/>
          <p:cNvSpPr txBox="true"/>
          <p:nvPr/>
        </p:nvSpPr>
        <p:spPr>
          <a:xfrm rot="0">
            <a:off x="4476575" y="9458988"/>
            <a:ext cx="3449010" cy="358775"/>
          </a:xfrm>
          <a:prstGeom prst="rect">
            <a:avLst/>
          </a:prstGeom>
        </p:spPr>
        <p:txBody>
          <a:bodyPr anchor="t" rtlCol="false" tIns="0" lIns="0" bIns="0" rIns="0">
            <a:spAutoFit/>
          </a:bodyPr>
          <a:lstStyle/>
          <a:p>
            <a:pPr>
              <a:lnSpc>
                <a:spcPts val="2800"/>
              </a:lnSpc>
            </a:pPr>
            <a:r>
              <a:rPr lang="en-US" sz="2000">
                <a:solidFill>
                  <a:srgbClr val="0F4D92"/>
                </a:solidFill>
                <a:latin typeface="Object Sans Bold"/>
              </a:rPr>
              <a:t>(Assuming a 7% flat rate)</a:t>
            </a:r>
          </a:p>
        </p:txBody>
      </p:sp>
      <p:sp>
        <p:nvSpPr>
          <p:cNvPr name="TextBox 8" id="8"/>
          <p:cNvSpPr txBox="true"/>
          <p:nvPr/>
        </p:nvSpPr>
        <p:spPr>
          <a:xfrm rot="0">
            <a:off x="10627026" y="9458988"/>
            <a:ext cx="3184399" cy="358775"/>
          </a:xfrm>
          <a:prstGeom prst="rect">
            <a:avLst/>
          </a:prstGeom>
        </p:spPr>
        <p:txBody>
          <a:bodyPr anchor="t" rtlCol="false" tIns="0" lIns="0" bIns="0" rIns="0">
            <a:spAutoFit/>
          </a:bodyPr>
          <a:lstStyle/>
          <a:p>
            <a:pPr algn="r">
              <a:lnSpc>
                <a:spcPts val="2800"/>
              </a:lnSpc>
            </a:pPr>
            <a:r>
              <a:rPr lang="en-US" sz="2000">
                <a:solidFill>
                  <a:srgbClr val="0F4D92"/>
                </a:solidFill>
                <a:latin typeface="Object Sans Bold"/>
              </a:rPr>
              <a:t>*hypothetical example*</a:t>
            </a:r>
          </a:p>
        </p:txBody>
      </p:sp>
      <p:sp>
        <p:nvSpPr>
          <p:cNvPr name="TextBox 9" id="9"/>
          <p:cNvSpPr txBox="true"/>
          <p:nvPr/>
        </p:nvSpPr>
        <p:spPr>
          <a:xfrm rot="0">
            <a:off x="4159195" y="316837"/>
            <a:ext cx="9969609" cy="1319601"/>
          </a:xfrm>
          <a:prstGeom prst="rect">
            <a:avLst/>
          </a:prstGeom>
        </p:spPr>
        <p:txBody>
          <a:bodyPr anchor="t" rtlCol="false" tIns="0" lIns="0" bIns="0" rIns="0">
            <a:spAutoFit/>
          </a:bodyPr>
          <a:lstStyle/>
          <a:p>
            <a:pPr algn="ctr">
              <a:lnSpc>
                <a:spcPts val="10741"/>
              </a:lnSpc>
            </a:pPr>
            <a:r>
              <a:rPr lang="en-US" sz="7672">
                <a:solidFill>
                  <a:srgbClr val="0F4D92"/>
                </a:solidFill>
                <a:latin typeface="Paytone One Bold Italics"/>
              </a:rPr>
              <a:t>WAITING TO INVEST</a:t>
            </a:r>
          </a:p>
        </p:txBody>
      </p:sp>
      <p:sp>
        <p:nvSpPr>
          <p:cNvPr name="AutoShape 10" id="10"/>
          <p:cNvSpPr/>
          <p:nvPr/>
        </p:nvSpPr>
        <p:spPr>
          <a:xfrm>
            <a:off x="17323185" y="233115"/>
            <a:ext cx="0" cy="436055"/>
          </a:xfrm>
          <a:prstGeom prst="line">
            <a:avLst/>
          </a:prstGeom>
          <a:ln cap="flat" w="19050">
            <a:solidFill>
              <a:srgbClr val="0F4D92"/>
            </a:solidFill>
            <a:prstDash val="solid"/>
            <a:headEnd type="none" len="sm" w="sm"/>
            <a:tailEnd type="none" len="sm" w="sm"/>
          </a:ln>
        </p:spPr>
      </p:sp>
      <p:sp>
        <p:nvSpPr>
          <p:cNvPr name="Freeform 11" id="11"/>
          <p:cNvSpPr/>
          <p:nvPr/>
        </p:nvSpPr>
        <p:spPr>
          <a:xfrm flipH="false" flipV="false" rot="0">
            <a:off x="16525998" y="158879"/>
            <a:ext cx="625585" cy="629447"/>
          </a:xfrm>
          <a:custGeom>
            <a:avLst/>
            <a:gdLst/>
            <a:ahLst/>
            <a:cxnLst/>
            <a:rect r="r" b="b" t="t" l="l"/>
            <a:pathLst>
              <a:path h="629447" w="625585">
                <a:moveTo>
                  <a:pt x="0" y="0"/>
                </a:moveTo>
                <a:lnTo>
                  <a:pt x="625585" y="0"/>
                </a:lnTo>
                <a:lnTo>
                  <a:pt x="625585" y="629447"/>
                </a:lnTo>
                <a:lnTo>
                  <a:pt x="0" y="629447"/>
                </a:lnTo>
                <a:lnTo>
                  <a:pt x="0" y="0"/>
                </a:lnTo>
                <a:close/>
              </a:path>
            </a:pathLst>
          </a:custGeom>
          <a:blipFill>
            <a:blip r:embed="rId3"/>
            <a:stretch>
              <a:fillRect l="-40161" t="0" r="-38714" b="0"/>
            </a:stretch>
          </a:blipFill>
        </p:spPr>
      </p:sp>
      <p:sp>
        <p:nvSpPr>
          <p:cNvPr name="Freeform 12" id="12">
            <a:hlinkClick r:id="rId5" tooltip="https://boolamoola.com"/>
          </p:cNvPr>
          <p:cNvSpPr/>
          <p:nvPr/>
        </p:nvSpPr>
        <p:spPr>
          <a:xfrm flipH="false" flipV="false" rot="0">
            <a:off x="17421937" y="95513"/>
            <a:ext cx="751521" cy="751521"/>
          </a:xfrm>
          <a:custGeom>
            <a:avLst/>
            <a:gdLst/>
            <a:ahLst/>
            <a:cxnLst/>
            <a:rect r="r" b="b" t="t" l="l"/>
            <a:pathLst>
              <a:path h="751521" w="751521">
                <a:moveTo>
                  <a:pt x="0" y="0"/>
                </a:moveTo>
                <a:lnTo>
                  <a:pt x="751521" y="0"/>
                </a:lnTo>
                <a:lnTo>
                  <a:pt x="751521" y="751521"/>
                </a:lnTo>
                <a:lnTo>
                  <a:pt x="0" y="751521"/>
                </a:lnTo>
                <a:lnTo>
                  <a:pt x="0" y="0"/>
                </a:lnTo>
                <a:close/>
              </a:path>
            </a:pathLst>
          </a:custGeom>
          <a:blipFill>
            <a:blip r:embed="rId4"/>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534607" y="2227038"/>
            <a:ext cx="9362391" cy="6888321"/>
            <a:chOff x="0" y="0"/>
            <a:chExt cx="2112716" cy="1554418"/>
          </a:xfrm>
        </p:grpSpPr>
        <p:sp>
          <p:nvSpPr>
            <p:cNvPr name="Freeform 3" id="3"/>
            <p:cNvSpPr/>
            <p:nvPr/>
          </p:nvSpPr>
          <p:spPr>
            <a:xfrm flipH="false" flipV="false" rot="0">
              <a:off x="0" y="0"/>
              <a:ext cx="2112716" cy="1554418"/>
            </a:xfrm>
            <a:custGeom>
              <a:avLst/>
              <a:gdLst/>
              <a:ahLst/>
              <a:cxnLst/>
              <a:rect r="r" b="b" t="t" l="l"/>
              <a:pathLst>
                <a:path h="1554418" w="2112716">
                  <a:moveTo>
                    <a:pt x="0" y="0"/>
                  </a:moveTo>
                  <a:lnTo>
                    <a:pt x="2112716" y="0"/>
                  </a:lnTo>
                  <a:lnTo>
                    <a:pt x="2112716" y="1554418"/>
                  </a:lnTo>
                  <a:lnTo>
                    <a:pt x="0" y="1554418"/>
                  </a:lnTo>
                  <a:close/>
                </a:path>
              </a:pathLst>
            </a:custGeom>
            <a:solidFill>
              <a:srgbClr val="0F4D92"/>
            </a:solidFill>
          </p:spPr>
        </p:sp>
        <p:sp>
          <p:nvSpPr>
            <p:cNvPr name="TextBox 4" id="4"/>
            <p:cNvSpPr txBox="true"/>
            <p:nvPr/>
          </p:nvSpPr>
          <p:spPr>
            <a:xfrm>
              <a:off x="0" y="0"/>
              <a:ext cx="812800" cy="812800"/>
            </a:xfrm>
            <a:prstGeom prst="rect">
              <a:avLst/>
            </a:prstGeom>
          </p:spPr>
          <p:txBody>
            <a:bodyPr anchor="ctr" rtlCol="false" tIns="50800" lIns="50800" bIns="50800" rIns="50800"/>
            <a:lstStyle/>
            <a:p>
              <a:pPr algn="ctr">
                <a:lnSpc>
                  <a:spcPts val="3179"/>
                </a:lnSpc>
              </a:pPr>
            </a:p>
          </p:txBody>
        </p:sp>
      </p:grpSp>
      <p:sp>
        <p:nvSpPr>
          <p:cNvPr name="Freeform 5" id="5"/>
          <p:cNvSpPr/>
          <p:nvPr/>
        </p:nvSpPr>
        <p:spPr>
          <a:xfrm flipH="false" flipV="false" rot="0">
            <a:off x="4391003" y="2037217"/>
            <a:ext cx="9422351" cy="7004839"/>
          </a:xfrm>
          <a:custGeom>
            <a:avLst/>
            <a:gdLst/>
            <a:ahLst/>
            <a:cxnLst/>
            <a:rect r="r" b="b" t="t" l="l"/>
            <a:pathLst>
              <a:path h="7004839" w="9422351">
                <a:moveTo>
                  <a:pt x="0" y="0"/>
                </a:moveTo>
                <a:lnTo>
                  <a:pt x="9422350" y="0"/>
                </a:lnTo>
                <a:lnTo>
                  <a:pt x="9422350" y="7004840"/>
                </a:lnTo>
                <a:lnTo>
                  <a:pt x="0" y="7004840"/>
                </a:lnTo>
                <a:lnTo>
                  <a:pt x="0" y="0"/>
                </a:lnTo>
                <a:close/>
              </a:path>
            </a:pathLst>
          </a:custGeom>
          <a:blipFill>
            <a:blip r:embed="rId2"/>
            <a:stretch>
              <a:fillRect l="0" t="0" r="0" b="0"/>
            </a:stretch>
          </a:blipFill>
        </p:spPr>
      </p:sp>
      <p:sp>
        <p:nvSpPr>
          <p:cNvPr name="TextBox 6" id="6"/>
          <p:cNvSpPr txBox="true"/>
          <p:nvPr/>
        </p:nvSpPr>
        <p:spPr>
          <a:xfrm rot="0">
            <a:off x="4476575" y="9458988"/>
            <a:ext cx="3449010" cy="358775"/>
          </a:xfrm>
          <a:prstGeom prst="rect">
            <a:avLst/>
          </a:prstGeom>
        </p:spPr>
        <p:txBody>
          <a:bodyPr anchor="t" rtlCol="false" tIns="0" lIns="0" bIns="0" rIns="0">
            <a:spAutoFit/>
          </a:bodyPr>
          <a:lstStyle/>
          <a:p>
            <a:pPr>
              <a:lnSpc>
                <a:spcPts val="2800"/>
              </a:lnSpc>
            </a:pPr>
            <a:r>
              <a:rPr lang="en-US" sz="2000">
                <a:solidFill>
                  <a:srgbClr val="0F4D92"/>
                </a:solidFill>
                <a:latin typeface="Object Sans Bold"/>
              </a:rPr>
              <a:t>(Assuming a 7% flat rate)</a:t>
            </a:r>
          </a:p>
        </p:txBody>
      </p:sp>
      <p:sp>
        <p:nvSpPr>
          <p:cNvPr name="TextBox 7" id="7"/>
          <p:cNvSpPr txBox="true"/>
          <p:nvPr/>
        </p:nvSpPr>
        <p:spPr>
          <a:xfrm rot="0">
            <a:off x="10627026" y="9458988"/>
            <a:ext cx="3184399" cy="358775"/>
          </a:xfrm>
          <a:prstGeom prst="rect">
            <a:avLst/>
          </a:prstGeom>
        </p:spPr>
        <p:txBody>
          <a:bodyPr anchor="t" rtlCol="false" tIns="0" lIns="0" bIns="0" rIns="0">
            <a:spAutoFit/>
          </a:bodyPr>
          <a:lstStyle/>
          <a:p>
            <a:pPr algn="r">
              <a:lnSpc>
                <a:spcPts val="2800"/>
              </a:lnSpc>
            </a:pPr>
            <a:r>
              <a:rPr lang="en-US" sz="2000">
                <a:solidFill>
                  <a:srgbClr val="0F4D92"/>
                </a:solidFill>
                <a:latin typeface="Object Sans Bold"/>
              </a:rPr>
              <a:t>*hypothetical example*</a:t>
            </a:r>
          </a:p>
        </p:txBody>
      </p:sp>
      <p:sp>
        <p:nvSpPr>
          <p:cNvPr name="TextBox 8" id="8"/>
          <p:cNvSpPr txBox="true"/>
          <p:nvPr/>
        </p:nvSpPr>
        <p:spPr>
          <a:xfrm rot="0">
            <a:off x="4159195" y="316837"/>
            <a:ext cx="9969609" cy="1319601"/>
          </a:xfrm>
          <a:prstGeom prst="rect">
            <a:avLst/>
          </a:prstGeom>
        </p:spPr>
        <p:txBody>
          <a:bodyPr anchor="t" rtlCol="false" tIns="0" lIns="0" bIns="0" rIns="0">
            <a:spAutoFit/>
          </a:bodyPr>
          <a:lstStyle/>
          <a:p>
            <a:pPr algn="ctr">
              <a:lnSpc>
                <a:spcPts val="10741"/>
              </a:lnSpc>
            </a:pPr>
            <a:r>
              <a:rPr lang="en-US" sz="7672">
                <a:solidFill>
                  <a:srgbClr val="0F4D92"/>
                </a:solidFill>
                <a:latin typeface="Paytone One Bold Italics"/>
              </a:rPr>
              <a:t>WAITING TO INVEST</a:t>
            </a:r>
          </a:p>
        </p:txBody>
      </p:sp>
      <p:sp>
        <p:nvSpPr>
          <p:cNvPr name="AutoShape 9" id="9"/>
          <p:cNvSpPr/>
          <p:nvPr/>
        </p:nvSpPr>
        <p:spPr>
          <a:xfrm>
            <a:off x="17323185" y="233115"/>
            <a:ext cx="0" cy="436055"/>
          </a:xfrm>
          <a:prstGeom prst="line">
            <a:avLst/>
          </a:prstGeom>
          <a:ln cap="flat" w="19050">
            <a:solidFill>
              <a:srgbClr val="0F4D92"/>
            </a:solidFill>
            <a:prstDash val="solid"/>
            <a:headEnd type="none" len="sm" w="sm"/>
            <a:tailEnd type="none" len="sm" w="sm"/>
          </a:ln>
        </p:spPr>
      </p:sp>
      <p:sp>
        <p:nvSpPr>
          <p:cNvPr name="Freeform 10" id="10"/>
          <p:cNvSpPr/>
          <p:nvPr/>
        </p:nvSpPr>
        <p:spPr>
          <a:xfrm flipH="false" flipV="false" rot="0">
            <a:off x="16525998" y="158879"/>
            <a:ext cx="625585" cy="629447"/>
          </a:xfrm>
          <a:custGeom>
            <a:avLst/>
            <a:gdLst/>
            <a:ahLst/>
            <a:cxnLst/>
            <a:rect r="r" b="b" t="t" l="l"/>
            <a:pathLst>
              <a:path h="629447" w="625585">
                <a:moveTo>
                  <a:pt x="0" y="0"/>
                </a:moveTo>
                <a:lnTo>
                  <a:pt x="625585" y="0"/>
                </a:lnTo>
                <a:lnTo>
                  <a:pt x="625585" y="629447"/>
                </a:lnTo>
                <a:lnTo>
                  <a:pt x="0" y="629447"/>
                </a:lnTo>
                <a:lnTo>
                  <a:pt x="0" y="0"/>
                </a:lnTo>
                <a:close/>
              </a:path>
            </a:pathLst>
          </a:custGeom>
          <a:blipFill>
            <a:blip r:embed="rId3"/>
            <a:stretch>
              <a:fillRect l="-40161" t="0" r="-38714" b="0"/>
            </a:stretch>
          </a:blipFill>
        </p:spPr>
      </p:sp>
      <p:sp>
        <p:nvSpPr>
          <p:cNvPr name="Freeform 11" id="11">
            <a:hlinkClick r:id="rId5" tooltip="https://boolamoola.com"/>
          </p:cNvPr>
          <p:cNvSpPr/>
          <p:nvPr/>
        </p:nvSpPr>
        <p:spPr>
          <a:xfrm flipH="false" flipV="false" rot="0">
            <a:off x="17421937" y="95513"/>
            <a:ext cx="751521" cy="751521"/>
          </a:xfrm>
          <a:custGeom>
            <a:avLst/>
            <a:gdLst/>
            <a:ahLst/>
            <a:cxnLst/>
            <a:rect r="r" b="b" t="t" l="l"/>
            <a:pathLst>
              <a:path h="751521" w="751521">
                <a:moveTo>
                  <a:pt x="0" y="0"/>
                </a:moveTo>
                <a:lnTo>
                  <a:pt x="751521" y="0"/>
                </a:lnTo>
                <a:lnTo>
                  <a:pt x="751521" y="751521"/>
                </a:lnTo>
                <a:lnTo>
                  <a:pt x="0" y="751521"/>
                </a:lnTo>
                <a:lnTo>
                  <a:pt x="0" y="0"/>
                </a:lnTo>
                <a:close/>
              </a:path>
            </a:pathLst>
          </a:custGeom>
          <a:blipFill>
            <a:blip r:embed="rId4"/>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16A9FF"/>
        </a:solidFill>
      </p:bgPr>
    </p:bg>
    <p:spTree>
      <p:nvGrpSpPr>
        <p:cNvPr id="1" name=""/>
        <p:cNvGrpSpPr/>
        <p:nvPr/>
      </p:nvGrpSpPr>
      <p:grpSpPr>
        <a:xfrm>
          <a:off x="0" y="0"/>
          <a:ext cx="0" cy="0"/>
          <a:chOff x="0" y="0"/>
          <a:chExt cx="0" cy="0"/>
        </a:xfrm>
      </p:grpSpPr>
      <p:sp>
        <p:nvSpPr>
          <p:cNvPr name="TextBox 2" id="2"/>
          <p:cNvSpPr txBox="true"/>
          <p:nvPr/>
        </p:nvSpPr>
        <p:spPr>
          <a:xfrm rot="0">
            <a:off x="1480660" y="866926"/>
            <a:ext cx="15326679" cy="3643078"/>
          </a:xfrm>
          <a:prstGeom prst="rect">
            <a:avLst/>
          </a:prstGeom>
        </p:spPr>
        <p:txBody>
          <a:bodyPr anchor="t" rtlCol="false" tIns="0" lIns="0" bIns="0" rIns="0">
            <a:spAutoFit/>
          </a:bodyPr>
          <a:lstStyle/>
          <a:p>
            <a:pPr algn="ctr">
              <a:lnSpc>
                <a:spcPts val="29419"/>
              </a:lnSpc>
            </a:pPr>
            <a:r>
              <a:rPr lang="en-US" sz="22630">
                <a:solidFill>
                  <a:srgbClr val="FFFFFF"/>
                </a:solidFill>
                <a:latin typeface="Paytone One"/>
              </a:rPr>
              <a:t>ASSETS.</a:t>
            </a:r>
          </a:p>
        </p:txBody>
      </p:sp>
      <p:sp>
        <p:nvSpPr>
          <p:cNvPr name="Freeform 3" id="3"/>
          <p:cNvSpPr/>
          <p:nvPr/>
        </p:nvSpPr>
        <p:spPr>
          <a:xfrm flipH="false" flipV="false" rot="0">
            <a:off x="3979698" y="5438441"/>
            <a:ext cx="10328605" cy="7639718"/>
          </a:xfrm>
          <a:custGeom>
            <a:avLst/>
            <a:gdLst/>
            <a:ahLst/>
            <a:cxnLst/>
            <a:rect r="r" b="b" t="t" l="l"/>
            <a:pathLst>
              <a:path h="7639718" w="10328605">
                <a:moveTo>
                  <a:pt x="0" y="0"/>
                </a:moveTo>
                <a:lnTo>
                  <a:pt x="10328604" y="0"/>
                </a:lnTo>
                <a:lnTo>
                  <a:pt x="10328604" y="7639718"/>
                </a:lnTo>
                <a:lnTo>
                  <a:pt x="0" y="7639718"/>
                </a:lnTo>
                <a:lnTo>
                  <a:pt x="0" y="0"/>
                </a:lnTo>
                <a:close/>
              </a:path>
            </a:pathLst>
          </a:custGeom>
          <a:blipFill>
            <a:blip r:embed="rId2"/>
            <a:stretch>
              <a:fillRect l="-32872" t="-60526" r="-47254" b="0"/>
            </a:stretch>
          </a:blipFill>
        </p:spPr>
      </p:sp>
      <p:sp>
        <p:nvSpPr>
          <p:cNvPr name="Freeform 4" id="4"/>
          <p:cNvSpPr/>
          <p:nvPr/>
        </p:nvSpPr>
        <p:spPr>
          <a:xfrm flipH="false" flipV="false" rot="0">
            <a:off x="5630813" y="4210909"/>
            <a:ext cx="6739441" cy="1029296"/>
          </a:xfrm>
          <a:custGeom>
            <a:avLst/>
            <a:gdLst/>
            <a:ahLst/>
            <a:cxnLst/>
            <a:rect r="r" b="b" t="t" l="l"/>
            <a:pathLst>
              <a:path h="1029296" w="6739441">
                <a:moveTo>
                  <a:pt x="0" y="0"/>
                </a:moveTo>
                <a:lnTo>
                  <a:pt x="6739441" y="0"/>
                </a:lnTo>
                <a:lnTo>
                  <a:pt x="6739441" y="1029296"/>
                </a:lnTo>
                <a:lnTo>
                  <a:pt x="0" y="102929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5" id="5"/>
          <p:cNvGrpSpPr/>
          <p:nvPr/>
        </p:nvGrpSpPr>
        <p:grpSpPr>
          <a:xfrm rot="0">
            <a:off x="16525998" y="100171"/>
            <a:ext cx="1647460" cy="746863"/>
            <a:chOff x="0" y="0"/>
            <a:chExt cx="2196613" cy="995818"/>
          </a:xfrm>
        </p:grpSpPr>
        <p:sp>
          <p:nvSpPr>
            <p:cNvPr name="AutoShape 6" id="6"/>
            <p:cNvSpPr/>
            <p:nvPr/>
          </p:nvSpPr>
          <p:spPr>
            <a:xfrm>
              <a:off x="1062915" y="177258"/>
              <a:ext cx="0" cy="581407"/>
            </a:xfrm>
            <a:prstGeom prst="line">
              <a:avLst/>
            </a:prstGeom>
            <a:ln cap="flat" w="25400">
              <a:solidFill>
                <a:srgbClr val="FFFFFF"/>
              </a:solidFill>
              <a:prstDash val="solid"/>
              <a:headEnd type="none" len="sm" w="sm"/>
              <a:tailEnd type="none" len="sm" w="sm"/>
            </a:ln>
          </p:spPr>
        </p:sp>
        <p:sp>
          <p:nvSpPr>
            <p:cNvPr name="Freeform 7" id="7">
              <a:hlinkClick r:id="rId6" tooltip="https://boolamoola.com"/>
            </p:cNvPr>
            <p:cNvSpPr/>
            <p:nvPr/>
          </p:nvSpPr>
          <p:spPr>
            <a:xfrm flipH="false" flipV="false" rot="0">
              <a:off x="1200796" y="0"/>
              <a:ext cx="995818" cy="995818"/>
            </a:xfrm>
            <a:custGeom>
              <a:avLst/>
              <a:gdLst/>
              <a:ahLst/>
              <a:cxnLst/>
              <a:rect r="r" b="b" t="t" l="l"/>
              <a:pathLst>
                <a:path h="995818" w="995818">
                  <a:moveTo>
                    <a:pt x="0" y="0"/>
                  </a:moveTo>
                  <a:lnTo>
                    <a:pt x="995817" y="0"/>
                  </a:lnTo>
                  <a:lnTo>
                    <a:pt x="995817" y="995818"/>
                  </a:lnTo>
                  <a:lnTo>
                    <a:pt x="0" y="995818"/>
                  </a:lnTo>
                  <a:lnTo>
                    <a:pt x="0" y="0"/>
                  </a:lnTo>
                  <a:close/>
                </a:path>
              </a:pathLst>
            </a:custGeom>
            <a:blipFill>
              <a:blip r:embed="rId5"/>
              <a:stretch>
                <a:fillRect l="0" t="0" r="0" b="0"/>
              </a:stretch>
            </a:blipFill>
          </p:spPr>
        </p:sp>
        <p:sp>
          <p:nvSpPr>
            <p:cNvPr name="Freeform 8" id="8"/>
            <p:cNvSpPr/>
            <p:nvPr/>
          </p:nvSpPr>
          <p:spPr>
            <a:xfrm flipH="false" flipV="false" rot="0">
              <a:off x="0" y="78277"/>
              <a:ext cx="834113" cy="839263"/>
            </a:xfrm>
            <a:custGeom>
              <a:avLst/>
              <a:gdLst/>
              <a:ahLst/>
              <a:cxnLst/>
              <a:rect r="r" b="b" t="t" l="l"/>
              <a:pathLst>
                <a:path h="839263" w="834113">
                  <a:moveTo>
                    <a:pt x="0" y="0"/>
                  </a:moveTo>
                  <a:lnTo>
                    <a:pt x="834113" y="0"/>
                  </a:lnTo>
                  <a:lnTo>
                    <a:pt x="834113" y="839263"/>
                  </a:lnTo>
                  <a:lnTo>
                    <a:pt x="0" y="839263"/>
                  </a:lnTo>
                  <a:lnTo>
                    <a:pt x="0" y="0"/>
                  </a:lnTo>
                  <a:close/>
                </a:path>
              </a:pathLst>
            </a:custGeom>
            <a:blipFill>
              <a:blip r:embed="rId7"/>
              <a:stretch>
                <a:fillRect l="-40161" t="0" r="-38714" b="0"/>
              </a:stretch>
            </a:blipFill>
          </p:spPr>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16A9FF"/>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6171903"/>
            <a:ext cx="4148361" cy="6545738"/>
          </a:xfrm>
          <a:custGeom>
            <a:avLst/>
            <a:gdLst/>
            <a:ahLst/>
            <a:cxnLst/>
            <a:rect r="r" b="b" t="t" l="l"/>
            <a:pathLst>
              <a:path h="6545738" w="4148361">
                <a:moveTo>
                  <a:pt x="0" y="0"/>
                </a:moveTo>
                <a:lnTo>
                  <a:pt x="4148361" y="0"/>
                </a:lnTo>
                <a:lnTo>
                  <a:pt x="4148361" y="6545738"/>
                </a:lnTo>
                <a:lnTo>
                  <a:pt x="0" y="6545738"/>
                </a:lnTo>
                <a:lnTo>
                  <a:pt x="0" y="0"/>
                </a:lnTo>
                <a:close/>
              </a:path>
            </a:pathLst>
          </a:custGeom>
          <a:blipFill>
            <a:blip r:embed="rId2"/>
            <a:stretch>
              <a:fillRect l="0" t="0" r="0" b="0"/>
            </a:stretch>
          </a:blipFill>
        </p:spPr>
      </p:sp>
      <p:grpSp>
        <p:nvGrpSpPr>
          <p:cNvPr name="Group 3" id="3"/>
          <p:cNvGrpSpPr>
            <a:grpSpLocks noChangeAspect="true"/>
          </p:cNvGrpSpPr>
          <p:nvPr/>
        </p:nvGrpSpPr>
        <p:grpSpPr>
          <a:xfrm rot="0">
            <a:off x="1104329" y="6171903"/>
            <a:ext cx="2665963" cy="5275066"/>
            <a:chOff x="0" y="0"/>
            <a:chExt cx="2620010" cy="5184140"/>
          </a:xfrm>
        </p:grpSpPr>
        <p:sp>
          <p:nvSpPr>
            <p:cNvPr name="Freeform 4" id="4"/>
            <p:cNvSpPr/>
            <p:nvPr/>
          </p:nvSpPr>
          <p:spPr>
            <a:xfrm flipH="false" flipV="false" rot="0">
              <a:off x="53340" y="25400"/>
              <a:ext cx="2513330" cy="5132070"/>
            </a:xfrm>
            <a:custGeom>
              <a:avLst/>
              <a:gdLst/>
              <a:ahLst/>
              <a:cxnLst/>
              <a:rect r="r" b="b" t="t" l="l"/>
              <a:pathLst>
                <a:path h="5132070" w="251333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name="Freeform 5" id="5"/>
            <p:cNvSpPr/>
            <p:nvPr/>
          </p:nvSpPr>
          <p:spPr>
            <a:xfrm flipH="false" flipV="false" rot="0">
              <a:off x="185420" y="156210"/>
              <a:ext cx="2251710" cy="4876800"/>
            </a:xfrm>
            <a:custGeom>
              <a:avLst/>
              <a:gdLst/>
              <a:ahLst/>
              <a:cxnLst/>
              <a:rect r="r" b="b" t="t" l="l"/>
              <a:pathLst>
                <a:path h="4876800" w="225171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3"/>
              <a:stretch>
                <a:fillRect l="-6968" t="-13682" r="-6968" b="0"/>
              </a:stretch>
            </a:blipFill>
          </p:spPr>
        </p:sp>
        <p:sp>
          <p:nvSpPr>
            <p:cNvPr name="Freeform 6" id="6"/>
            <p:cNvSpPr/>
            <p:nvPr/>
          </p:nvSpPr>
          <p:spPr>
            <a:xfrm flipH="false" flipV="false" rot="0">
              <a:off x="1121410" y="198120"/>
              <a:ext cx="347980" cy="43180"/>
            </a:xfrm>
            <a:custGeom>
              <a:avLst/>
              <a:gdLst/>
              <a:ahLst/>
              <a:cxnLst/>
              <a:rect r="r" b="b" t="t" l="l"/>
              <a:pathLst>
                <a:path h="43180" w="3479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sp>
        <p:sp>
          <p:nvSpPr>
            <p:cNvPr name="Freeform 7" id="7"/>
            <p:cNvSpPr/>
            <p:nvPr/>
          </p:nvSpPr>
          <p:spPr>
            <a:xfrm flipH="false" flipV="false" rot="0">
              <a:off x="1578312" y="187909"/>
              <a:ext cx="66636" cy="63602"/>
            </a:xfrm>
            <a:custGeom>
              <a:avLst/>
              <a:gdLst/>
              <a:ahLst/>
              <a:cxnLst/>
              <a:rect r="r" b="b" t="t" l="l"/>
              <a:pathLst>
                <a:path h="63602" w="66636">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sp>
        <p:sp>
          <p:nvSpPr>
            <p:cNvPr name="Freeform 8" id="8"/>
            <p:cNvSpPr/>
            <p:nvPr/>
          </p:nvSpPr>
          <p:spPr>
            <a:xfrm flipH="false" flipV="false" rot="0">
              <a:off x="0" y="685800"/>
              <a:ext cx="27940" cy="213360"/>
            </a:xfrm>
            <a:custGeom>
              <a:avLst/>
              <a:gdLst/>
              <a:ahLst/>
              <a:cxnLst/>
              <a:rect r="r" b="b" t="t" l="l"/>
              <a:pathLst>
                <a:path h="213360" w="2794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sp>
        <p:sp>
          <p:nvSpPr>
            <p:cNvPr name="Freeform 9" id="9"/>
            <p:cNvSpPr/>
            <p:nvPr/>
          </p:nvSpPr>
          <p:spPr>
            <a:xfrm flipH="false" flipV="false" rot="0">
              <a:off x="0" y="1057910"/>
              <a:ext cx="27940" cy="384810"/>
            </a:xfrm>
            <a:custGeom>
              <a:avLst/>
              <a:gdLst/>
              <a:ahLst/>
              <a:cxnLst/>
              <a:rect r="r" b="b" t="t" l="l"/>
              <a:pathLst>
                <a:path h="384810" w="2794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sp>
        <p:sp>
          <p:nvSpPr>
            <p:cNvPr name="Freeform 10" id="10"/>
            <p:cNvSpPr/>
            <p:nvPr/>
          </p:nvSpPr>
          <p:spPr>
            <a:xfrm flipH="false" flipV="false" rot="0">
              <a:off x="0" y="1526540"/>
              <a:ext cx="27940" cy="386080"/>
            </a:xfrm>
            <a:custGeom>
              <a:avLst/>
              <a:gdLst/>
              <a:ahLst/>
              <a:cxnLst/>
              <a:rect r="r" b="b" t="t" l="l"/>
              <a:pathLst>
                <a:path h="386080" w="2794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sp>
        <p:sp>
          <p:nvSpPr>
            <p:cNvPr name="Freeform 11" id="11"/>
            <p:cNvSpPr/>
            <p:nvPr/>
          </p:nvSpPr>
          <p:spPr>
            <a:xfrm flipH="false" flipV="false" rot="0">
              <a:off x="2592070" y="1184910"/>
              <a:ext cx="27940" cy="618490"/>
            </a:xfrm>
            <a:custGeom>
              <a:avLst/>
              <a:gdLst/>
              <a:ahLst/>
              <a:cxnLst/>
              <a:rect r="r" b="b" t="t" l="l"/>
              <a:pathLst>
                <a:path h="618490" w="2794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sp>
        <p:sp>
          <p:nvSpPr>
            <p:cNvPr name="Freeform 12" id="12"/>
            <p:cNvSpPr/>
            <p:nvPr/>
          </p:nvSpPr>
          <p:spPr>
            <a:xfrm flipH="false" flipV="false" rot="0">
              <a:off x="27940" y="0"/>
              <a:ext cx="2564130" cy="5182870"/>
            </a:xfrm>
            <a:custGeom>
              <a:avLst/>
              <a:gdLst/>
              <a:ahLst/>
              <a:cxnLst/>
              <a:rect r="r" b="b" t="t" l="l"/>
              <a:pathLst>
                <a:path h="5182870" w="256413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sp>
      </p:grpSp>
      <p:sp>
        <p:nvSpPr>
          <p:cNvPr name="Freeform 13" id="13"/>
          <p:cNvSpPr/>
          <p:nvPr/>
        </p:nvSpPr>
        <p:spPr>
          <a:xfrm flipH="false" flipV="false" rot="3400722">
            <a:off x="4815141" y="5641181"/>
            <a:ext cx="7012386" cy="6101806"/>
          </a:xfrm>
          <a:custGeom>
            <a:avLst/>
            <a:gdLst/>
            <a:ahLst/>
            <a:cxnLst/>
            <a:rect r="r" b="b" t="t" l="l"/>
            <a:pathLst>
              <a:path h="6101806" w="7012386">
                <a:moveTo>
                  <a:pt x="0" y="0"/>
                </a:moveTo>
                <a:lnTo>
                  <a:pt x="7012386" y="0"/>
                </a:lnTo>
                <a:lnTo>
                  <a:pt x="7012386" y="6101806"/>
                </a:lnTo>
                <a:lnTo>
                  <a:pt x="0" y="6101806"/>
                </a:lnTo>
                <a:lnTo>
                  <a:pt x="0" y="0"/>
                </a:lnTo>
                <a:close/>
              </a:path>
            </a:pathLst>
          </a:custGeom>
          <a:blipFill>
            <a:blip r:embed="rId4"/>
            <a:stretch>
              <a:fillRect l="0" t="0" r="0" b="0"/>
            </a:stretch>
          </a:blipFill>
        </p:spPr>
      </p:sp>
      <p:sp>
        <p:nvSpPr>
          <p:cNvPr name="Freeform 14" id="14"/>
          <p:cNvSpPr/>
          <p:nvPr/>
        </p:nvSpPr>
        <p:spPr>
          <a:xfrm flipH="false" flipV="false" rot="2453069">
            <a:off x="10815159" y="5391690"/>
            <a:ext cx="6911020" cy="6428575"/>
          </a:xfrm>
          <a:custGeom>
            <a:avLst/>
            <a:gdLst/>
            <a:ahLst/>
            <a:cxnLst/>
            <a:rect r="r" b="b" t="t" l="l"/>
            <a:pathLst>
              <a:path h="6428575" w="6911020">
                <a:moveTo>
                  <a:pt x="0" y="0"/>
                </a:moveTo>
                <a:lnTo>
                  <a:pt x="6911020" y="0"/>
                </a:lnTo>
                <a:lnTo>
                  <a:pt x="6911020" y="6428575"/>
                </a:lnTo>
                <a:lnTo>
                  <a:pt x="0" y="6428575"/>
                </a:lnTo>
                <a:lnTo>
                  <a:pt x="0" y="0"/>
                </a:lnTo>
                <a:close/>
              </a:path>
            </a:pathLst>
          </a:custGeom>
          <a:blipFill>
            <a:blip r:embed="rId5"/>
            <a:stretch>
              <a:fillRect l="0" t="0" r="0" b="0"/>
            </a:stretch>
          </a:blipFill>
        </p:spPr>
      </p:sp>
      <p:grpSp>
        <p:nvGrpSpPr>
          <p:cNvPr name="Group 15" id="15"/>
          <p:cNvGrpSpPr/>
          <p:nvPr/>
        </p:nvGrpSpPr>
        <p:grpSpPr>
          <a:xfrm rot="0">
            <a:off x="894260" y="3958110"/>
            <a:ext cx="3086100" cy="1759771"/>
            <a:chOff x="0" y="0"/>
            <a:chExt cx="4114800" cy="2346362"/>
          </a:xfrm>
        </p:grpSpPr>
        <p:grpSp>
          <p:nvGrpSpPr>
            <p:cNvPr name="Group 16" id="16"/>
            <p:cNvGrpSpPr/>
            <p:nvPr/>
          </p:nvGrpSpPr>
          <p:grpSpPr>
            <a:xfrm rot="0">
              <a:off x="0" y="0"/>
              <a:ext cx="4114800" cy="2006490"/>
              <a:chOff x="0" y="0"/>
              <a:chExt cx="812800" cy="396344"/>
            </a:xfrm>
          </p:grpSpPr>
          <p:sp>
            <p:nvSpPr>
              <p:cNvPr name="Freeform 17" id="17"/>
              <p:cNvSpPr/>
              <p:nvPr/>
            </p:nvSpPr>
            <p:spPr>
              <a:xfrm flipH="false" flipV="false" rot="0">
                <a:off x="0" y="0"/>
                <a:ext cx="812800" cy="396344"/>
              </a:xfrm>
              <a:custGeom>
                <a:avLst/>
                <a:gdLst/>
                <a:ahLst/>
                <a:cxnLst/>
                <a:rect r="r" b="b" t="t" l="l"/>
                <a:pathLst>
                  <a:path h="396344" w="812800">
                    <a:moveTo>
                      <a:pt x="75259" y="0"/>
                    </a:moveTo>
                    <a:lnTo>
                      <a:pt x="737541" y="0"/>
                    </a:lnTo>
                    <a:cubicBezTo>
                      <a:pt x="779105" y="0"/>
                      <a:pt x="812800" y="33695"/>
                      <a:pt x="812800" y="75259"/>
                    </a:cubicBezTo>
                    <a:lnTo>
                      <a:pt x="812800" y="321084"/>
                    </a:lnTo>
                    <a:cubicBezTo>
                      <a:pt x="812800" y="362649"/>
                      <a:pt x="779105" y="396344"/>
                      <a:pt x="737541" y="396344"/>
                    </a:cubicBezTo>
                    <a:lnTo>
                      <a:pt x="75259" y="396344"/>
                    </a:lnTo>
                    <a:cubicBezTo>
                      <a:pt x="33695" y="396344"/>
                      <a:pt x="0" y="362649"/>
                      <a:pt x="0" y="321084"/>
                    </a:cubicBezTo>
                    <a:lnTo>
                      <a:pt x="0" y="75259"/>
                    </a:lnTo>
                    <a:cubicBezTo>
                      <a:pt x="0" y="33695"/>
                      <a:pt x="33695" y="0"/>
                      <a:pt x="75259" y="0"/>
                    </a:cubicBezTo>
                    <a:close/>
                  </a:path>
                </a:pathLst>
              </a:custGeom>
              <a:solidFill>
                <a:srgbClr val="FFFFFF"/>
              </a:solidFill>
            </p:spPr>
          </p:sp>
          <p:sp>
            <p:nvSpPr>
              <p:cNvPr name="TextBox 18" id="18"/>
              <p:cNvSpPr txBox="true"/>
              <p:nvPr/>
            </p:nvSpPr>
            <p:spPr>
              <a:xfrm>
                <a:off x="0" y="-57150"/>
                <a:ext cx="812800" cy="869950"/>
              </a:xfrm>
              <a:prstGeom prst="rect">
                <a:avLst/>
              </a:prstGeom>
            </p:spPr>
            <p:txBody>
              <a:bodyPr anchor="ctr" rtlCol="false" tIns="50800" lIns="50800" bIns="50800" rIns="50800"/>
              <a:lstStyle/>
              <a:p>
                <a:pPr algn="ctr">
                  <a:lnSpc>
                    <a:spcPts val="3407"/>
                  </a:lnSpc>
                </a:pPr>
              </a:p>
            </p:txBody>
          </p:sp>
        </p:grpSp>
        <p:grpSp>
          <p:nvGrpSpPr>
            <p:cNvPr name="Group 19" id="19"/>
            <p:cNvGrpSpPr/>
            <p:nvPr/>
          </p:nvGrpSpPr>
          <p:grpSpPr>
            <a:xfrm rot="0">
              <a:off x="1843191" y="1955690"/>
              <a:ext cx="428418" cy="390672"/>
              <a:chOff x="0" y="0"/>
              <a:chExt cx="812800" cy="741187"/>
            </a:xfrm>
          </p:grpSpPr>
          <p:sp>
            <p:nvSpPr>
              <p:cNvPr name="Freeform 20" id="20"/>
              <p:cNvSpPr/>
              <p:nvPr/>
            </p:nvSpPr>
            <p:spPr>
              <a:xfrm flipH="false" flipV="false" rot="0">
                <a:off x="0" y="0"/>
                <a:ext cx="812800" cy="741187"/>
              </a:xfrm>
              <a:custGeom>
                <a:avLst/>
                <a:gdLst/>
                <a:ahLst/>
                <a:cxnLst/>
                <a:rect r="r" b="b" t="t" l="l"/>
                <a:pathLst>
                  <a:path h="741187" w="812800">
                    <a:moveTo>
                      <a:pt x="406400" y="741187"/>
                    </a:moveTo>
                    <a:lnTo>
                      <a:pt x="812800" y="0"/>
                    </a:lnTo>
                    <a:lnTo>
                      <a:pt x="0" y="0"/>
                    </a:lnTo>
                    <a:lnTo>
                      <a:pt x="406400" y="741187"/>
                    </a:lnTo>
                    <a:close/>
                  </a:path>
                </a:pathLst>
              </a:custGeom>
              <a:solidFill>
                <a:srgbClr val="FFFFFF"/>
              </a:solidFill>
            </p:spPr>
          </p:sp>
          <p:sp>
            <p:nvSpPr>
              <p:cNvPr name="TextBox 21" id="21"/>
              <p:cNvSpPr txBox="true"/>
              <p:nvPr/>
            </p:nvSpPr>
            <p:spPr>
              <a:xfrm>
                <a:off x="127000" y="-6350"/>
                <a:ext cx="558800" cy="387350"/>
              </a:xfrm>
              <a:prstGeom prst="rect">
                <a:avLst/>
              </a:prstGeom>
            </p:spPr>
            <p:txBody>
              <a:bodyPr anchor="ctr" rtlCol="false" tIns="50800" lIns="50800" bIns="50800" rIns="50800"/>
              <a:lstStyle/>
              <a:p>
                <a:pPr algn="ctr">
                  <a:lnSpc>
                    <a:spcPts val="3407"/>
                  </a:lnSpc>
                </a:pPr>
              </a:p>
            </p:txBody>
          </p:sp>
        </p:grpSp>
        <p:sp>
          <p:nvSpPr>
            <p:cNvPr name="TextBox 22" id="22"/>
            <p:cNvSpPr txBox="true"/>
            <p:nvPr/>
          </p:nvSpPr>
          <p:spPr>
            <a:xfrm rot="0">
              <a:off x="128464" y="469210"/>
              <a:ext cx="3857873" cy="1020445"/>
            </a:xfrm>
            <a:prstGeom prst="rect">
              <a:avLst/>
            </a:prstGeom>
          </p:spPr>
          <p:txBody>
            <a:bodyPr anchor="t" rtlCol="false" tIns="0" lIns="0" bIns="0" rIns="0">
              <a:spAutoFit/>
            </a:bodyPr>
            <a:lstStyle/>
            <a:p>
              <a:pPr algn="ctr">
                <a:lnSpc>
                  <a:spcPts val="6240"/>
                </a:lnSpc>
              </a:pPr>
              <a:r>
                <a:rPr lang="en-US" sz="4800">
                  <a:solidFill>
                    <a:srgbClr val="0F4D92"/>
                  </a:solidFill>
                  <a:latin typeface="Paytone One"/>
                </a:rPr>
                <a:t>STOCKS</a:t>
              </a:r>
            </a:p>
          </p:txBody>
        </p:sp>
      </p:grpSp>
      <p:grpSp>
        <p:nvGrpSpPr>
          <p:cNvPr name="Group 23" id="23"/>
          <p:cNvGrpSpPr/>
          <p:nvPr/>
        </p:nvGrpSpPr>
        <p:grpSpPr>
          <a:xfrm rot="0">
            <a:off x="6468230" y="3958110"/>
            <a:ext cx="3086100" cy="1759771"/>
            <a:chOff x="0" y="0"/>
            <a:chExt cx="4114800" cy="2346362"/>
          </a:xfrm>
        </p:grpSpPr>
        <p:grpSp>
          <p:nvGrpSpPr>
            <p:cNvPr name="Group 24" id="24"/>
            <p:cNvGrpSpPr/>
            <p:nvPr/>
          </p:nvGrpSpPr>
          <p:grpSpPr>
            <a:xfrm rot="0">
              <a:off x="0" y="0"/>
              <a:ext cx="4114800" cy="2006490"/>
              <a:chOff x="0" y="0"/>
              <a:chExt cx="812800" cy="396344"/>
            </a:xfrm>
          </p:grpSpPr>
          <p:sp>
            <p:nvSpPr>
              <p:cNvPr name="Freeform 25" id="25"/>
              <p:cNvSpPr/>
              <p:nvPr/>
            </p:nvSpPr>
            <p:spPr>
              <a:xfrm flipH="false" flipV="false" rot="0">
                <a:off x="0" y="0"/>
                <a:ext cx="812800" cy="396344"/>
              </a:xfrm>
              <a:custGeom>
                <a:avLst/>
                <a:gdLst/>
                <a:ahLst/>
                <a:cxnLst/>
                <a:rect r="r" b="b" t="t" l="l"/>
                <a:pathLst>
                  <a:path h="396344" w="812800">
                    <a:moveTo>
                      <a:pt x="75259" y="0"/>
                    </a:moveTo>
                    <a:lnTo>
                      <a:pt x="737541" y="0"/>
                    </a:lnTo>
                    <a:cubicBezTo>
                      <a:pt x="779105" y="0"/>
                      <a:pt x="812800" y="33695"/>
                      <a:pt x="812800" y="75259"/>
                    </a:cubicBezTo>
                    <a:lnTo>
                      <a:pt x="812800" y="321084"/>
                    </a:lnTo>
                    <a:cubicBezTo>
                      <a:pt x="812800" y="362649"/>
                      <a:pt x="779105" y="396344"/>
                      <a:pt x="737541" y="396344"/>
                    </a:cubicBezTo>
                    <a:lnTo>
                      <a:pt x="75259" y="396344"/>
                    </a:lnTo>
                    <a:cubicBezTo>
                      <a:pt x="33695" y="396344"/>
                      <a:pt x="0" y="362649"/>
                      <a:pt x="0" y="321084"/>
                    </a:cubicBezTo>
                    <a:lnTo>
                      <a:pt x="0" y="75259"/>
                    </a:lnTo>
                    <a:cubicBezTo>
                      <a:pt x="0" y="33695"/>
                      <a:pt x="33695" y="0"/>
                      <a:pt x="75259" y="0"/>
                    </a:cubicBezTo>
                    <a:close/>
                  </a:path>
                </a:pathLst>
              </a:custGeom>
              <a:solidFill>
                <a:srgbClr val="FFFFFF"/>
              </a:solidFill>
            </p:spPr>
          </p:sp>
          <p:sp>
            <p:nvSpPr>
              <p:cNvPr name="TextBox 26" id="26"/>
              <p:cNvSpPr txBox="true"/>
              <p:nvPr/>
            </p:nvSpPr>
            <p:spPr>
              <a:xfrm>
                <a:off x="0" y="-57150"/>
                <a:ext cx="812800" cy="869950"/>
              </a:xfrm>
              <a:prstGeom prst="rect">
                <a:avLst/>
              </a:prstGeom>
            </p:spPr>
            <p:txBody>
              <a:bodyPr anchor="ctr" rtlCol="false" tIns="50800" lIns="50800" bIns="50800" rIns="50800"/>
              <a:lstStyle/>
              <a:p>
                <a:pPr algn="ctr">
                  <a:lnSpc>
                    <a:spcPts val="3407"/>
                  </a:lnSpc>
                </a:pPr>
              </a:p>
            </p:txBody>
          </p:sp>
        </p:grpSp>
        <p:grpSp>
          <p:nvGrpSpPr>
            <p:cNvPr name="Group 27" id="27"/>
            <p:cNvGrpSpPr/>
            <p:nvPr/>
          </p:nvGrpSpPr>
          <p:grpSpPr>
            <a:xfrm rot="0">
              <a:off x="1843191" y="1955690"/>
              <a:ext cx="428418" cy="390672"/>
              <a:chOff x="0" y="0"/>
              <a:chExt cx="812800" cy="741187"/>
            </a:xfrm>
          </p:grpSpPr>
          <p:sp>
            <p:nvSpPr>
              <p:cNvPr name="Freeform 28" id="28"/>
              <p:cNvSpPr/>
              <p:nvPr/>
            </p:nvSpPr>
            <p:spPr>
              <a:xfrm flipH="false" flipV="false" rot="0">
                <a:off x="0" y="0"/>
                <a:ext cx="812800" cy="741187"/>
              </a:xfrm>
              <a:custGeom>
                <a:avLst/>
                <a:gdLst/>
                <a:ahLst/>
                <a:cxnLst/>
                <a:rect r="r" b="b" t="t" l="l"/>
                <a:pathLst>
                  <a:path h="741187" w="812800">
                    <a:moveTo>
                      <a:pt x="406400" y="741187"/>
                    </a:moveTo>
                    <a:lnTo>
                      <a:pt x="812800" y="0"/>
                    </a:lnTo>
                    <a:lnTo>
                      <a:pt x="0" y="0"/>
                    </a:lnTo>
                    <a:lnTo>
                      <a:pt x="406400" y="741187"/>
                    </a:lnTo>
                    <a:close/>
                  </a:path>
                </a:pathLst>
              </a:custGeom>
              <a:solidFill>
                <a:srgbClr val="FFFFFF"/>
              </a:solidFill>
            </p:spPr>
          </p:sp>
          <p:sp>
            <p:nvSpPr>
              <p:cNvPr name="TextBox 29" id="29"/>
              <p:cNvSpPr txBox="true"/>
              <p:nvPr/>
            </p:nvSpPr>
            <p:spPr>
              <a:xfrm>
                <a:off x="127000" y="-6350"/>
                <a:ext cx="558800" cy="387350"/>
              </a:xfrm>
              <a:prstGeom prst="rect">
                <a:avLst/>
              </a:prstGeom>
            </p:spPr>
            <p:txBody>
              <a:bodyPr anchor="ctr" rtlCol="false" tIns="50800" lIns="50800" bIns="50800" rIns="50800"/>
              <a:lstStyle/>
              <a:p>
                <a:pPr algn="ctr">
                  <a:lnSpc>
                    <a:spcPts val="3407"/>
                  </a:lnSpc>
                </a:pPr>
              </a:p>
            </p:txBody>
          </p:sp>
        </p:grpSp>
        <p:sp>
          <p:nvSpPr>
            <p:cNvPr name="TextBox 30" id="30"/>
            <p:cNvSpPr txBox="true"/>
            <p:nvPr/>
          </p:nvSpPr>
          <p:spPr>
            <a:xfrm rot="0">
              <a:off x="128464" y="469210"/>
              <a:ext cx="3857873" cy="1020445"/>
            </a:xfrm>
            <a:prstGeom prst="rect">
              <a:avLst/>
            </a:prstGeom>
          </p:spPr>
          <p:txBody>
            <a:bodyPr anchor="t" rtlCol="false" tIns="0" lIns="0" bIns="0" rIns="0">
              <a:spAutoFit/>
            </a:bodyPr>
            <a:lstStyle/>
            <a:p>
              <a:pPr algn="ctr">
                <a:lnSpc>
                  <a:spcPts val="6240"/>
                </a:lnSpc>
              </a:pPr>
              <a:r>
                <a:rPr lang="en-US" sz="4800">
                  <a:solidFill>
                    <a:srgbClr val="0F4D92"/>
                  </a:solidFill>
                  <a:latin typeface="Paytone One"/>
                </a:rPr>
                <a:t>BONDS</a:t>
              </a:r>
            </a:p>
          </p:txBody>
        </p:sp>
      </p:grpSp>
      <p:grpSp>
        <p:nvGrpSpPr>
          <p:cNvPr name="Group 31" id="31"/>
          <p:cNvGrpSpPr/>
          <p:nvPr/>
        </p:nvGrpSpPr>
        <p:grpSpPr>
          <a:xfrm rot="0">
            <a:off x="11020808" y="3958110"/>
            <a:ext cx="6665195" cy="1759771"/>
            <a:chOff x="0" y="0"/>
            <a:chExt cx="8886927" cy="2346362"/>
          </a:xfrm>
        </p:grpSpPr>
        <p:grpSp>
          <p:nvGrpSpPr>
            <p:cNvPr name="Group 32" id="32"/>
            <p:cNvGrpSpPr/>
            <p:nvPr/>
          </p:nvGrpSpPr>
          <p:grpSpPr>
            <a:xfrm rot="0">
              <a:off x="0" y="0"/>
              <a:ext cx="8886927" cy="2006490"/>
              <a:chOff x="0" y="0"/>
              <a:chExt cx="1755442" cy="396344"/>
            </a:xfrm>
          </p:grpSpPr>
          <p:sp>
            <p:nvSpPr>
              <p:cNvPr name="Freeform 33" id="33"/>
              <p:cNvSpPr/>
              <p:nvPr/>
            </p:nvSpPr>
            <p:spPr>
              <a:xfrm flipH="false" flipV="false" rot="0">
                <a:off x="0" y="0"/>
                <a:ext cx="1755442" cy="396344"/>
              </a:xfrm>
              <a:custGeom>
                <a:avLst/>
                <a:gdLst/>
                <a:ahLst/>
                <a:cxnLst/>
                <a:rect r="r" b="b" t="t" l="l"/>
                <a:pathLst>
                  <a:path h="396344" w="1755442">
                    <a:moveTo>
                      <a:pt x="34846" y="0"/>
                    </a:moveTo>
                    <a:lnTo>
                      <a:pt x="1720596" y="0"/>
                    </a:lnTo>
                    <a:cubicBezTo>
                      <a:pt x="1739841" y="0"/>
                      <a:pt x="1755442" y="15601"/>
                      <a:pt x="1755442" y="34846"/>
                    </a:cubicBezTo>
                    <a:lnTo>
                      <a:pt x="1755442" y="361497"/>
                    </a:lnTo>
                    <a:cubicBezTo>
                      <a:pt x="1755442" y="380743"/>
                      <a:pt x="1739841" y="396344"/>
                      <a:pt x="1720596" y="396344"/>
                    </a:cubicBezTo>
                    <a:lnTo>
                      <a:pt x="34846" y="396344"/>
                    </a:lnTo>
                    <a:cubicBezTo>
                      <a:pt x="15601" y="396344"/>
                      <a:pt x="0" y="380743"/>
                      <a:pt x="0" y="361497"/>
                    </a:cubicBezTo>
                    <a:lnTo>
                      <a:pt x="0" y="34846"/>
                    </a:lnTo>
                    <a:cubicBezTo>
                      <a:pt x="0" y="15601"/>
                      <a:pt x="15601" y="0"/>
                      <a:pt x="34846" y="0"/>
                    </a:cubicBezTo>
                    <a:close/>
                  </a:path>
                </a:pathLst>
              </a:custGeom>
              <a:solidFill>
                <a:srgbClr val="FFFFFF"/>
              </a:solidFill>
            </p:spPr>
          </p:sp>
          <p:sp>
            <p:nvSpPr>
              <p:cNvPr name="TextBox 34" id="34"/>
              <p:cNvSpPr txBox="true"/>
              <p:nvPr/>
            </p:nvSpPr>
            <p:spPr>
              <a:xfrm>
                <a:off x="0" y="-57150"/>
                <a:ext cx="812800" cy="869950"/>
              </a:xfrm>
              <a:prstGeom prst="rect">
                <a:avLst/>
              </a:prstGeom>
            </p:spPr>
            <p:txBody>
              <a:bodyPr anchor="ctr" rtlCol="false" tIns="50800" lIns="50800" bIns="50800" rIns="50800"/>
              <a:lstStyle/>
              <a:p>
                <a:pPr algn="ctr">
                  <a:lnSpc>
                    <a:spcPts val="3407"/>
                  </a:lnSpc>
                </a:pPr>
              </a:p>
            </p:txBody>
          </p:sp>
        </p:grpSp>
        <p:grpSp>
          <p:nvGrpSpPr>
            <p:cNvPr name="Group 35" id="35"/>
            <p:cNvGrpSpPr/>
            <p:nvPr/>
          </p:nvGrpSpPr>
          <p:grpSpPr>
            <a:xfrm rot="0">
              <a:off x="4229255" y="1955690"/>
              <a:ext cx="428418" cy="390672"/>
              <a:chOff x="0" y="0"/>
              <a:chExt cx="812800" cy="741187"/>
            </a:xfrm>
          </p:grpSpPr>
          <p:sp>
            <p:nvSpPr>
              <p:cNvPr name="Freeform 36" id="36"/>
              <p:cNvSpPr/>
              <p:nvPr/>
            </p:nvSpPr>
            <p:spPr>
              <a:xfrm flipH="false" flipV="false" rot="0">
                <a:off x="0" y="0"/>
                <a:ext cx="812800" cy="741187"/>
              </a:xfrm>
              <a:custGeom>
                <a:avLst/>
                <a:gdLst/>
                <a:ahLst/>
                <a:cxnLst/>
                <a:rect r="r" b="b" t="t" l="l"/>
                <a:pathLst>
                  <a:path h="741187" w="812800">
                    <a:moveTo>
                      <a:pt x="406400" y="741187"/>
                    </a:moveTo>
                    <a:lnTo>
                      <a:pt x="812800" y="0"/>
                    </a:lnTo>
                    <a:lnTo>
                      <a:pt x="0" y="0"/>
                    </a:lnTo>
                    <a:lnTo>
                      <a:pt x="406400" y="741187"/>
                    </a:lnTo>
                    <a:close/>
                  </a:path>
                </a:pathLst>
              </a:custGeom>
              <a:solidFill>
                <a:srgbClr val="FFFFFF"/>
              </a:solidFill>
            </p:spPr>
          </p:sp>
          <p:sp>
            <p:nvSpPr>
              <p:cNvPr name="TextBox 37" id="37"/>
              <p:cNvSpPr txBox="true"/>
              <p:nvPr/>
            </p:nvSpPr>
            <p:spPr>
              <a:xfrm>
                <a:off x="127000" y="-6350"/>
                <a:ext cx="558800" cy="387350"/>
              </a:xfrm>
              <a:prstGeom prst="rect">
                <a:avLst/>
              </a:prstGeom>
            </p:spPr>
            <p:txBody>
              <a:bodyPr anchor="ctr" rtlCol="false" tIns="50800" lIns="50800" bIns="50800" rIns="50800"/>
              <a:lstStyle/>
              <a:p>
                <a:pPr algn="ctr">
                  <a:lnSpc>
                    <a:spcPts val="3407"/>
                  </a:lnSpc>
                </a:pPr>
              </a:p>
            </p:txBody>
          </p:sp>
        </p:grpSp>
        <p:sp>
          <p:nvSpPr>
            <p:cNvPr name="TextBox 38" id="38"/>
            <p:cNvSpPr txBox="true"/>
            <p:nvPr/>
          </p:nvSpPr>
          <p:spPr>
            <a:xfrm rot="0">
              <a:off x="367249" y="469210"/>
              <a:ext cx="8152430" cy="1020445"/>
            </a:xfrm>
            <a:prstGeom prst="rect">
              <a:avLst/>
            </a:prstGeom>
          </p:spPr>
          <p:txBody>
            <a:bodyPr anchor="t" rtlCol="false" tIns="0" lIns="0" bIns="0" rIns="0">
              <a:spAutoFit/>
            </a:bodyPr>
            <a:lstStyle/>
            <a:p>
              <a:pPr algn="ctr">
                <a:lnSpc>
                  <a:spcPts val="6240"/>
                </a:lnSpc>
              </a:pPr>
              <a:r>
                <a:rPr lang="en-US" sz="4800">
                  <a:solidFill>
                    <a:srgbClr val="0F4D92"/>
                  </a:solidFill>
                  <a:latin typeface="Paytone One"/>
                </a:rPr>
                <a:t>CASH EQUIVALENTS</a:t>
              </a:r>
            </a:p>
          </p:txBody>
        </p:sp>
      </p:grpSp>
      <p:sp>
        <p:nvSpPr>
          <p:cNvPr name="TextBox 39" id="39"/>
          <p:cNvSpPr txBox="true"/>
          <p:nvPr/>
        </p:nvSpPr>
        <p:spPr>
          <a:xfrm rot="0">
            <a:off x="894260" y="386668"/>
            <a:ext cx="16791742" cy="2567773"/>
          </a:xfrm>
          <a:prstGeom prst="rect">
            <a:avLst/>
          </a:prstGeom>
        </p:spPr>
        <p:txBody>
          <a:bodyPr anchor="t" rtlCol="false" tIns="0" lIns="0" bIns="0" rIns="0">
            <a:spAutoFit/>
          </a:bodyPr>
          <a:lstStyle/>
          <a:p>
            <a:pPr algn="ctr">
              <a:lnSpc>
                <a:spcPts val="21212"/>
              </a:lnSpc>
            </a:pPr>
            <a:r>
              <a:rPr lang="en-US" sz="15151">
                <a:solidFill>
                  <a:srgbClr val="FFFFFF"/>
                </a:solidFill>
                <a:latin typeface="Paytone One"/>
              </a:rPr>
              <a:t>DIFFERENT TYPES</a:t>
            </a:r>
          </a:p>
        </p:txBody>
      </p:sp>
      <p:grpSp>
        <p:nvGrpSpPr>
          <p:cNvPr name="Group 40" id="40"/>
          <p:cNvGrpSpPr/>
          <p:nvPr/>
        </p:nvGrpSpPr>
        <p:grpSpPr>
          <a:xfrm rot="0">
            <a:off x="16525998" y="100171"/>
            <a:ext cx="1647460" cy="746863"/>
            <a:chOff x="0" y="0"/>
            <a:chExt cx="2196613" cy="995818"/>
          </a:xfrm>
        </p:grpSpPr>
        <p:sp>
          <p:nvSpPr>
            <p:cNvPr name="AutoShape 41" id="41"/>
            <p:cNvSpPr/>
            <p:nvPr/>
          </p:nvSpPr>
          <p:spPr>
            <a:xfrm>
              <a:off x="1062915" y="177258"/>
              <a:ext cx="0" cy="581407"/>
            </a:xfrm>
            <a:prstGeom prst="line">
              <a:avLst/>
            </a:prstGeom>
            <a:ln cap="flat" w="25400">
              <a:solidFill>
                <a:srgbClr val="FFFFFF"/>
              </a:solidFill>
              <a:prstDash val="solid"/>
              <a:headEnd type="none" len="sm" w="sm"/>
              <a:tailEnd type="none" len="sm" w="sm"/>
            </a:ln>
          </p:spPr>
        </p:sp>
        <p:sp>
          <p:nvSpPr>
            <p:cNvPr name="Freeform 42" id="42">
              <a:hlinkClick r:id="rId7" tooltip="https://boolamoola.com"/>
            </p:cNvPr>
            <p:cNvSpPr/>
            <p:nvPr/>
          </p:nvSpPr>
          <p:spPr>
            <a:xfrm flipH="false" flipV="false" rot="0">
              <a:off x="1200796" y="0"/>
              <a:ext cx="995818" cy="995818"/>
            </a:xfrm>
            <a:custGeom>
              <a:avLst/>
              <a:gdLst/>
              <a:ahLst/>
              <a:cxnLst/>
              <a:rect r="r" b="b" t="t" l="l"/>
              <a:pathLst>
                <a:path h="995818" w="995818">
                  <a:moveTo>
                    <a:pt x="0" y="0"/>
                  </a:moveTo>
                  <a:lnTo>
                    <a:pt x="995817" y="0"/>
                  </a:lnTo>
                  <a:lnTo>
                    <a:pt x="995817" y="995818"/>
                  </a:lnTo>
                  <a:lnTo>
                    <a:pt x="0" y="995818"/>
                  </a:lnTo>
                  <a:lnTo>
                    <a:pt x="0" y="0"/>
                  </a:lnTo>
                  <a:close/>
                </a:path>
              </a:pathLst>
            </a:custGeom>
            <a:blipFill>
              <a:blip r:embed="rId6"/>
              <a:stretch>
                <a:fillRect l="0" t="0" r="0" b="0"/>
              </a:stretch>
            </a:blipFill>
          </p:spPr>
        </p:sp>
        <p:sp>
          <p:nvSpPr>
            <p:cNvPr name="Freeform 43" id="43"/>
            <p:cNvSpPr/>
            <p:nvPr/>
          </p:nvSpPr>
          <p:spPr>
            <a:xfrm flipH="false" flipV="false" rot="0">
              <a:off x="0" y="78277"/>
              <a:ext cx="834113" cy="839263"/>
            </a:xfrm>
            <a:custGeom>
              <a:avLst/>
              <a:gdLst/>
              <a:ahLst/>
              <a:cxnLst/>
              <a:rect r="r" b="b" t="t" l="l"/>
              <a:pathLst>
                <a:path h="839263" w="834113">
                  <a:moveTo>
                    <a:pt x="0" y="0"/>
                  </a:moveTo>
                  <a:lnTo>
                    <a:pt x="834113" y="0"/>
                  </a:lnTo>
                  <a:lnTo>
                    <a:pt x="834113" y="839263"/>
                  </a:lnTo>
                  <a:lnTo>
                    <a:pt x="0" y="839263"/>
                  </a:lnTo>
                  <a:lnTo>
                    <a:pt x="0" y="0"/>
                  </a:lnTo>
                  <a:close/>
                </a:path>
              </a:pathLst>
            </a:custGeom>
            <a:blipFill>
              <a:blip r:embed="rId8"/>
              <a:stretch>
                <a:fillRect l="-40161" t="0" r="-38714" b="0"/>
              </a:stretch>
            </a:blipFill>
          </p:spPr>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16A9FF"/>
        </a:solidFill>
      </p:bgPr>
    </p:bg>
    <p:spTree>
      <p:nvGrpSpPr>
        <p:cNvPr id="1" name=""/>
        <p:cNvGrpSpPr/>
        <p:nvPr/>
      </p:nvGrpSpPr>
      <p:grpSpPr>
        <a:xfrm>
          <a:off x="0" y="0"/>
          <a:ext cx="0" cy="0"/>
          <a:chOff x="0" y="0"/>
          <a:chExt cx="0" cy="0"/>
        </a:xfrm>
      </p:grpSpPr>
      <p:sp>
        <p:nvSpPr>
          <p:cNvPr name="AutoShape 2" id="2"/>
          <p:cNvSpPr/>
          <p:nvPr/>
        </p:nvSpPr>
        <p:spPr>
          <a:xfrm>
            <a:off x="15870941" y="3212491"/>
            <a:ext cx="2612" cy="925271"/>
          </a:xfrm>
          <a:prstGeom prst="line">
            <a:avLst/>
          </a:prstGeom>
          <a:ln cap="rnd" w="19050">
            <a:solidFill>
              <a:srgbClr val="FFFFFF"/>
            </a:solidFill>
            <a:prstDash val="solid"/>
            <a:headEnd type="none" len="sm" w="sm"/>
            <a:tailEnd type="none" len="sm" w="sm"/>
          </a:ln>
        </p:spPr>
      </p:sp>
      <p:grpSp>
        <p:nvGrpSpPr>
          <p:cNvPr name="Group 3" id="3"/>
          <p:cNvGrpSpPr/>
          <p:nvPr/>
        </p:nvGrpSpPr>
        <p:grpSpPr>
          <a:xfrm rot="0">
            <a:off x="2470242" y="3212464"/>
            <a:ext cx="13414022" cy="1753406"/>
            <a:chOff x="0" y="0"/>
            <a:chExt cx="17885363" cy="2337875"/>
          </a:xfrm>
        </p:grpSpPr>
        <p:sp>
          <p:nvSpPr>
            <p:cNvPr name="AutoShape 4" id="4"/>
            <p:cNvSpPr/>
            <p:nvPr/>
          </p:nvSpPr>
          <p:spPr>
            <a:xfrm>
              <a:off x="12700" y="1205190"/>
              <a:ext cx="17872653" cy="14271"/>
            </a:xfrm>
            <a:prstGeom prst="line">
              <a:avLst/>
            </a:prstGeom>
            <a:ln cap="rnd" w="25400">
              <a:solidFill>
                <a:srgbClr val="FFFFFF"/>
              </a:solidFill>
              <a:prstDash val="solid"/>
              <a:headEnd type="none" len="sm" w="sm"/>
              <a:tailEnd type="none" len="sm" w="sm"/>
            </a:ln>
          </p:spPr>
        </p:sp>
        <p:sp>
          <p:nvSpPr>
            <p:cNvPr name="AutoShape 5" id="5"/>
            <p:cNvSpPr/>
            <p:nvPr/>
          </p:nvSpPr>
          <p:spPr>
            <a:xfrm>
              <a:off x="12700" y="36"/>
              <a:ext cx="3483" cy="1233695"/>
            </a:xfrm>
            <a:prstGeom prst="line">
              <a:avLst/>
            </a:prstGeom>
            <a:ln cap="rnd" w="25400">
              <a:solidFill>
                <a:srgbClr val="FFFFFF"/>
              </a:solidFill>
              <a:prstDash val="solid"/>
              <a:headEnd type="none" len="sm" w="sm"/>
              <a:tailEnd type="none" len="sm" w="sm"/>
            </a:ln>
          </p:spPr>
        </p:sp>
        <p:sp>
          <p:nvSpPr>
            <p:cNvPr name="AutoShape 6" id="6"/>
            <p:cNvSpPr/>
            <p:nvPr/>
          </p:nvSpPr>
          <p:spPr>
            <a:xfrm>
              <a:off x="8924143" y="1190959"/>
              <a:ext cx="0" cy="625879"/>
            </a:xfrm>
            <a:prstGeom prst="line">
              <a:avLst/>
            </a:prstGeom>
            <a:ln cap="rnd" w="25400">
              <a:solidFill>
                <a:srgbClr val="FFFFFF"/>
              </a:solidFill>
              <a:prstDash val="solid"/>
              <a:headEnd type="none" len="sm" w="sm"/>
              <a:tailEnd type="none" len="sm" w="sm"/>
            </a:ln>
          </p:spPr>
        </p:sp>
        <p:sp>
          <p:nvSpPr>
            <p:cNvPr name="TextBox 7" id="7"/>
            <p:cNvSpPr txBox="true"/>
            <p:nvPr/>
          </p:nvSpPr>
          <p:spPr>
            <a:xfrm rot="0">
              <a:off x="8110372" y="1842993"/>
              <a:ext cx="1599002" cy="494882"/>
            </a:xfrm>
            <a:prstGeom prst="rect">
              <a:avLst/>
            </a:prstGeom>
          </p:spPr>
          <p:txBody>
            <a:bodyPr anchor="t" rtlCol="false" tIns="0" lIns="0" bIns="0" rIns="0">
              <a:spAutoFit/>
            </a:bodyPr>
            <a:lstStyle/>
            <a:p>
              <a:pPr algn="ctr">
                <a:lnSpc>
                  <a:spcPts val="3167"/>
                </a:lnSpc>
              </a:pPr>
              <a:r>
                <a:rPr lang="en-US" sz="2262">
                  <a:solidFill>
                    <a:srgbClr val="FFFEFE"/>
                  </a:solidFill>
                  <a:latin typeface="Paytone One"/>
                </a:rPr>
                <a:t>FUNDS</a:t>
              </a:r>
            </a:p>
          </p:txBody>
        </p:sp>
      </p:grpSp>
      <p:grpSp>
        <p:nvGrpSpPr>
          <p:cNvPr name="Group 8" id="8"/>
          <p:cNvGrpSpPr/>
          <p:nvPr/>
        </p:nvGrpSpPr>
        <p:grpSpPr>
          <a:xfrm rot="0">
            <a:off x="2725563" y="4983639"/>
            <a:ext cx="12837174" cy="2643882"/>
            <a:chOff x="0" y="0"/>
            <a:chExt cx="17116232" cy="3525176"/>
          </a:xfrm>
        </p:grpSpPr>
        <p:sp>
          <p:nvSpPr>
            <p:cNvPr name="AutoShape 9" id="9"/>
            <p:cNvSpPr/>
            <p:nvPr/>
          </p:nvSpPr>
          <p:spPr>
            <a:xfrm rot="5400000">
              <a:off x="8256505" y="300239"/>
              <a:ext cx="625879" cy="0"/>
            </a:xfrm>
            <a:prstGeom prst="line">
              <a:avLst/>
            </a:prstGeom>
            <a:ln cap="rnd" w="25400">
              <a:solidFill>
                <a:srgbClr val="FFFFFF"/>
              </a:solidFill>
              <a:prstDash val="solid"/>
              <a:headEnd type="none" len="sm" w="sm"/>
              <a:tailEnd type="none" len="sm" w="sm"/>
            </a:ln>
          </p:spPr>
        </p:sp>
        <p:sp>
          <p:nvSpPr>
            <p:cNvPr name="AutoShape 10" id="10"/>
            <p:cNvSpPr/>
            <p:nvPr/>
          </p:nvSpPr>
          <p:spPr>
            <a:xfrm rot="3853">
              <a:off x="1925451" y="620314"/>
              <a:ext cx="12732636" cy="0"/>
            </a:xfrm>
            <a:prstGeom prst="line">
              <a:avLst/>
            </a:prstGeom>
            <a:ln cap="rnd" w="25400">
              <a:solidFill>
                <a:srgbClr val="FFFFFF"/>
              </a:solidFill>
              <a:prstDash val="solid"/>
              <a:headEnd type="none" len="sm" w="sm"/>
              <a:tailEnd type="none" len="sm" w="sm"/>
            </a:ln>
          </p:spPr>
        </p:sp>
        <p:sp>
          <p:nvSpPr>
            <p:cNvPr name="AutoShape 11" id="11"/>
            <p:cNvSpPr/>
            <p:nvPr/>
          </p:nvSpPr>
          <p:spPr>
            <a:xfrm rot="5390293">
              <a:off x="1324617" y="1215796"/>
              <a:ext cx="1233700" cy="0"/>
            </a:xfrm>
            <a:prstGeom prst="line">
              <a:avLst/>
            </a:prstGeom>
            <a:ln cap="rnd" w="25400">
              <a:solidFill>
                <a:srgbClr val="FFFFFF"/>
              </a:solidFill>
              <a:prstDash val="solid"/>
              <a:headEnd type="none" len="sm" w="sm"/>
              <a:tailEnd type="none" len="sm" w="sm"/>
            </a:ln>
          </p:spPr>
        </p:sp>
        <p:sp>
          <p:nvSpPr>
            <p:cNvPr name="AutoShape 12" id="12"/>
            <p:cNvSpPr/>
            <p:nvPr/>
          </p:nvSpPr>
          <p:spPr>
            <a:xfrm rot="5390293">
              <a:off x="14041250" y="1230067"/>
              <a:ext cx="1233700" cy="0"/>
            </a:xfrm>
            <a:prstGeom prst="line">
              <a:avLst/>
            </a:prstGeom>
            <a:ln cap="rnd" w="25400">
              <a:solidFill>
                <a:srgbClr val="FFFFFF"/>
              </a:solidFill>
              <a:prstDash val="solid"/>
              <a:headEnd type="none" len="sm" w="sm"/>
              <a:tailEnd type="none" len="sm" w="sm"/>
            </a:ln>
          </p:spPr>
        </p:sp>
        <p:sp>
          <p:nvSpPr>
            <p:cNvPr name="TextBox 13" id="13"/>
            <p:cNvSpPr txBox="true"/>
            <p:nvPr/>
          </p:nvSpPr>
          <p:spPr>
            <a:xfrm rot="0">
              <a:off x="0" y="1993641"/>
              <a:ext cx="3914959" cy="493091"/>
            </a:xfrm>
            <a:prstGeom prst="rect">
              <a:avLst/>
            </a:prstGeom>
          </p:spPr>
          <p:txBody>
            <a:bodyPr anchor="t" rtlCol="false" tIns="0" lIns="0" bIns="0" rIns="0">
              <a:spAutoFit/>
            </a:bodyPr>
            <a:lstStyle/>
            <a:p>
              <a:pPr algn="ctr">
                <a:lnSpc>
                  <a:spcPts val="3110"/>
                </a:lnSpc>
              </a:pPr>
              <a:r>
                <a:rPr lang="en-US" sz="2221">
                  <a:solidFill>
                    <a:srgbClr val="FFFEFE"/>
                  </a:solidFill>
                  <a:latin typeface="Paytone One"/>
                </a:rPr>
                <a:t>MUTUAL FUNDS</a:t>
              </a:r>
            </a:p>
          </p:txBody>
        </p:sp>
        <p:sp>
          <p:nvSpPr>
            <p:cNvPr name="TextBox 14" id="14"/>
            <p:cNvSpPr txBox="true"/>
            <p:nvPr/>
          </p:nvSpPr>
          <p:spPr>
            <a:xfrm rot="0">
              <a:off x="12872910" y="1993641"/>
              <a:ext cx="3538354" cy="493091"/>
            </a:xfrm>
            <a:prstGeom prst="rect">
              <a:avLst/>
            </a:prstGeom>
          </p:spPr>
          <p:txBody>
            <a:bodyPr anchor="t" rtlCol="false" tIns="0" lIns="0" bIns="0" rIns="0">
              <a:spAutoFit/>
            </a:bodyPr>
            <a:lstStyle/>
            <a:p>
              <a:pPr algn="ctr">
                <a:lnSpc>
                  <a:spcPts val="3110"/>
                </a:lnSpc>
              </a:pPr>
              <a:r>
                <a:rPr lang="en-US" sz="2221">
                  <a:solidFill>
                    <a:srgbClr val="FFFEFE"/>
                  </a:solidFill>
                  <a:latin typeface="Paytone One"/>
                </a:rPr>
                <a:t>INDEX FUNDS</a:t>
              </a:r>
            </a:p>
          </p:txBody>
        </p:sp>
        <p:sp>
          <p:nvSpPr>
            <p:cNvPr name="TextBox 15" id="15"/>
            <p:cNvSpPr txBox="true"/>
            <p:nvPr/>
          </p:nvSpPr>
          <p:spPr>
            <a:xfrm rot="0">
              <a:off x="14568219" y="2989142"/>
              <a:ext cx="275835" cy="536034"/>
            </a:xfrm>
            <a:prstGeom prst="rect">
              <a:avLst/>
            </a:prstGeom>
          </p:spPr>
          <p:txBody>
            <a:bodyPr anchor="t" rtlCol="false" tIns="0" lIns="0" bIns="0" rIns="0">
              <a:spAutoFit/>
            </a:bodyPr>
            <a:lstStyle/>
            <a:p>
              <a:pPr algn="ctr">
                <a:lnSpc>
                  <a:spcPts val="3303"/>
                </a:lnSpc>
              </a:pPr>
              <a:r>
                <a:rPr lang="en-US" sz="2359">
                  <a:solidFill>
                    <a:srgbClr val="0F4D92"/>
                  </a:solidFill>
                  <a:latin typeface="Object Sans Bold"/>
                </a:rPr>
                <a:t>$</a:t>
              </a:r>
            </a:p>
          </p:txBody>
        </p:sp>
        <p:sp>
          <p:nvSpPr>
            <p:cNvPr name="TextBox 16" id="16"/>
            <p:cNvSpPr txBox="true"/>
            <p:nvPr/>
          </p:nvSpPr>
          <p:spPr>
            <a:xfrm rot="0">
              <a:off x="12296041" y="2456581"/>
              <a:ext cx="4820191" cy="460469"/>
            </a:xfrm>
            <a:prstGeom prst="rect">
              <a:avLst/>
            </a:prstGeom>
          </p:spPr>
          <p:txBody>
            <a:bodyPr anchor="t" rtlCol="false" tIns="0" lIns="0" bIns="0" rIns="0">
              <a:spAutoFit/>
            </a:bodyPr>
            <a:lstStyle/>
            <a:p>
              <a:pPr algn="ctr">
                <a:lnSpc>
                  <a:spcPts val="2883"/>
                </a:lnSpc>
              </a:pPr>
              <a:r>
                <a:rPr lang="en-US" sz="2059">
                  <a:solidFill>
                    <a:srgbClr val="FFFEFE"/>
                  </a:solidFill>
                  <a:latin typeface="Object Sans Bold"/>
                </a:rPr>
                <a:t>Passive Management</a:t>
              </a:r>
            </a:p>
          </p:txBody>
        </p:sp>
        <p:sp>
          <p:nvSpPr>
            <p:cNvPr name="TextBox 17" id="17"/>
            <p:cNvSpPr txBox="true"/>
            <p:nvPr/>
          </p:nvSpPr>
          <p:spPr>
            <a:xfrm rot="0">
              <a:off x="1553483" y="2998667"/>
              <a:ext cx="679863" cy="416442"/>
            </a:xfrm>
            <a:prstGeom prst="rect">
              <a:avLst/>
            </a:prstGeom>
          </p:spPr>
          <p:txBody>
            <a:bodyPr anchor="t" rtlCol="false" tIns="0" lIns="0" bIns="0" rIns="0">
              <a:spAutoFit/>
            </a:bodyPr>
            <a:lstStyle/>
            <a:p>
              <a:pPr algn="ctr">
                <a:lnSpc>
                  <a:spcPts val="2603"/>
                </a:lnSpc>
              </a:pPr>
              <a:r>
                <a:rPr lang="en-US" sz="1859">
                  <a:solidFill>
                    <a:srgbClr val="0F4D92"/>
                  </a:solidFill>
                  <a:latin typeface="Object Sans Bold"/>
                </a:rPr>
                <a:t>$$$</a:t>
              </a:r>
            </a:p>
          </p:txBody>
        </p:sp>
        <p:sp>
          <p:nvSpPr>
            <p:cNvPr name="TextBox 18" id="18"/>
            <p:cNvSpPr txBox="true"/>
            <p:nvPr/>
          </p:nvSpPr>
          <p:spPr>
            <a:xfrm rot="0">
              <a:off x="48669" y="2456581"/>
              <a:ext cx="3817622" cy="460469"/>
            </a:xfrm>
            <a:prstGeom prst="rect">
              <a:avLst/>
            </a:prstGeom>
          </p:spPr>
          <p:txBody>
            <a:bodyPr anchor="t" rtlCol="false" tIns="0" lIns="0" bIns="0" rIns="0">
              <a:spAutoFit/>
            </a:bodyPr>
            <a:lstStyle/>
            <a:p>
              <a:pPr algn="ctr">
                <a:lnSpc>
                  <a:spcPts val="2883"/>
                </a:lnSpc>
              </a:pPr>
              <a:r>
                <a:rPr lang="en-US" sz="2059">
                  <a:solidFill>
                    <a:srgbClr val="FFFEFE"/>
                  </a:solidFill>
                  <a:latin typeface="Object Sans Bold"/>
                </a:rPr>
                <a:t>Active Management</a:t>
              </a:r>
            </a:p>
          </p:txBody>
        </p:sp>
      </p:grpSp>
      <p:grpSp>
        <p:nvGrpSpPr>
          <p:cNvPr name="Group 19" id="19"/>
          <p:cNvGrpSpPr/>
          <p:nvPr/>
        </p:nvGrpSpPr>
        <p:grpSpPr>
          <a:xfrm rot="0">
            <a:off x="2830750" y="7788112"/>
            <a:ext cx="12227279" cy="1773721"/>
            <a:chOff x="0" y="0"/>
            <a:chExt cx="16303039" cy="2364962"/>
          </a:xfrm>
        </p:grpSpPr>
        <p:sp>
          <p:nvSpPr>
            <p:cNvPr name="AutoShape 20" id="20"/>
            <p:cNvSpPr/>
            <p:nvPr/>
          </p:nvSpPr>
          <p:spPr>
            <a:xfrm rot="5390293">
              <a:off x="1152327" y="604183"/>
              <a:ext cx="1233700" cy="0"/>
            </a:xfrm>
            <a:prstGeom prst="line">
              <a:avLst/>
            </a:prstGeom>
            <a:ln cap="rnd" w="25400">
              <a:solidFill>
                <a:srgbClr val="FFFFFF"/>
              </a:solidFill>
              <a:prstDash val="solid"/>
              <a:headEnd type="none" len="sm" w="sm"/>
              <a:tailEnd type="none" len="sm" w="sm"/>
            </a:ln>
          </p:spPr>
        </p:sp>
        <p:sp>
          <p:nvSpPr>
            <p:cNvPr name="AutoShape 21" id="21"/>
            <p:cNvSpPr/>
            <p:nvPr/>
          </p:nvSpPr>
          <p:spPr>
            <a:xfrm rot="5390293">
              <a:off x="13933024" y="604183"/>
              <a:ext cx="1233700" cy="0"/>
            </a:xfrm>
            <a:prstGeom prst="line">
              <a:avLst/>
            </a:prstGeom>
            <a:ln cap="rnd" w="25400">
              <a:solidFill>
                <a:srgbClr val="FFFFFF"/>
              </a:solidFill>
              <a:prstDash val="solid"/>
              <a:headEnd type="none" len="sm" w="sm"/>
              <a:tailEnd type="none" len="sm" w="sm"/>
            </a:ln>
          </p:spPr>
        </p:sp>
        <p:sp>
          <p:nvSpPr>
            <p:cNvPr name="TextBox 22" id="22"/>
            <p:cNvSpPr txBox="true"/>
            <p:nvPr/>
          </p:nvSpPr>
          <p:spPr>
            <a:xfrm rot="0">
              <a:off x="0" y="1445125"/>
              <a:ext cx="3538354" cy="493091"/>
            </a:xfrm>
            <a:prstGeom prst="rect">
              <a:avLst/>
            </a:prstGeom>
          </p:spPr>
          <p:txBody>
            <a:bodyPr anchor="t" rtlCol="false" tIns="0" lIns="0" bIns="0" rIns="0">
              <a:spAutoFit/>
            </a:bodyPr>
            <a:lstStyle/>
            <a:p>
              <a:pPr algn="ctr">
                <a:lnSpc>
                  <a:spcPts val="3110"/>
                </a:lnSpc>
              </a:pPr>
              <a:r>
                <a:rPr lang="en-US" sz="2221">
                  <a:solidFill>
                    <a:srgbClr val="FFFEFE"/>
                  </a:solidFill>
                  <a:latin typeface="Paytone One"/>
                </a:rPr>
                <a:t>ETF</a:t>
              </a:r>
            </a:p>
          </p:txBody>
        </p:sp>
        <p:sp>
          <p:nvSpPr>
            <p:cNvPr name="TextBox 23" id="23"/>
            <p:cNvSpPr txBox="true"/>
            <p:nvPr/>
          </p:nvSpPr>
          <p:spPr>
            <a:xfrm rot="0">
              <a:off x="271916" y="1904493"/>
              <a:ext cx="2962498" cy="460469"/>
            </a:xfrm>
            <a:prstGeom prst="rect">
              <a:avLst/>
            </a:prstGeom>
          </p:spPr>
          <p:txBody>
            <a:bodyPr anchor="t" rtlCol="false" tIns="0" lIns="0" bIns="0" rIns="0">
              <a:spAutoFit/>
            </a:bodyPr>
            <a:lstStyle/>
            <a:p>
              <a:pPr algn="ctr">
                <a:lnSpc>
                  <a:spcPts val="2883"/>
                </a:lnSpc>
              </a:pPr>
              <a:r>
                <a:rPr lang="en-US" sz="2059">
                  <a:solidFill>
                    <a:srgbClr val="FFFEFE"/>
                  </a:solidFill>
                  <a:latin typeface="Object Sans Bold"/>
                </a:rPr>
                <a:t>Trade intra-day</a:t>
              </a:r>
            </a:p>
          </p:txBody>
        </p:sp>
        <p:sp>
          <p:nvSpPr>
            <p:cNvPr name="TextBox 24" id="24"/>
            <p:cNvSpPr txBox="true"/>
            <p:nvPr/>
          </p:nvSpPr>
          <p:spPr>
            <a:xfrm rot="0">
              <a:off x="12764685" y="1445125"/>
              <a:ext cx="3538354" cy="493091"/>
            </a:xfrm>
            <a:prstGeom prst="rect">
              <a:avLst/>
            </a:prstGeom>
          </p:spPr>
          <p:txBody>
            <a:bodyPr anchor="t" rtlCol="false" tIns="0" lIns="0" bIns="0" rIns="0">
              <a:spAutoFit/>
            </a:bodyPr>
            <a:lstStyle/>
            <a:p>
              <a:pPr algn="ctr">
                <a:lnSpc>
                  <a:spcPts val="3110"/>
                </a:lnSpc>
              </a:pPr>
              <a:r>
                <a:rPr lang="en-US" sz="2221">
                  <a:solidFill>
                    <a:srgbClr val="FFFEFE"/>
                  </a:solidFill>
                  <a:latin typeface="Paytone One"/>
                </a:rPr>
                <a:t>ETF</a:t>
              </a:r>
            </a:p>
          </p:txBody>
        </p:sp>
        <p:sp>
          <p:nvSpPr>
            <p:cNvPr name="TextBox 25" id="25"/>
            <p:cNvSpPr txBox="true"/>
            <p:nvPr/>
          </p:nvSpPr>
          <p:spPr>
            <a:xfrm rot="0">
              <a:off x="13036601" y="1904493"/>
              <a:ext cx="2962498" cy="460469"/>
            </a:xfrm>
            <a:prstGeom prst="rect">
              <a:avLst/>
            </a:prstGeom>
          </p:spPr>
          <p:txBody>
            <a:bodyPr anchor="t" rtlCol="false" tIns="0" lIns="0" bIns="0" rIns="0">
              <a:spAutoFit/>
            </a:bodyPr>
            <a:lstStyle/>
            <a:p>
              <a:pPr algn="ctr">
                <a:lnSpc>
                  <a:spcPts val="2883"/>
                </a:lnSpc>
              </a:pPr>
              <a:r>
                <a:rPr lang="en-US" sz="2059">
                  <a:solidFill>
                    <a:srgbClr val="FFFEFE"/>
                  </a:solidFill>
                  <a:latin typeface="Object Sans Bold"/>
                </a:rPr>
                <a:t>Trade intra-day</a:t>
              </a:r>
            </a:p>
          </p:txBody>
        </p:sp>
      </p:grpSp>
      <p:sp>
        <p:nvSpPr>
          <p:cNvPr name="TextBox 26" id="26"/>
          <p:cNvSpPr txBox="true"/>
          <p:nvPr/>
        </p:nvSpPr>
        <p:spPr>
          <a:xfrm rot="0">
            <a:off x="6552547" y="8916109"/>
            <a:ext cx="5182907" cy="645725"/>
          </a:xfrm>
          <a:prstGeom prst="rect">
            <a:avLst/>
          </a:prstGeom>
        </p:spPr>
        <p:txBody>
          <a:bodyPr anchor="t" rtlCol="false" tIns="0" lIns="0" bIns="0" rIns="0">
            <a:spAutoFit/>
          </a:bodyPr>
          <a:lstStyle/>
          <a:p>
            <a:pPr>
              <a:lnSpc>
                <a:spcPts val="1683"/>
              </a:lnSpc>
            </a:pPr>
            <a:r>
              <a:rPr lang="en-US" sz="1202">
                <a:solidFill>
                  <a:srgbClr val="FFFEFE"/>
                </a:solidFill>
                <a:latin typeface="Kollektif"/>
              </a:rPr>
              <a:t>Mutual fun</a:t>
            </a:r>
            <a:r>
              <a:rPr lang="en-US" sz="1202">
                <a:solidFill>
                  <a:srgbClr val="FFFEFE"/>
                </a:solidFill>
                <a:latin typeface="Kollektif"/>
              </a:rPr>
              <a:t>ds are sold by prospectus only and are subject to various types of risk. Before investing in a mutual fund, carefully review the fund’s prospectus and consider the fund's investment objectives, risks, charges and expenses.</a:t>
            </a:r>
          </a:p>
        </p:txBody>
      </p:sp>
      <p:grpSp>
        <p:nvGrpSpPr>
          <p:cNvPr name="Group 27" id="27"/>
          <p:cNvGrpSpPr/>
          <p:nvPr/>
        </p:nvGrpSpPr>
        <p:grpSpPr>
          <a:xfrm rot="0">
            <a:off x="1986283" y="376437"/>
            <a:ext cx="14395092" cy="2725495"/>
            <a:chOff x="0" y="0"/>
            <a:chExt cx="19193457" cy="3633993"/>
          </a:xfrm>
        </p:grpSpPr>
        <p:sp>
          <p:nvSpPr>
            <p:cNvPr name="Freeform 28" id="28"/>
            <p:cNvSpPr/>
            <p:nvPr/>
          </p:nvSpPr>
          <p:spPr>
            <a:xfrm flipH="false" flipV="false" rot="0">
              <a:off x="209684" y="675714"/>
              <a:ext cx="1424186" cy="2247237"/>
            </a:xfrm>
            <a:custGeom>
              <a:avLst/>
              <a:gdLst/>
              <a:ahLst/>
              <a:cxnLst/>
              <a:rect r="r" b="b" t="t" l="l"/>
              <a:pathLst>
                <a:path h="2247237" w="1424186">
                  <a:moveTo>
                    <a:pt x="0" y="0"/>
                  </a:moveTo>
                  <a:lnTo>
                    <a:pt x="1424187" y="0"/>
                  </a:lnTo>
                  <a:lnTo>
                    <a:pt x="1424187" y="2247237"/>
                  </a:lnTo>
                  <a:lnTo>
                    <a:pt x="0" y="2247237"/>
                  </a:lnTo>
                  <a:lnTo>
                    <a:pt x="0" y="0"/>
                  </a:lnTo>
                  <a:close/>
                </a:path>
              </a:pathLst>
            </a:custGeom>
            <a:blipFill>
              <a:blip r:embed="rId2"/>
              <a:stretch>
                <a:fillRect l="0" t="0" r="0" b="0"/>
              </a:stretch>
            </a:blipFill>
          </p:spPr>
        </p:sp>
        <p:grpSp>
          <p:nvGrpSpPr>
            <p:cNvPr name="Group 29" id="29"/>
            <p:cNvGrpSpPr>
              <a:grpSpLocks noChangeAspect="true"/>
            </p:cNvGrpSpPr>
            <p:nvPr/>
          </p:nvGrpSpPr>
          <p:grpSpPr>
            <a:xfrm rot="0">
              <a:off x="235649" y="675714"/>
              <a:ext cx="915260" cy="1810999"/>
              <a:chOff x="0" y="0"/>
              <a:chExt cx="2620010" cy="5184140"/>
            </a:xfrm>
          </p:grpSpPr>
          <p:sp>
            <p:nvSpPr>
              <p:cNvPr name="Freeform 30" id="30"/>
              <p:cNvSpPr/>
              <p:nvPr/>
            </p:nvSpPr>
            <p:spPr>
              <a:xfrm flipH="false" flipV="false" rot="0">
                <a:off x="53340" y="25400"/>
                <a:ext cx="2513330" cy="5132070"/>
              </a:xfrm>
              <a:custGeom>
                <a:avLst/>
                <a:gdLst/>
                <a:ahLst/>
                <a:cxnLst/>
                <a:rect r="r" b="b" t="t" l="l"/>
                <a:pathLst>
                  <a:path h="5132070" w="251333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name="Freeform 31" id="31"/>
              <p:cNvSpPr/>
              <p:nvPr/>
            </p:nvSpPr>
            <p:spPr>
              <a:xfrm flipH="false" flipV="false" rot="0">
                <a:off x="185420" y="156210"/>
                <a:ext cx="2251710" cy="4876800"/>
              </a:xfrm>
              <a:custGeom>
                <a:avLst/>
                <a:gdLst/>
                <a:ahLst/>
                <a:cxnLst/>
                <a:rect r="r" b="b" t="t" l="l"/>
                <a:pathLst>
                  <a:path h="4876800" w="225171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3"/>
                <a:stretch>
                  <a:fillRect l="-6968" t="-13682" r="-6968" b="0"/>
                </a:stretch>
              </a:blipFill>
            </p:spPr>
          </p:sp>
          <p:sp>
            <p:nvSpPr>
              <p:cNvPr name="Freeform 32" id="32"/>
              <p:cNvSpPr/>
              <p:nvPr/>
            </p:nvSpPr>
            <p:spPr>
              <a:xfrm flipH="false" flipV="false" rot="0">
                <a:off x="1121410" y="198120"/>
                <a:ext cx="347980" cy="43180"/>
              </a:xfrm>
              <a:custGeom>
                <a:avLst/>
                <a:gdLst/>
                <a:ahLst/>
                <a:cxnLst/>
                <a:rect r="r" b="b" t="t" l="l"/>
                <a:pathLst>
                  <a:path h="43180" w="3479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sp>
          <p:sp>
            <p:nvSpPr>
              <p:cNvPr name="Freeform 33" id="33"/>
              <p:cNvSpPr/>
              <p:nvPr/>
            </p:nvSpPr>
            <p:spPr>
              <a:xfrm flipH="false" flipV="false" rot="0">
                <a:off x="1578312" y="187909"/>
                <a:ext cx="66636" cy="63602"/>
              </a:xfrm>
              <a:custGeom>
                <a:avLst/>
                <a:gdLst/>
                <a:ahLst/>
                <a:cxnLst/>
                <a:rect r="r" b="b" t="t" l="l"/>
                <a:pathLst>
                  <a:path h="63602" w="66636">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sp>
          <p:sp>
            <p:nvSpPr>
              <p:cNvPr name="Freeform 34" id="34"/>
              <p:cNvSpPr/>
              <p:nvPr/>
            </p:nvSpPr>
            <p:spPr>
              <a:xfrm flipH="false" flipV="false" rot="0">
                <a:off x="0" y="685800"/>
                <a:ext cx="27940" cy="213360"/>
              </a:xfrm>
              <a:custGeom>
                <a:avLst/>
                <a:gdLst/>
                <a:ahLst/>
                <a:cxnLst/>
                <a:rect r="r" b="b" t="t" l="l"/>
                <a:pathLst>
                  <a:path h="213360" w="2794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sp>
          <p:sp>
            <p:nvSpPr>
              <p:cNvPr name="Freeform 35" id="35"/>
              <p:cNvSpPr/>
              <p:nvPr/>
            </p:nvSpPr>
            <p:spPr>
              <a:xfrm flipH="false" flipV="false" rot="0">
                <a:off x="0" y="1057910"/>
                <a:ext cx="27940" cy="384810"/>
              </a:xfrm>
              <a:custGeom>
                <a:avLst/>
                <a:gdLst/>
                <a:ahLst/>
                <a:cxnLst/>
                <a:rect r="r" b="b" t="t" l="l"/>
                <a:pathLst>
                  <a:path h="384810" w="2794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sp>
          <p:sp>
            <p:nvSpPr>
              <p:cNvPr name="Freeform 36" id="36"/>
              <p:cNvSpPr/>
              <p:nvPr/>
            </p:nvSpPr>
            <p:spPr>
              <a:xfrm flipH="false" flipV="false" rot="0">
                <a:off x="0" y="1526540"/>
                <a:ext cx="27940" cy="386080"/>
              </a:xfrm>
              <a:custGeom>
                <a:avLst/>
                <a:gdLst/>
                <a:ahLst/>
                <a:cxnLst/>
                <a:rect r="r" b="b" t="t" l="l"/>
                <a:pathLst>
                  <a:path h="386080" w="2794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sp>
          <p:sp>
            <p:nvSpPr>
              <p:cNvPr name="Freeform 37" id="37"/>
              <p:cNvSpPr/>
              <p:nvPr/>
            </p:nvSpPr>
            <p:spPr>
              <a:xfrm flipH="false" flipV="false" rot="0">
                <a:off x="2592070" y="1184910"/>
                <a:ext cx="27940" cy="618490"/>
              </a:xfrm>
              <a:custGeom>
                <a:avLst/>
                <a:gdLst/>
                <a:ahLst/>
                <a:cxnLst/>
                <a:rect r="r" b="b" t="t" l="l"/>
                <a:pathLst>
                  <a:path h="618490" w="2794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sp>
          <p:sp>
            <p:nvSpPr>
              <p:cNvPr name="Freeform 38" id="38"/>
              <p:cNvSpPr/>
              <p:nvPr/>
            </p:nvSpPr>
            <p:spPr>
              <a:xfrm flipH="false" flipV="false" rot="0">
                <a:off x="27940" y="0"/>
                <a:ext cx="2564130" cy="5182870"/>
              </a:xfrm>
              <a:custGeom>
                <a:avLst/>
                <a:gdLst/>
                <a:ahLst/>
                <a:cxnLst/>
                <a:rect r="r" b="b" t="t" l="l"/>
                <a:pathLst>
                  <a:path h="5182870" w="256413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sp>
        </p:grpSp>
        <p:sp>
          <p:nvSpPr>
            <p:cNvPr name="Freeform 39" id="39"/>
            <p:cNvSpPr/>
            <p:nvPr/>
          </p:nvSpPr>
          <p:spPr>
            <a:xfrm flipH="false" flipV="false" rot="3400722">
              <a:off x="5516791" y="533799"/>
              <a:ext cx="2407443" cy="2094829"/>
            </a:xfrm>
            <a:custGeom>
              <a:avLst/>
              <a:gdLst/>
              <a:ahLst/>
              <a:cxnLst/>
              <a:rect r="r" b="b" t="t" l="l"/>
              <a:pathLst>
                <a:path h="2094829" w="2407443">
                  <a:moveTo>
                    <a:pt x="0" y="0"/>
                  </a:moveTo>
                  <a:lnTo>
                    <a:pt x="2407444" y="0"/>
                  </a:lnTo>
                  <a:lnTo>
                    <a:pt x="2407444" y="2094829"/>
                  </a:lnTo>
                  <a:lnTo>
                    <a:pt x="0" y="2094829"/>
                  </a:lnTo>
                  <a:lnTo>
                    <a:pt x="0" y="0"/>
                  </a:lnTo>
                  <a:close/>
                </a:path>
              </a:pathLst>
            </a:custGeom>
            <a:blipFill>
              <a:blip r:embed="rId4"/>
              <a:stretch>
                <a:fillRect l="0" t="0" r="0" b="0"/>
              </a:stretch>
            </a:blipFill>
          </p:spPr>
        </p:sp>
        <p:sp>
          <p:nvSpPr>
            <p:cNvPr name="Freeform 40" id="40"/>
            <p:cNvSpPr/>
            <p:nvPr/>
          </p:nvSpPr>
          <p:spPr>
            <a:xfrm flipH="false" flipV="false" rot="2453069">
              <a:off x="12728440" y="507268"/>
              <a:ext cx="2372643" cy="2207013"/>
            </a:xfrm>
            <a:custGeom>
              <a:avLst/>
              <a:gdLst/>
              <a:ahLst/>
              <a:cxnLst/>
              <a:rect r="r" b="b" t="t" l="l"/>
              <a:pathLst>
                <a:path h="2207013" w="2372643">
                  <a:moveTo>
                    <a:pt x="0" y="0"/>
                  </a:moveTo>
                  <a:lnTo>
                    <a:pt x="2372642" y="0"/>
                  </a:lnTo>
                  <a:lnTo>
                    <a:pt x="2372642" y="2207014"/>
                  </a:lnTo>
                  <a:lnTo>
                    <a:pt x="0" y="2207014"/>
                  </a:lnTo>
                  <a:lnTo>
                    <a:pt x="0" y="0"/>
                  </a:lnTo>
                  <a:close/>
                </a:path>
              </a:pathLst>
            </a:custGeom>
            <a:blipFill>
              <a:blip r:embed="rId5"/>
              <a:stretch>
                <a:fillRect l="0" t="0" r="0" b="0"/>
              </a:stretch>
            </a:blipFill>
          </p:spPr>
        </p:sp>
        <p:grpSp>
          <p:nvGrpSpPr>
            <p:cNvPr name="Group 41" id="41"/>
            <p:cNvGrpSpPr/>
            <p:nvPr/>
          </p:nvGrpSpPr>
          <p:grpSpPr>
            <a:xfrm rot="-10800000">
              <a:off x="621097" y="2851852"/>
              <a:ext cx="144363" cy="131644"/>
              <a:chOff x="0" y="0"/>
              <a:chExt cx="812800" cy="741187"/>
            </a:xfrm>
          </p:grpSpPr>
          <p:sp>
            <p:nvSpPr>
              <p:cNvPr name="Freeform 42" id="42"/>
              <p:cNvSpPr/>
              <p:nvPr/>
            </p:nvSpPr>
            <p:spPr>
              <a:xfrm flipH="false" flipV="false" rot="0">
                <a:off x="0" y="0"/>
                <a:ext cx="812800" cy="741187"/>
              </a:xfrm>
              <a:custGeom>
                <a:avLst/>
                <a:gdLst/>
                <a:ahLst/>
                <a:cxnLst/>
                <a:rect r="r" b="b" t="t" l="l"/>
                <a:pathLst>
                  <a:path h="741187" w="812800">
                    <a:moveTo>
                      <a:pt x="406400" y="741187"/>
                    </a:moveTo>
                    <a:lnTo>
                      <a:pt x="812800" y="0"/>
                    </a:lnTo>
                    <a:lnTo>
                      <a:pt x="0" y="0"/>
                    </a:lnTo>
                    <a:lnTo>
                      <a:pt x="406400" y="741187"/>
                    </a:lnTo>
                    <a:close/>
                  </a:path>
                </a:pathLst>
              </a:custGeom>
              <a:solidFill>
                <a:srgbClr val="FFFFFF"/>
              </a:solidFill>
            </p:spPr>
          </p:sp>
          <p:sp>
            <p:nvSpPr>
              <p:cNvPr name="TextBox 43" id="43"/>
              <p:cNvSpPr txBox="true"/>
              <p:nvPr/>
            </p:nvSpPr>
            <p:spPr>
              <a:xfrm>
                <a:off x="127000" y="-6350"/>
                <a:ext cx="558800" cy="387350"/>
              </a:xfrm>
              <a:prstGeom prst="rect">
                <a:avLst/>
              </a:prstGeom>
            </p:spPr>
            <p:txBody>
              <a:bodyPr anchor="ctr" rtlCol="false" tIns="17118" lIns="17118" bIns="17118" rIns="17118"/>
              <a:lstStyle/>
              <a:p>
                <a:pPr algn="ctr">
                  <a:lnSpc>
                    <a:spcPts val="3407"/>
                  </a:lnSpc>
                </a:pPr>
              </a:p>
            </p:txBody>
          </p:sp>
        </p:grpSp>
        <p:grpSp>
          <p:nvGrpSpPr>
            <p:cNvPr name="Group 44" id="44"/>
            <p:cNvGrpSpPr/>
            <p:nvPr/>
          </p:nvGrpSpPr>
          <p:grpSpPr>
            <a:xfrm rot="0">
              <a:off x="0" y="2957869"/>
              <a:ext cx="1386557" cy="676124"/>
              <a:chOff x="0" y="0"/>
              <a:chExt cx="812800" cy="396344"/>
            </a:xfrm>
          </p:grpSpPr>
          <p:sp>
            <p:nvSpPr>
              <p:cNvPr name="Freeform 45" id="45"/>
              <p:cNvSpPr/>
              <p:nvPr/>
            </p:nvSpPr>
            <p:spPr>
              <a:xfrm flipH="false" flipV="false" rot="0">
                <a:off x="0" y="0"/>
                <a:ext cx="812800" cy="396344"/>
              </a:xfrm>
              <a:custGeom>
                <a:avLst/>
                <a:gdLst/>
                <a:ahLst/>
                <a:cxnLst/>
                <a:rect r="r" b="b" t="t" l="l"/>
                <a:pathLst>
                  <a:path h="396344" w="812800">
                    <a:moveTo>
                      <a:pt x="198172" y="0"/>
                    </a:moveTo>
                    <a:lnTo>
                      <a:pt x="614628" y="0"/>
                    </a:lnTo>
                    <a:cubicBezTo>
                      <a:pt x="667187" y="0"/>
                      <a:pt x="717592" y="20879"/>
                      <a:pt x="754757" y="58043"/>
                    </a:cubicBezTo>
                    <a:cubicBezTo>
                      <a:pt x="791921" y="95208"/>
                      <a:pt x="812800" y="145613"/>
                      <a:pt x="812800" y="198172"/>
                    </a:cubicBezTo>
                    <a:lnTo>
                      <a:pt x="812800" y="198172"/>
                    </a:lnTo>
                    <a:cubicBezTo>
                      <a:pt x="812800" y="250730"/>
                      <a:pt x="791921" y="301136"/>
                      <a:pt x="754757" y="338301"/>
                    </a:cubicBezTo>
                    <a:cubicBezTo>
                      <a:pt x="717592" y="375465"/>
                      <a:pt x="667187" y="396344"/>
                      <a:pt x="614628" y="396344"/>
                    </a:cubicBezTo>
                    <a:lnTo>
                      <a:pt x="198172" y="396344"/>
                    </a:lnTo>
                    <a:cubicBezTo>
                      <a:pt x="145613" y="396344"/>
                      <a:pt x="95208" y="375465"/>
                      <a:pt x="58043" y="338301"/>
                    </a:cubicBezTo>
                    <a:cubicBezTo>
                      <a:pt x="20879" y="301136"/>
                      <a:pt x="0" y="250730"/>
                      <a:pt x="0" y="198172"/>
                    </a:cubicBezTo>
                    <a:lnTo>
                      <a:pt x="0" y="198172"/>
                    </a:lnTo>
                    <a:cubicBezTo>
                      <a:pt x="0" y="145613"/>
                      <a:pt x="20879" y="95208"/>
                      <a:pt x="58043" y="58043"/>
                    </a:cubicBezTo>
                    <a:cubicBezTo>
                      <a:pt x="95208" y="20879"/>
                      <a:pt x="145613" y="0"/>
                      <a:pt x="198172" y="0"/>
                    </a:cubicBezTo>
                    <a:close/>
                  </a:path>
                </a:pathLst>
              </a:custGeom>
              <a:solidFill>
                <a:srgbClr val="FFFFFF"/>
              </a:solidFill>
            </p:spPr>
          </p:sp>
          <p:sp>
            <p:nvSpPr>
              <p:cNvPr name="TextBox 46" id="46"/>
              <p:cNvSpPr txBox="true"/>
              <p:nvPr/>
            </p:nvSpPr>
            <p:spPr>
              <a:xfrm>
                <a:off x="0" y="-57150"/>
                <a:ext cx="812800" cy="869950"/>
              </a:xfrm>
              <a:prstGeom prst="rect">
                <a:avLst/>
              </a:prstGeom>
            </p:spPr>
            <p:txBody>
              <a:bodyPr anchor="ctr" rtlCol="false" tIns="17118" lIns="17118" bIns="17118" rIns="17118"/>
              <a:lstStyle/>
              <a:p>
                <a:pPr algn="ctr">
                  <a:lnSpc>
                    <a:spcPts val="3407"/>
                  </a:lnSpc>
                </a:pPr>
              </a:p>
            </p:txBody>
          </p:sp>
        </p:grpSp>
        <p:sp>
          <p:nvSpPr>
            <p:cNvPr name="TextBox 47" id="47"/>
            <p:cNvSpPr txBox="true"/>
            <p:nvPr/>
          </p:nvSpPr>
          <p:spPr>
            <a:xfrm rot="0">
              <a:off x="43288" y="3103451"/>
              <a:ext cx="1299981" cy="356385"/>
            </a:xfrm>
            <a:prstGeom prst="rect">
              <a:avLst/>
            </a:prstGeom>
          </p:spPr>
          <p:txBody>
            <a:bodyPr anchor="t" rtlCol="false" tIns="0" lIns="0" bIns="0" rIns="0">
              <a:spAutoFit/>
            </a:bodyPr>
            <a:lstStyle/>
            <a:p>
              <a:pPr algn="ctr">
                <a:lnSpc>
                  <a:spcPts val="2102"/>
                </a:lnSpc>
              </a:pPr>
              <a:r>
                <a:rPr lang="en-US" sz="1617">
                  <a:solidFill>
                    <a:srgbClr val="0F4D92"/>
                  </a:solidFill>
                  <a:latin typeface="Paytone One"/>
                </a:rPr>
                <a:t>STOCKS</a:t>
              </a:r>
            </a:p>
          </p:txBody>
        </p:sp>
        <p:grpSp>
          <p:nvGrpSpPr>
            <p:cNvPr name="Group 48" id="48"/>
            <p:cNvGrpSpPr/>
            <p:nvPr/>
          </p:nvGrpSpPr>
          <p:grpSpPr>
            <a:xfrm rot="0">
              <a:off x="5925634" y="2957869"/>
              <a:ext cx="1386557" cy="676124"/>
              <a:chOff x="0" y="0"/>
              <a:chExt cx="812800" cy="396344"/>
            </a:xfrm>
          </p:grpSpPr>
          <p:sp>
            <p:nvSpPr>
              <p:cNvPr name="Freeform 49" id="49"/>
              <p:cNvSpPr/>
              <p:nvPr/>
            </p:nvSpPr>
            <p:spPr>
              <a:xfrm flipH="false" flipV="false" rot="0">
                <a:off x="0" y="0"/>
                <a:ext cx="812800" cy="396344"/>
              </a:xfrm>
              <a:custGeom>
                <a:avLst/>
                <a:gdLst/>
                <a:ahLst/>
                <a:cxnLst/>
                <a:rect r="r" b="b" t="t" l="l"/>
                <a:pathLst>
                  <a:path h="396344" w="812800">
                    <a:moveTo>
                      <a:pt x="198172" y="0"/>
                    </a:moveTo>
                    <a:lnTo>
                      <a:pt x="614628" y="0"/>
                    </a:lnTo>
                    <a:cubicBezTo>
                      <a:pt x="667187" y="0"/>
                      <a:pt x="717592" y="20879"/>
                      <a:pt x="754757" y="58043"/>
                    </a:cubicBezTo>
                    <a:cubicBezTo>
                      <a:pt x="791921" y="95208"/>
                      <a:pt x="812800" y="145613"/>
                      <a:pt x="812800" y="198172"/>
                    </a:cubicBezTo>
                    <a:lnTo>
                      <a:pt x="812800" y="198172"/>
                    </a:lnTo>
                    <a:cubicBezTo>
                      <a:pt x="812800" y="250730"/>
                      <a:pt x="791921" y="301136"/>
                      <a:pt x="754757" y="338301"/>
                    </a:cubicBezTo>
                    <a:cubicBezTo>
                      <a:pt x="717592" y="375465"/>
                      <a:pt x="667187" y="396344"/>
                      <a:pt x="614628" y="396344"/>
                    </a:cubicBezTo>
                    <a:lnTo>
                      <a:pt x="198172" y="396344"/>
                    </a:lnTo>
                    <a:cubicBezTo>
                      <a:pt x="145613" y="396344"/>
                      <a:pt x="95208" y="375465"/>
                      <a:pt x="58043" y="338301"/>
                    </a:cubicBezTo>
                    <a:cubicBezTo>
                      <a:pt x="20879" y="301136"/>
                      <a:pt x="0" y="250730"/>
                      <a:pt x="0" y="198172"/>
                    </a:cubicBezTo>
                    <a:lnTo>
                      <a:pt x="0" y="198172"/>
                    </a:lnTo>
                    <a:cubicBezTo>
                      <a:pt x="0" y="145613"/>
                      <a:pt x="20879" y="95208"/>
                      <a:pt x="58043" y="58043"/>
                    </a:cubicBezTo>
                    <a:cubicBezTo>
                      <a:pt x="95208" y="20879"/>
                      <a:pt x="145613" y="0"/>
                      <a:pt x="198172" y="0"/>
                    </a:cubicBezTo>
                    <a:close/>
                  </a:path>
                </a:pathLst>
              </a:custGeom>
              <a:solidFill>
                <a:srgbClr val="FFFFFF"/>
              </a:solidFill>
            </p:spPr>
          </p:sp>
          <p:sp>
            <p:nvSpPr>
              <p:cNvPr name="TextBox 50" id="50"/>
              <p:cNvSpPr txBox="true"/>
              <p:nvPr/>
            </p:nvSpPr>
            <p:spPr>
              <a:xfrm>
                <a:off x="0" y="-57150"/>
                <a:ext cx="812800" cy="869950"/>
              </a:xfrm>
              <a:prstGeom prst="rect">
                <a:avLst/>
              </a:prstGeom>
            </p:spPr>
            <p:txBody>
              <a:bodyPr anchor="ctr" rtlCol="false" tIns="17118" lIns="17118" bIns="17118" rIns="17118"/>
              <a:lstStyle/>
              <a:p>
                <a:pPr algn="ctr">
                  <a:lnSpc>
                    <a:spcPts val="3407"/>
                  </a:lnSpc>
                </a:pPr>
              </a:p>
            </p:txBody>
          </p:sp>
        </p:grpSp>
        <p:sp>
          <p:nvSpPr>
            <p:cNvPr name="TextBox 51" id="51"/>
            <p:cNvSpPr txBox="true"/>
            <p:nvPr/>
          </p:nvSpPr>
          <p:spPr>
            <a:xfrm rot="0">
              <a:off x="5968923" y="3103451"/>
              <a:ext cx="1299981" cy="356385"/>
            </a:xfrm>
            <a:prstGeom prst="rect">
              <a:avLst/>
            </a:prstGeom>
          </p:spPr>
          <p:txBody>
            <a:bodyPr anchor="t" rtlCol="false" tIns="0" lIns="0" bIns="0" rIns="0">
              <a:spAutoFit/>
            </a:bodyPr>
            <a:lstStyle/>
            <a:p>
              <a:pPr algn="ctr">
                <a:lnSpc>
                  <a:spcPts val="2102"/>
                </a:lnSpc>
              </a:pPr>
              <a:r>
                <a:rPr lang="en-US" sz="1617">
                  <a:solidFill>
                    <a:srgbClr val="0F4D92"/>
                  </a:solidFill>
                  <a:latin typeface="Paytone One"/>
                </a:rPr>
                <a:t>BONDS</a:t>
              </a:r>
            </a:p>
          </p:txBody>
        </p:sp>
        <p:grpSp>
          <p:nvGrpSpPr>
            <p:cNvPr name="Group 52" id="52"/>
            <p:cNvGrpSpPr/>
            <p:nvPr/>
          </p:nvGrpSpPr>
          <p:grpSpPr>
            <a:xfrm rot="-10800000">
              <a:off x="6546731" y="2851852"/>
              <a:ext cx="144363" cy="131644"/>
              <a:chOff x="0" y="0"/>
              <a:chExt cx="812800" cy="741187"/>
            </a:xfrm>
          </p:grpSpPr>
          <p:sp>
            <p:nvSpPr>
              <p:cNvPr name="Freeform 53" id="53"/>
              <p:cNvSpPr/>
              <p:nvPr/>
            </p:nvSpPr>
            <p:spPr>
              <a:xfrm flipH="false" flipV="false" rot="0">
                <a:off x="0" y="0"/>
                <a:ext cx="812800" cy="741187"/>
              </a:xfrm>
              <a:custGeom>
                <a:avLst/>
                <a:gdLst/>
                <a:ahLst/>
                <a:cxnLst/>
                <a:rect r="r" b="b" t="t" l="l"/>
                <a:pathLst>
                  <a:path h="741187" w="812800">
                    <a:moveTo>
                      <a:pt x="406400" y="741187"/>
                    </a:moveTo>
                    <a:lnTo>
                      <a:pt x="812800" y="0"/>
                    </a:lnTo>
                    <a:lnTo>
                      <a:pt x="0" y="0"/>
                    </a:lnTo>
                    <a:lnTo>
                      <a:pt x="406400" y="741187"/>
                    </a:lnTo>
                    <a:close/>
                  </a:path>
                </a:pathLst>
              </a:custGeom>
              <a:solidFill>
                <a:srgbClr val="FFFFFF"/>
              </a:solidFill>
            </p:spPr>
          </p:sp>
          <p:sp>
            <p:nvSpPr>
              <p:cNvPr name="TextBox 54" id="54"/>
              <p:cNvSpPr txBox="true"/>
              <p:nvPr/>
            </p:nvSpPr>
            <p:spPr>
              <a:xfrm>
                <a:off x="127000" y="-6350"/>
                <a:ext cx="558800" cy="387350"/>
              </a:xfrm>
              <a:prstGeom prst="rect">
                <a:avLst/>
              </a:prstGeom>
            </p:spPr>
            <p:txBody>
              <a:bodyPr anchor="ctr" rtlCol="false" tIns="17118" lIns="17118" bIns="17118" rIns="17118"/>
              <a:lstStyle/>
              <a:p>
                <a:pPr algn="ctr">
                  <a:lnSpc>
                    <a:spcPts val="3407"/>
                  </a:lnSpc>
                </a:pPr>
              </a:p>
            </p:txBody>
          </p:sp>
        </p:grpSp>
        <p:grpSp>
          <p:nvGrpSpPr>
            <p:cNvPr name="Group 55" id="55"/>
            <p:cNvGrpSpPr/>
            <p:nvPr/>
          </p:nvGrpSpPr>
          <p:grpSpPr>
            <a:xfrm rot="0">
              <a:off x="12417454" y="2957869"/>
              <a:ext cx="2994613" cy="676124"/>
              <a:chOff x="0" y="0"/>
              <a:chExt cx="1755442" cy="396344"/>
            </a:xfrm>
          </p:grpSpPr>
          <p:sp>
            <p:nvSpPr>
              <p:cNvPr name="Freeform 56" id="56"/>
              <p:cNvSpPr/>
              <p:nvPr/>
            </p:nvSpPr>
            <p:spPr>
              <a:xfrm flipH="false" flipV="false" rot="0">
                <a:off x="0" y="0"/>
                <a:ext cx="1755442" cy="396344"/>
              </a:xfrm>
              <a:custGeom>
                <a:avLst/>
                <a:gdLst/>
                <a:ahLst/>
                <a:cxnLst/>
                <a:rect r="r" b="b" t="t" l="l"/>
                <a:pathLst>
                  <a:path h="396344" w="1755442">
                    <a:moveTo>
                      <a:pt x="103411" y="0"/>
                    </a:moveTo>
                    <a:lnTo>
                      <a:pt x="1652031" y="0"/>
                    </a:lnTo>
                    <a:cubicBezTo>
                      <a:pt x="1679458" y="0"/>
                      <a:pt x="1705761" y="10895"/>
                      <a:pt x="1725154" y="30288"/>
                    </a:cubicBezTo>
                    <a:cubicBezTo>
                      <a:pt x="1744547" y="49682"/>
                      <a:pt x="1755442" y="75985"/>
                      <a:pt x="1755442" y="103411"/>
                    </a:cubicBezTo>
                    <a:lnTo>
                      <a:pt x="1755442" y="292932"/>
                    </a:lnTo>
                    <a:cubicBezTo>
                      <a:pt x="1755442" y="350045"/>
                      <a:pt x="1709144" y="396344"/>
                      <a:pt x="1652031" y="396344"/>
                    </a:cubicBezTo>
                    <a:lnTo>
                      <a:pt x="103411" y="396344"/>
                    </a:lnTo>
                    <a:cubicBezTo>
                      <a:pt x="46299" y="396344"/>
                      <a:pt x="0" y="350045"/>
                      <a:pt x="0" y="292932"/>
                    </a:cubicBezTo>
                    <a:lnTo>
                      <a:pt x="0" y="103411"/>
                    </a:lnTo>
                    <a:cubicBezTo>
                      <a:pt x="0" y="46299"/>
                      <a:pt x="46299" y="0"/>
                      <a:pt x="103411" y="0"/>
                    </a:cubicBezTo>
                    <a:close/>
                  </a:path>
                </a:pathLst>
              </a:custGeom>
              <a:solidFill>
                <a:srgbClr val="FFFFFF"/>
              </a:solidFill>
            </p:spPr>
          </p:sp>
          <p:sp>
            <p:nvSpPr>
              <p:cNvPr name="TextBox 57" id="57"/>
              <p:cNvSpPr txBox="true"/>
              <p:nvPr/>
            </p:nvSpPr>
            <p:spPr>
              <a:xfrm>
                <a:off x="0" y="-57150"/>
                <a:ext cx="812800" cy="869950"/>
              </a:xfrm>
              <a:prstGeom prst="rect">
                <a:avLst/>
              </a:prstGeom>
            </p:spPr>
            <p:txBody>
              <a:bodyPr anchor="ctr" rtlCol="false" tIns="17118" lIns="17118" bIns="17118" rIns="17118"/>
              <a:lstStyle/>
              <a:p>
                <a:pPr algn="ctr">
                  <a:lnSpc>
                    <a:spcPts val="3407"/>
                  </a:lnSpc>
                </a:pPr>
              </a:p>
            </p:txBody>
          </p:sp>
        </p:grpSp>
        <p:sp>
          <p:nvSpPr>
            <p:cNvPr name="TextBox 58" id="58"/>
            <p:cNvSpPr txBox="true"/>
            <p:nvPr/>
          </p:nvSpPr>
          <p:spPr>
            <a:xfrm rot="0">
              <a:off x="12541205" y="3103451"/>
              <a:ext cx="2747111" cy="356385"/>
            </a:xfrm>
            <a:prstGeom prst="rect">
              <a:avLst/>
            </a:prstGeom>
          </p:spPr>
          <p:txBody>
            <a:bodyPr anchor="t" rtlCol="false" tIns="0" lIns="0" bIns="0" rIns="0">
              <a:spAutoFit/>
            </a:bodyPr>
            <a:lstStyle/>
            <a:p>
              <a:pPr algn="ctr">
                <a:lnSpc>
                  <a:spcPts val="2102"/>
                </a:lnSpc>
              </a:pPr>
              <a:r>
                <a:rPr lang="en-US" sz="1617">
                  <a:solidFill>
                    <a:srgbClr val="0F4D92"/>
                  </a:solidFill>
                  <a:latin typeface="Paytone One"/>
                </a:rPr>
                <a:t>CASH EQUIVALENTS</a:t>
              </a:r>
            </a:p>
          </p:txBody>
        </p:sp>
        <p:grpSp>
          <p:nvGrpSpPr>
            <p:cNvPr name="Group 59" id="59"/>
            <p:cNvGrpSpPr/>
            <p:nvPr/>
          </p:nvGrpSpPr>
          <p:grpSpPr>
            <a:xfrm rot="-10800000">
              <a:off x="13842579" y="2851852"/>
              <a:ext cx="144363" cy="131644"/>
              <a:chOff x="0" y="0"/>
              <a:chExt cx="812800" cy="741187"/>
            </a:xfrm>
          </p:grpSpPr>
          <p:sp>
            <p:nvSpPr>
              <p:cNvPr name="Freeform 60" id="60"/>
              <p:cNvSpPr/>
              <p:nvPr/>
            </p:nvSpPr>
            <p:spPr>
              <a:xfrm flipH="false" flipV="false" rot="0">
                <a:off x="0" y="0"/>
                <a:ext cx="812800" cy="741187"/>
              </a:xfrm>
              <a:custGeom>
                <a:avLst/>
                <a:gdLst/>
                <a:ahLst/>
                <a:cxnLst/>
                <a:rect r="r" b="b" t="t" l="l"/>
                <a:pathLst>
                  <a:path h="741187" w="812800">
                    <a:moveTo>
                      <a:pt x="406400" y="741187"/>
                    </a:moveTo>
                    <a:lnTo>
                      <a:pt x="812800" y="0"/>
                    </a:lnTo>
                    <a:lnTo>
                      <a:pt x="0" y="0"/>
                    </a:lnTo>
                    <a:lnTo>
                      <a:pt x="406400" y="741187"/>
                    </a:lnTo>
                    <a:close/>
                  </a:path>
                </a:pathLst>
              </a:custGeom>
              <a:solidFill>
                <a:srgbClr val="FFFFFF"/>
              </a:solidFill>
            </p:spPr>
          </p:sp>
          <p:sp>
            <p:nvSpPr>
              <p:cNvPr name="TextBox 61" id="61"/>
              <p:cNvSpPr txBox="true"/>
              <p:nvPr/>
            </p:nvSpPr>
            <p:spPr>
              <a:xfrm>
                <a:off x="127000" y="-6350"/>
                <a:ext cx="558800" cy="387350"/>
              </a:xfrm>
              <a:prstGeom prst="rect">
                <a:avLst/>
              </a:prstGeom>
            </p:spPr>
            <p:txBody>
              <a:bodyPr anchor="ctr" rtlCol="false" tIns="17118" lIns="17118" bIns="17118" rIns="17118"/>
              <a:lstStyle/>
              <a:p>
                <a:pPr algn="ctr">
                  <a:lnSpc>
                    <a:spcPts val="3407"/>
                  </a:lnSpc>
                </a:pPr>
              </a:p>
            </p:txBody>
          </p:sp>
        </p:grpSp>
        <p:sp>
          <p:nvSpPr>
            <p:cNvPr name="TextBox 62" id="62"/>
            <p:cNvSpPr txBox="true"/>
            <p:nvPr/>
          </p:nvSpPr>
          <p:spPr>
            <a:xfrm rot="0">
              <a:off x="17914703" y="-156487"/>
              <a:ext cx="1231877" cy="3199176"/>
            </a:xfrm>
            <a:prstGeom prst="rect">
              <a:avLst/>
            </a:prstGeom>
          </p:spPr>
          <p:txBody>
            <a:bodyPr anchor="t" rtlCol="false" tIns="0" lIns="0" bIns="0" rIns="0">
              <a:spAutoFit/>
            </a:bodyPr>
            <a:lstStyle/>
            <a:p>
              <a:pPr algn="ctr">
                <a:lnSpc>
                  <a:spcPts val="20166"/>
                </a:lnSpc>
              </a:pPr>
              <a:r>
                <a:rPr lang="en-US" sz="14404">
                  <a:solidFill>
                    <a:srgbClr val="FFFFFF"/>
                  </a:solidFill>
                  <a:latin typeface="Paytone One"/>
                </a:rPr>
                <a:t>?</a:t>
              </a:r>
            </a:p>
          </p:txBody>
        </p:sp>
        <p:grpSp>
          <p:nvGrpSpPr>
            <p:cNvPr name="Group 63" id="63"/>
            <p:cNvGrpSpPr/>
            <p:nvPr/>
          </p:nvGrpSpPr>
          <p:grpSpPr>
            <a:xfrm rot="-10800000">
              <a:off x="18427996" y="2851852"/>
              <a:ext cx="144363" cy="131644"/>
              <a:chOff x="0" y="0"/>
              <a:chExt cx="812800" cy="741187"/>
            </a:xfrm>
          </p:grpSpPr>
          <p:sp>
            <p:nvSpPr>
              <p:cNvPr name="Freeform 64" id="64"/>
              <p:cNvSpPr/>
              <p:nvPr/>
            </p:nvSpPr>
            <p:spPr>
              <a:xfrm flipH="false" flipV="false" rot="0">
                <a:off x="0" y="0"/>
                <a:ext cx="812800" cy="741187"/>
              </a:xfrm>
              <a:custGeom>
                <a:avLst/>
                <a:gdLst/>
                <a:ahLst/>
                <a:cxnLst/>
                <a:rect r="r" b="b" t="t" l="l"/>
                <a:pathLst>
                  <a:path h="741187" w="812800">
                    <a:moveTo>
                      <a:pt x="406400" y="741187"/>
                    </a:moveTo>
                    <a:lnTo>
                      <a:pt x="812800" y="0"/>
                    </a:lnTo>
                    <a:lnTo>
                      <a:pt x="0" y="0"/>
                    </a:lnTo>
                    <a:lnTo>
                      <a:pt x="406400" y="741187"/>
                    </a:lnTo>
                    <a:close/>
                  </a:path>
                </a:pathLst>
              </a:custGeom>
              <a:solidFill>
                <a:srgbClr val="FFFFFF"/>
              </a:solidFill>
            </p:spPr>
          </p:sp>
          <p:sp>
            <p:nvSpPr>
              <p:cNvPr name="TextBox 65" id="65"/>
              <p:cNvSpPr txBox="true"/>
              <p:nvPr/>
            </p:nvSpPr>
            <p:spPr>
              <a:xfrm>
                <a:off x="127000" y="-6350"/>
                <a:ext cx="558800" cy="387350"/>
              </a:xfrm>
              <a:prstGeom prst="rect">
                <a:avLst/>
              </a:prstGeom>
            </p:spPr>
            <p:txBody>
              <a:bodyPr anchor="ctr" rtlCol="false" tIns="17118" lIns="17118" bIns="17118" rIns="17118"/>
              <a:lstStyle/>
              <a:p>
                <a:pPr algn="ctr">
                  <a:lnSpc>
                    <a:spcPts val="3407"/>
                  </a:lnSpc>
                </a:pPr>
              </a:p>
            </p:txBody>
          </p:sp>
        </p:grpSp>
        <p:grpSp>
          <p:nvGrpSpPr>
            <p:cNvPr name="Group 66" id="66"/>
            <p:cNvGrpSpPr/>
            <p:nvPr/>
          </p:nvGrpSpPr>
          <p:grpSpPr>
            <a:xfrm rot="0">
              <a:off x="17806899" y="2957869"/>
              <a:ext cx="1386557" cy="676124"/>
              <a:chOff x="0" y="0"/>
              <a:chExt cx="812800" cy="396344"/>
            </a:xfrm>
          </p:grpSpPr>
          <p:sp>
            <p:nvSpPr>
              <p:cNvPr name="Freeform 67" id="67"/>
              <p:cNvSpPr/>
              <p:nvPr/>
            </p:nvSpPr>
            <p:spPr>
              <a:xfrm flipH="false" flipV="false" rot="0">
                <a:off x="0" y="0"/>
                <a:ext cx="812800" cy="396344"/>
              </a:xfrm>
              <a:custGeom>
                <a:avLst/>
                <a:gdLst/>
                <a:ahLst/>
                <a:cxnLst/>
                <a:rect r="r" b="b" t="t" l="l"/>
                <a:pathLst>
                  <a:path h="396344" w="812800">
                    <a:moveTo>
                      <a:pt x="198172" y="0"/>
                    </a:moveTo>
                    <a:lnTo>
                      <a:pt x="614628" y="0"/>
                    </a:lnTo>
                    <a:cubicBezTo>
                      <a:pt x="667187" y="0"/>
                      <a:pt x="717592" y="20879"/>
                      <a:pt x="754757" y="58043"/>
                    </a:cubicBezTo>
                    <a:cubicBezTo>
                      <a:pt x="791921" y="95208"/>
                      <a:pt x="812800" y="145613"/>
                      <a:pt x="812800" y="198172"/>
                    </a:cubicBezTo>
                    <a:lnTo>
                      <a:pt x="812800" y="198172"/>
                    </a:lnTo>
                    <a:cubicBezTo>
                      <a:pt x="812800" y="250730"/>
                      <a:pt x="791921" y="301136"/>
                      <a:pt x="754757" y="338301"/>
                    </a:cubicBezTo>
                    <a:cubicBezTo>
                      <a:pt x="717592" y="375465"/>
                      <a:pt x="667187" y="396344"/>
                      <a:pt x="614628" y="396344"/>
                    </a:cubicBezTo>
                    <a:lnTo>
                      <a:pt x="198172" y="396344"/>
                    </a:lnTo>
                    <a:cubicBezTo>
                      <a:pt x="145613" y="396344"/>
                      <a:pt x="95208" y="375465"/>
                      <a:pt x="58043" y="338301"/>
                    </a:cubicBezTo>
                    <a:cubicBezTo>
                      <a:pt x="20879" y="301136"/>
                      <a:pt x="0" y="250730"/>
                      <a:pt x="0" y="198172"/>
                    </a:cubicBezTo>
                    <a:lnTo>
                      <a:pt x="0" y="198172"/>
                    </a:lnTo>
                    <a:cubicBezTo>
                      <a:pt x="0" y="145613"/>
                      <a:pt x="20879" y="95208"/>
                      <a:pt x="58043" y="58043"/>
                    </a:cubicBezTo>
                    <a:cubicBezTo>
                      <a:pt x="95208" y="20879"/>
                      <a:pt x="145613" y="0"/>
                      <a:pt x="198172" y="0"/>
                    </a:cubicBezTo>
                    <a:close/>
                  </a:path>
                </a:pathLst>
              </a:custGeom>
              <a:solidFill>
                <a:srgbClr val="FFFFFF"/>
              </a:solidFill>
            </p:spPr>
          </p:sp>
          <p:sp>
            <p:nvSpPr>
              <p:cNvPr name="TextBox 68" id="68"/>
              <p:cNvSpPr txBox="true"/>
              <p:nvPr/>
            </p:nvSpPr>
            <p:spPr>
              <a:xfrm>
                <a:off x="0" y="-57150"/>
                <a:ext cx="812800" cy="869950"/>
              </a:xfrm>
              <a:prstGeom prst="rect">
                <a:avLst/>
              </a:prstGeom>
            </p:spPr>
            <p:txBody>
              <a:bodyPr anchor="ctr" rtlCol="false" tIns="17118" lIns="17118" bIns="17118" rIns="17118"/>
              <a:lstStyle/>
              <a:p>
                <a:pPr algn="ctr">
                  <a:lnSpc>
                    <a:spcPts val="3407"/>
                  </a:lnSpc>
                </a:pPr>
              </a:p>
            </p:txBody>
          </p:sp>
        </p:grpSp>
        <p:sp>
          <p:nvSpPr>
            <p:cNvPr name="TextBox 69" id="69"/>
            <p:cNvSpPr txBox="true"/>
            <p:nvPr/>
          </p:nvSpPr>
          <p:spPr>
            <a:xfrm rot="0">
              <a:off x="17850187" y="3103451"/>
              <a:ext cx="1299981" cy="356385"/>
            </a:xfrm>
            <a:prstGeom prst="rect">
              <a:avLst/>
            </a:prstGeom>
          </p:spPr>
          <p:txBody>
            <a:bodyPr anchor="t" rtlCol="false" tIns="0" lIns="0" bIns="0" rIns="0">
              <a:spAutoFit/>
            </a:bodyPr>
            <a:lstStyle/>
            <a:p>
              <a:pPr algn="ctr">
                <a:lnSpc>
                  <a:spcPts val="2102"/>
                </a:lnSpc>
              </a:pPr>
              <a:r>
                <a:rPr lang="en-US" sz="1617">
                  <a:solidFill>
                    <a:srgbClr val="0F4D92"/>
                  </a:solidFill>
                  <a:latin typeface="Paytone One"/>
                </a:rPr>
                <a:t>OTHER</a:t>
              </a:r>
            </a:p>
          </p:txBody>
        </p:sp>
      </p:grpSp>
      <p:grpSp>
        <p:nvGrpSpPr>
          <p:cNvPr name="Group 70" id="70"/>
          <p:cNvGrpSpPr/>
          <p:nvPr/>
        </p:nvGrpSpPr>
        <p:grpSpPr>
          <a:xfrm rot="0">
            <a:off x="16525998" y="100171"/>
            <a:ext cx="1647460" cy="746863"/>
            <a:chOff x="0" y="0"/>
            <a:chExt cx="2196613" cy="995818"/>
          </a:xfrm>
        </p:grpSpPr>
        <p:sp>
          <p:nvSpPr>
            <p:cNvPr name="AutoShape 71" id="71"/>
            <p:cNvSpPr/>
            <p:nvPr/>
          </p:nvSpPr>
          <p:spPr>
            <a:xfrm>
              <a:off x="1062915" y="177258"/>
              <a:ext cx="0" cy="581407"/>
            </a:xfrm>
            <a:prstGeom prst="line">
              <a:avLst/>
            </a:prstGeom>
            <a:ln cap="flat" w="25400">
              <a:solidFill>
                <a:srgbClr val="FFFFFF"/>
              </a:solidFill>
              <a:prstDash val="solid"/>
              <a:headEnd type="none" len="sm" w="sm"/>
              <a:tailEnd type="none" len="sm" w="sm"/>
            </a:ln>
          </p:spPr>
        </p:sp>
        <p:sp>
          <p:nvSpPr>
            <p:cNvPr name="Freeform 72" id="72">
              <a:hlinkClick r:id="rId7" tooltip="https://boolamoola.com"/>
            </p:cNvPr>
            <p:cNvSpPr/>
            <p:nvPr/>
          </p:nvSpPr>
          <p:spPr>
            <a:xfrm flipH="false" flipV="false" rot="0">
              <a:off x="1200796" y="0"/>
              <a:ext cx="995818" cy="995818"/>
            </a:xfrm>
            <a:custGeom>
              <a:avLst/>
              <a:gdLst/>
              <a:ahLst/>
              <a:cxnLst/>
              <a:rect r="r" b="b" t="t" l="l"/>
              <a:pathLst>
                <a:path h="995818" w="995818">
                  <a:moveTo>
                    <a:pt x="0" y="0"/>
                  </a:moveTo>
                  <a:lnTo>
                    <a:pt x="995817" y="0"/>
                  </a:lnTo>
                  <a:lnTo>
                    <a:pt x="995817" y="995818"/>
                  </a:lnTo>
                  <a:lnTo>
                    <a:pt x="0" y="995818"/>
                  </a:lnTo>
                  <a:lnTo>
                    <a:pt x="0" y="0"/>
                  </a:lnTo>
                  <a:close/>
                </a:path>
              </a:pathLst>
            </a:custGeom>
            <a:blipFill>
              <a:blip r:embed="rId6"/>
              <a:stretch>
                <a:fillRect l="0" t="0" r="0" b="0"/>
              </a:stretch>
            </a:blipFill>
          </p:spPr>
        </p:sp>
        <p:sp>
          <p:nvSpPr>
            <p:cNvPr name="Freeform 73" id="73"/>
            <p:cNvSpPr/>
            <p:nvPr/>
          </p:nvSpPr>
          <p:spPr>
            <a:xfrm flipH="false" flipV="false" rot="0">
              <a:off x="0" y="78277"/>
              <a:ext cx="834113" cy="839263"/>
            </a:xfrm>
            <a:custGeom>
              <a:avLst/>
              <a:gdLst/>
              <a:ahLst/>
              <a:cxnLst/>
              <a:rect r="r" b="b" t="t" l="l"/>
              <a:pathLst>
                <a:path h="839263" w="834113">
                  <a:moveTo>
                    <a:pt x="0" y="0"/>
                  </a:moveTo>
                  <a:lnTo>
                    <a:pt x="834113" y="0"/>
                  </a:lnTo>
                  <a:lnTo>
                    <a:pt x="834113" y="839263"/>
                  </a:lnTo>
                  <a:lnTo>
                    <a:pt x="0" y="839263"/>
                  </a:lnTo>
                  <a:lnTo>
                    <a:pt x="0" y="0"/>
                  </a:lnTo>
                  <a:close/>
                </a:path>
              </a:pathLst>
            </a:custGeom>
            <a:blipFill>
              <a:blip r:embed="rId8"/>
              <a:stretch>
                <a:fillRect l="-40161" t="0" r="-38714" b="0"/>
              </a:stretch>
            </a:blipFill>
          </p:spPr>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41C1BA"/>
        </a:solidFill>
      </p:bgPr>
    </p:bg>
    <p:spTree>
      <p:nvGrpSpPr>
        <p:cNvPr id="1" name=""/>
        <p:cNvGrpSpPr/>
        <p:nvPr/>
      </p:nvGrpSpPr>
      <p:grpSpPr>
        <a:xfrm>
          <a:off x="0" y="0"/>
          <a:ext cx="0" cy="0"/>
          <a:chOff x="0" y="0"/>
          <a:chExt cx="0" cy="0"/>
        </a:xfrm>
      </p:grpSpPr>
      <p:grpSp>
        <p:nvGrpSpPr>
          <p:cNvPr name="Group 2" id="2"/>
          <p:cNvGrpSpPr/>
          <p:nvPr/>
        </p:nvGrpSpPr>
        <p:grpSpPr>
          <a:xfrm rot="0">
            <a:off x="4896577" y="3863619"/>
            <a:ext cx="8494845" cy="6953393"/>
            <a:chOff x="0" y="0"/>
            <a:chExt cx="11326460" cy="9271190"/>
          </a:xfrm>
        </p:grpSpPr>
        <p:sp>
          <p:nvSpPr>
            <p:cNvPr name="Freeform 3" id="3"/>
            <p:cNvSpPr/>
            <p:nvPr/>
          </p:nvSpPr>
          <p:spPr>
            <a:xfrm flipH="false" flipV="false" rot="0">
              <a:off x="3982280" y="4361559"/>
              <a:ext cx="6171568" cy="4909631"/>
            </a:xfrm>
            <a:custGeom>
              <a:avLst/>
              <a:gdLst/>
              <a:ahLst/>
              <a:cxnLst/>
              <a:rect r="r" b="b" t="t" l="l"/>
              <a:pathLst>
                <a:path h="4909631" w="6171568">
                  <a:moveTo>
                    <a:pt x="0" y="0"/>
                  </a:moveTo>
                  <a:lnTo>
                    <a:pt x="6171569" y="0"/>
                  </a:lnTo>
                  <a:lnTo>
                    <a:pt x="6171569" y="4909631"/>
                  </a:lnTo>
                  <a:lnTo>
                    <a:pt x="0" y="4909631"/>
                  </a:lnTo>
                  <a:lnTo>
                    <a:pt x="0" y="0"/>
                  </a:lnTo>
                  <a:close/>
                </a:path>
              </a:pathLst>
            </a:custGeom>
            <a:blipFill>
              <a:blip r:embed="rId3"/>
              <a:stretch>
                <a:fillRect l="-41426" t="0" r="0" b="0"/>
              </a:stretch>
            </a:blipFill>
          </p:spPr>
        </p:sp>
        <p:sp>
          <p:nvSpPr>
            <p:cNvPr name="Freeform 4" id="4"/>
            <p:cNvSpPr/>
            <p:nvPr/>
          </p:nvSpPr>
          <p:spPr>
            <a:xfrm flipH="false" flipV="false" rot="0">
              <a:off x="0" y="0"/>
              <a:ext cx="11326460" cy="9010472"/>
            </a:xfrm>
            <a:custGeom>
              <a:avLst/>
              <a:gdLst/>
              <a:ahLst/>
              <a:cxnLst/>
              <a:rect r="r" b="b" t="t" l="l"/>
              <a:pathLst>
                <a:path h="9010472" w="11326460">
                  <a:moveTo>
                    <a:pt x="0" y="0"/>
                  </a:moveTo>
                  <a:lnTo>
                    <a:pt x="11326460" y="0"/>
                  </a:lnTo>
                  <a:lnTo>
                    <a:pt x="11326460" y="9010472"/>
                  </a:lnTo>
                  <a:lnTo>
                    <a:pt x="0" y="9010472"/>
                  </a:lnTo>
                  <a:lnTo>
                    <a:pt x="0" y="0"/>
                  </a:lnTo>
                  <a:close/>
                </a:path>
              </a:pathLst>
            </a:custGeom>
            <a:blipFill>
              <a:blip r:embed="rId3"/>
              <a:stretch>
                <a:fillRect l="-41426" t="0" r="0" b="0"/>
              </a:stretch>
            </a:blipFill>
          </p:spPr>
        </p:sp>
      </p:grpSp>
      <p:sp>
        <p:nvSpPr>
          <p:cNvPr name="TextBox 5" id="5"/>
          <p:cNvSpPr txBox="true"/>
          <p:nvPr/>
        </p:nvSpPr>
        <p:spPr>
          <a:xfrm rot="0">
            <a:off x="3190610" y="1095992"/>
            <a:ext cx="11906781" cy="2770800"/>
          </a:xfrm>
          <a:prstGeom prst="rect">
            <a:avLst/>
          </a:prstGeom>
        </p:spPr>
        <p:txBody>
          <a:bodyPr anchor="t" rtlCol="false" tIns="0" lIns="0" bIns="0" rIns="0">
            <a:spAutoFit/>
          </a:bodyPr>
          <a:lstStyle/>
          <a:p>
            <a:pPr algn="ctr">
              <a:lnSpc>
                <a:spcPts val="22628"/>
              </a:lnSpc>
            </a:pPr>
            <a:r>
              <a:rPr lang="en-US" sz="16163">
                <a:solidFill>
                  <a:srgbClr val="FFFFFF"/>
                </a:solidFill>
                <a:latin typeface="Paytone One"/>
              </a:rPr>
              <a:t>ACCOUNTS.</a:t>
            </a:r>
          </a:p>
        </p:txBody>
      </p:sp>
      <p:sp>
        <p:nvSpPr>
          <p:cNvPr name="Freeform 6" id="6"/>
          <p:cNvSpPr/>
          <p:nvPr/>
        </p:nvSpPr>
        <p:spPr>
          <a:xfrm flipH="false" flipV="false" rot="0">
            <a:off x="5630813" y="3863619"/>
            <a:ext cx="7026374" cy="932591"/>
          </a:xfrm>
          <a:custGeom>
            <a:avLst/>
            <a:gdLst/>
            <a:ahLst/>
            <a:cxnLst/>
            <a:rect r="r" b="b" t="t" l="l"/>
            <a:pathLst>
              <a:path h="932591" w="7026374">
                <a:moveTo>
                  <a:pt x="0" y="0"/>
                </a:moveTo>
                <a:lnTo>
                  <a:pt x="7026374" y="0"/>
                </a:lnTo>
                <a:lnTo>
                  <a:pt x="7026374" y="932591"/>
                </a:lnTo>
                <a:lnTo>
                  <a:pt x="0" y="93259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7" id="7"/>
          <p:cNvGrpSpPr/>
          <p:nvPr/>
        </p:nvGrpSpPr>
        <p:grpSpPr>
          <a:xfrm rot="0">
            <a:off x="16525998" y="100171"/>
            <a:ext cx="1647460" cy="746863"/>
            <a:chOff x="0" y="0"/>
            <a:chExt cx="2196613" cy="995818"/>
          </a:xfrm>
        </p:grpSpPr>
        <p:sp>
          <p:nvSpPr>
            <p:cNvPr name="AutoShape 8" id="8"/>
            <p:cNvSpPr/>
            <p:nvPr/>
          </p:nvSpPr>
          <p:spPr>
            <a:xfrm>
              <a:off x="1062915" y="177258"/>
              <a:ext cx="0" cy="581407"/>
            </a:xfrm>
            <a:prstGeom prst="line">
              <a:avLst/>
            </a:prstGeom>
            <a:ln cap="flat" w="25400">
              <a:solidFill>
                <a:srgbClr val="FFFFFF"/>
              </a:solidFill>
              <a:prstDash val="solid"/>
              <a:headEnd type="none" len="sm" w="sm"/>
              <a:tailEnd type="none" len="sm" w="sm"/>
            </a:ln>
          </p:spPr>
        </p:sp>
        <p:sp>
          <p:nvSpPr>
            <p:cNvPr name="Freeform 9" id="9">
              <a:hlinkClick r:id="rId7" tooltip="https://boolamoola.com"/>
            </p:cNvPr>
            <p:cNvSpPr/>
            <p:nvPr/>
          </p:nvSpPr>
          <p:spPr>
            <a:xfrm flipH="false" flipV="false" rot="0">
              <a:off x="1200796" y="0"/>
              <a:ext cx="995818" cy="995818"/>
            </a:xfrm>
            <a:custGeom>
              <a:avLst/>
              <a:gdLst/>
              <a:ahLst/>
              <a:cxnLst/>
              <a:rect r="r" b="b" t="t" l="l"/>
              <a:pathLst>
                <a:path h="995818" w="995818">
                  <a:moveTo>
                    <a:pt x="0" y="0"/>
                  </a:moveTo>
                  <a:lnTo>
                    <a:pt x="995817" y="0"/>
                  </a:lnTo>
                  <a:lnTo>
                    <a:pt x="995817" y="995818"/>
                  </a:lnTo>
                  <a:lnTo>
                    <a:pt x="0" y="995818"/>
                  </a:lnTo>
                  <a:lnTo>
                    <a:pt x="0" y="0"/>
                  </a:lnTo>
                  <a:close/>
                </a:path>
              </a:pathLst>
            </a:custGeom>
            <a:blipFill>
              <a:blip r:embed="rId6"/>
              <a:stretch>
                <a:fillRect l="0" t="0" r="0" b="0"/>
              </a:stretch>
            </a:blipFill>
          </p:spPr>
        </p:sp>
        <p:sp>
          <p:nvSpPr>
            <p:cNvPr name="Freeform 10" id="10"/>
            <p:cNvSpPr/>
            <p:nvPr/>
          </p:nvSpPr>
          <p:spPr>
            <a:xfrm flipH="false" flipV="false" rot="0">
              <a:off x="0" y="78277"/>
              <a:ext cx="834113" cy="839263"/>
            </a:xfrm>
            <a:custGeom>
              <a:avLst/>
              <a:gdLst/>
              <a:ahLst/>
              <a:cxnLst/>
              <a:rect r="r" b="b" t="t" l="l"/>
              <a:pathLst>
                <a:path h="839263" w="834113">
                  <a:moveTo>
                    <a:pt x="0" y="0"/>
                  </a:moveTo>
                  <a:lnTo>
                    <a:pt x="834113" y="0"/>
                  </a:lnTo>
                  <a:lnTo>
                    <a:pt x="834113" y="839263"/>
                  </a:lnTo>
                  <a:lnTo>
                    <a:pt x="0" y="839263"/>
                  </a:lnTo>
                  <a:lnTo>
                    <a:pt x="0" y="0"/>
                  </a:lnTo>
                  <a:close/>
                </a:path>
              </a:pathLst>
            </a:custGeom>
            <a:blipFill>
              <a:blip r:embed="rId8"/>
              <a:stretch>
                <a:fillRect l="-40161" t="0" r="-38714" b="0"/>
              </a:stretch>
            </a:blipFill>
          </p:spPr>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41C1BA"/>
        </a:solidFill>
      </p:bgPr>
    </p:bg>
    <p:spTree>
      <p:nvGrpSpPr>
        <p:cNvPr id="1" name=""/>
        <p:cNvGrpSpPr/>
        <p:nvPr/>
      </p:nvGrpSpPr>
      <p:grpSpPr>
        <a:xfrm>
          <a:off x="0" y="0"/>
          <a:ext cx="0" cy="0"/>
          <a:chOff x="0" y="0"/>
          <a:chExt cx="0" cy="0"/>
        </a:xfrm>
      </p:grpSpPr>
      <p:grpSp>
        <p:nvGrpSpPr>
          <p:cNvPr name="Group 2" id="2"/>
          <p:cNvGrpSpPr/>
          <p:nvPr/>
        </p:nvGrpSpPr>
        <p:grpSpPr>
          <a:xfrm rot="0">
            <a:off x="10670507" y="4509497"/>
            <a:ext cx="6588793" cy="1462064"/>
            <a:chOff x="0" y="0"/>
            <a:chExt cx="7125295" cy="1581115"/>
          </a:xfrm>
        </p:grpSpPr>
        <p:sp>
          <p:nvSpPr>
            <p:cNvPr name="Freeform 3" id="3"/>
            <p:cNvSpPr/>
            <p:nvPr/>
          </p:nvSpPr>
          <p:spPr>
            <a:xfrm flipH="false" flipV="false" rot="0">
              <a:off x="0" y="0"/>
              <a:ext cx="7125295" cy="1581115"/>
            </a:xfrm>
            <a:custGeom>
              <a:avLst/>
              <a:gdLst/>
              <a:ahLst/>
              <a:cxnLst/>
              <a:rect r="r" b="b" t="t" l="l"/>
              <a:pathLst>
                <a:path h="1581115" w="7125295">
                  <a:moveTo>
                    <a:pt x="35250" y="0"/>
                  </a:moveTo>
                  <a:lnTo>
                    <a:pt x="7090044" y="0"/>
                  </a:lnTo>
                  <a:cubicBezTo>
                    <a:pt x="7109513" y="0"/>
                    <a:pt x="7125295" y="15782"/>
                    <a:pt x="7125295" y="35250"/>
                  </a:cubicBezTo>
                  <a:lnTo>
                    <a:pt x="7125295" y="1545864"/>
                  </a:lnTo>
                  <a:cubicBezTo>
                    <a:pt x="7125295" y="1555213"/>
                    <a:pt x="7121581" y="1564180"/>
                    <a:pt x="7114970" y="1570790"/>
                  </a:cubicBezTo>
                  <a:cubicBezTo>
                    <a:pt x="7108359" y="1577401"/>
                    <a:pt x="7099393" y="1581115"/>
                    <a:pt x="7090044" y="1581115"/>
                  </a:cubicBezTo>
                  <a:lnTo>
                    <a:pt x="35250" y="1581115"/>
                  </a:lnTo>
                  <a:cubicBezTo>
                    <a:pt x="25901" y="1581115"/>
                    <a:pt x="16935" y="1577401"/>
                    <a:pt x="10325" y="1570790"/>
                  </a:cubicBezTo>
                  <a:cubicBezTo>
                    <a:pt x="3714" y="1564180"/>
                    <a:pt x="0" y="1555213"/>
                    <a:pt x="0" y="1545864"/>
                  </a:cubicBezTo>
                  <a:lnTo>
                    <a:pt x="0" y="35250"/>
                  </a:lnTo>
                  <a:cubicBezTo>
                    <a:pt x="0" y="25901"/>
                    <a:pt x="3714" y="16935"/>
                    <a:pt x="10325" y="10325"/>
                  </a:cubicBezTo>
                  <a:cubicBezTo>
                    <a:pt x="16935" y="3714"/>
                    <a:pt x="25901" y="0"/>
                    <a:pt x="35250" y="0"/>
                  </a:cubicBezTo>
                  <a:close/>
                </a:path>
              </a:pathLst>
            </a:custGeom>
            <a:solidFill>
              <a:srgbClr val="0F4D92"/>
            </a:solidFill>
            <a:ln>
              <a:noFill/>
            </a:ln>
          </p:spPr>
        </p:sp>
        <p:sp>
          <p:nvSpPr>
            <p:cNvPr name="TextBox 4" id="4"/>
            <p:cNvSpPr txBox="true"/>
            <p:nvPr/>
          </p:nvSpPr>
          <p:spPr>
            <a:xfrm>
              <a:off x="0" y="-38100"/>
              <a:ext cx="812800" cy="850900"/>
            </a:xfrm>
            <a:prstGeom prst="rect">
              <a:avLst/>
            </a:prstGeom>
          </p:spPr>
          <p:txBody>
            <a:bodyPr anchor="ctr" rtlCol="false" tIns="254000" lIns="254000" bIns="254000" rIns="254000"/>
            <a:lstStyle/>
            <a:p>
              <a:pPr>
                <a:lnSpc>
                  <a:spcPts val="2520"/>
                </a:lnSpc>
              </a:pPr>
            </a:p>
          </p:txBody>
        </p:sp>
      </p:grpSp>
      <p:grpSp>
        <p:nvGrpSpPr>
          <p:cNvPr name="Group 5" id="5"/>
          <p:cNvGrpSpPr/>
          <p:nvPr/>
        </p:nvGrpSpPr>
        <p:grpSpPr>
          <a:xfrm rot="0">
            <a:off x="10507141" y="4420984"/>
            <a:ext cx="6637859" cy="1462064"/>
            <a:chOff x="0" y="0"/>
            <a:chExt cx="7178356" cy="1581115"/>
          </a:xfrm>
        </p:grpSpPr>
        <p:sp>
          <p:nvSpPr>
            <p:cNvPr name="Freeform 6" id="6"/>
            <p:cNvSpPr/>
            <p:nvPr/>
          </p:nvSpPr>
          <p:spPr>
            <a:xfrm flipH="false" flipV="false" rot="0">
              <a:off x="0" y="0"/>
              <a:ext cx="7178356" cy="1581115"/>
            </a:xfrm>
            <a:custGeom>
              <a:avLst/>
              <a:gdLst/>
              <a:ahLst/>
              <a:cxnLst/>
              <a:rect r="r" b="b" t="t" l="l"/>
              <a:pathLst>
                <a:path h="1581115" w="7178356">
                  <a:moveTo>
                    <a:pt x="34990" y="0"/>
                  </a:moveTo>
                  <a:lnTo>
                    <a:pt x="7143366" y="0"/>
                  </a:lnTo>
                  <a:cubicBezTo>
                    <a:pt x="7162691" y="0"/>
                    <a:pt x="7178356" y="15665"/>
                    <a:pt x="7178356" y="34990"/>
                  </a:cubicBezTo>
                  <a:lnTo>
                    <a:pt x="7178356" y="1546125"/>
                  </a:lnTo>
                  <a:cubicBezTo>
                    <a:pt x="7178356" y="1555405"/>
                    <a:pt x="7174670" y="1564305"/>
                    <a:pt x="7168108" y="1570867"/>
                  </a:cubicBezTo>
                  <a:cubicBezTo>
                    <a:pt x="7161547" y="1577428"/>
                    <a:pt x="7152646" y="1581115"/>
                    <a:pt x="7143366" y="1581115"/>
                  </a:cubicBezTo>
                  <a:lnTo>
                    <a:pt x="34990" y="1581115"/>
                  </a:lnTo>
                  <a:cubicBezTo>
                    <a:pt x="25710" y="1581115"/>
                    <a:pt x="16810" y="1577428"/>
                    <a:pt x="10248" y="1570867"/>
                  </a:cubicBezTo>
                  <a:cubicBezTo>
                    <a:pt x="3686" y="1564305"/>
                    <a:pt x="0" y="1555405"/>
                    <a:pt x="0" y="1546125"/>
                  </a:cubicBezTo>
                  <a:lnTo>
                    <a:pt x="0" y="34990"/>
                  </a:lnTo>
                  <a:cubicBezTo>
                    <a:pt x="0" y="25710"/>
                    <a:pt x="3686" y="16810"/>
                    <a:pt x="10248" y="10248"/>
                  </a:cubicBezTo>
                  <a:cubicBezTo>
                    <a:pt x="16810" y="3686"/>
                    <a:pt x="25710" y="0"/>
                    <a:pt x="34990" y="0"/>
                  </a:cubicBezTo>
                  <a:close/>
                </a:path>
              </a:pathLst>
            </a:custGeom>
            <a:solidFill>
              <a:srgbClr val="FFFFFF"/>
            </a:solidFill>
            <a:ln>
              <a:noFill/>
            </a:ln>
          </p:spPr>
        </p:sp>
        <p:sp>
          <p:nvSpPr>
            <p:cNvPr name="TextBox 7" id="7"/>
            <p:cNvSpPr txBox="true"/>
            <p:nvPr/>
          </p:nvSpPr>
          <p:spPr>
            <a:xfrm>
              <a:off x="0" y="-38100"/>
              <a:ext cx="812800" cy="850900"/>
            </a:xfrm>
            <a:prstGeom prst="rect">
              <a:avLst/>
            </a:prstGeom>
          </p:spPr>
          <p:txBody>
            <a:bodyPr anchor="ctr" rtlCol="false" tIns="254000" lIns="254000" bIns="254000" rIns="254000"/>
            <a:lstStyle/>
            <a:p>
              <a:pPr>
                <a:lnSpc>
                  <a:spcPts val="2520"/>
                </a:lnSpc>
              </a:pPr>
            </a:p>
          </p:txBody>
        </p:sp>
      </p:grpSp>
      <p:sp>
        <p:nvSpPr>
          <p:cNvPr name="TextBox 8" id="8"/>
          <p:cNvSpPr txBox="true"/>
          <p:nvPr/>
        </p:nvSpPr>
        <p:spPr>
          <a:xfrm rot="0">
            <a:off x="673572" y="5182863"/>
            <a:ext cx="10050359" cy="788699"/>
          </a:xfrm>
          <a:prstGeom prst="rect">
            <a:avLst/>
          </a:prstGeom>
        </p:spPr>
        <p:txBody>
          <a:bodyPr anchor="t" rtlCol="false" tIns="0" lIns="0" bIns="0" rIns="0">
            <a:spAutoFit/>
          </a:bodyPr>
          <a:lstStyle/>
          <a:p>
            <a:pPr>
              <a:lnSpc>
                <a:spcPts val="6403"/>
              </a:lnSpc>
            </a:pPr>
            <a:r>
              <a:rPr lang="en-US" sz="4573">
                <a:solidFill>
                  <a:srgbClr val="FFFFFF"/>
                </a:solidFill>
                <a:latin typeface="Paytone One"/>
              </a:rPr>
              <a:t>Retirement vs. Non-Retirement</a:t>
            </a:r>
          </a:p>
        </p:txBody>
      </p:sp>
      <p:sp>
        <p:nvSpPr>
          <p:cNvPr name="TextBox 9" id="9"/>
          <p:cNvSpPr txBox="true"/>
          <p:nvPr/>
        </p:nvSpPr>
        <p:spPr>
          <a:xfrm rot="0">
            <a:off x="673572" y="4182088"/>
            <a:ext cx="10239631" cy="1153322"/>
          </a:xfrm>
          <a:prstGeom prst="rect">
            <a:avLst/>
          </a:prstGeom>
        </p:spPr>
        <p:txBody>
          <a:bodyPr anchor="t" rtlCol="false" tIns="0" lIns="0" bIns="0" rIns="0">
            <a:spAutoFit/>
          </a:bodyPr>
          <a:lstStyle/>
          <a:p>
            <a:pPr>
              <a:lnSpc>
                <a:spcPts val="9406"/>
              </a:lnSpc>
            </a:pPr>
            <a:r>
              <a:rPr lang="en-US" sz="6718">
                <a:solidFill>
                  <a:srgbClr val="FFFFFF"/>
                </a:solidFill>
                <a:latin typeface="Paytone One"/>
              </a:rPr>
              <a:t>TYPES OF </a:t>
            </a:r>
            <a:r>
              <a:rPr lang="en-US" sz="6718">
                <a:solidFill>
                  <a:srgbClr val="FFFFFF"/>
                </a:solidFill>
                <a:latin typeface="Paytone One Bold Italics"/>
              </a:rPr>
              <a:t>ACCOUNTS</a:t>
            </a:r>
            <a:r>
              <a:rPr lang="en-US" sz="6718">
                <a:solidFill>
                  <a:srgbClr val="FFFFFF"/>
                </a:solidFill>
                <a:latin typeface="Paytone One"/>
              </a:rPr>
              <a:t>: </a:t>
            </a:r>
          </a:p>
        </p:txBody>
      </p:sp>
      <p:sp>
        <p:nvSpPr>
          <p:cNvPr name="TextBox 10" id="10"/>
          <p:cNvSpPr txBox="true"/>
          <p:nvPr/>
        </p:nvSpPr>
        <p:spPr>
          <a:xfrm rot="0">
            <a:off x="10609631" y="4871671"/>
            <a:ext cx="6535369" cy="496034"/>
          </a:xfrm>
          <a:prstGeom prst="rect">
            <a:avLst/>
          </a:prstGeom>
        </p:spPr>
        <p:txBody>
          <a:bodyPr anchor="t" rtlCol="false" tIns="0" lIns="0" bIns="0" rIns="0">
            <a:spAutoFit/>
          </a:bodyPr>
          <a:lstStyle/>
          <a:p>
            <a:pPr algn="ctr">
              <a:lnSpc>
                <a:spcPts val="4159"/>
              </a:lnSpc>
            </a:pPr>
            <a:r>
              <a:rPr lang="en-US" sz="2971">
                <a:solidFill>
                  <a:srgbClr val="0F4D92"/>
                </a:solidFill>
                <a:latin typeface="Paytone One"/>
              </a:rPr>
              <a:t>What are my different options?</a:t>
            </a:r>
          </a:p>
        </p:txBody>
      </p:sp>
      <p:grpSp>
        <p:nvGrpSpPr>
          <p:cNvPr name="Group 11" id="11"/>
          <p:cNvGrpSpPr/>
          <p:nvPr/>
        </p:nvGrpSpPr>
        <p:grpSpPr>
          <a:xfrm rot="0">
            <a:off x="16525998" y="100171"/>
            <a:ext cx="1647460" cy="746863"/>
            <a:chOff x="0" y="0"/>
            <a:chExt cx="2196613" cy="995818"/>
          </a:xfrm>
        </p:grpSpPr>
        <p:sp>
          <p:nvSpPr>
            <p:cNvPr name="AutoShape 12" id="12"/>
            <p:cNvSpPr/>
            <p:nvPr/>
          </p:nvSpPr>
          <p:spPr>
            <a:xfrm>
              <a:off x="1062915" y="177258"/>
              <a:ext cx="0" cy="581407"/>
            </a:xfrm>
            <a:prstGeom prst="line">
              <a:avLst/>
            </a:prstGeom>
            <a:ln cap="flat" w="25400">
              <a:solidFill>
                <a:srgbClr val="FFFFFF"/>
              </a:solidFill>
              <a:prstDash val="solid"/>
              <a:headEnd type="none" len="sm" w="sm"/>
              <a:tailEnd type="none" len="sm" w="sm"/>
            </a:ln>
          </p:spPr>
        </p:sp>
        <p:sp>
          <p:nvSpPr>
            <p:cNvPr name="Freeform 13" id="13">
              <a:hlinkClick r:id="rId3" tooltip="https://boolamoola.com"/>
            </p:cNvPr>
            <p:cNvSpPr/>
            <p:nvPr/>
          </p:nvSpPr>
          <p:spPr>
            <a:xfrm flipH="false" flipV="false" rot="0">
              <a:off x="1200796" y="0"/>
              <a:ext cx="995818" cy="995818"/>
            </a:xfrm>
            <a:custGeom>
              <a:avLst/>
              <a:gdLst/>
              <a:ahLst/>
              <a:cxnLst/>
              <a:rect r="r" b="b" t="t" l="l"/>
              <a:pathLst>
                <a:path h="995818" w="995818">
                  <a:moveTo>
                    <a:pt x="0" y="0"/>
                  </a:moveTo>
                  <a:lnTo>
                    <a:pt x="995817" y="0"/>
                  </a:lnTo>
                  <a:lnTo>
                    <a:pt x="995817" y="995818"/>
                  </a:lnTo>
                  <a:lnTo>
                    <a:pt x="0" y="995818"/>
                  </a:lnTo>
                  <a:lnTo>
                    <a:pt x="0" y="0"/>
                  </a:lnTo>
                  <a:close/>
                </a:path>
              </a:pathLst>
            </a:custGeom>
            <a:blipFill>
              <a:blip r:embed="rId2"/>
              <a:stretch>
                <a:fillRect l="0" t="0" r="0" b="0"/>
              </a:stretch>
            </a:blipFill>
          </p:spPr>
        </p:sp>
        <p:sp>
          <p:nvSpPr>
            <p:cNvPr name="Freeform 14" id="14"/>
            <p:cNvSpPr/>
            <p:nvPr/>
          </p:nvSpPr>
          <p:spPr>
            <a:xfrm flipH="false" flipV="false" rot="0">
              <a:off x="0" y="78277"/>
              <a:ext cx="834113" cy="839263"/>
            </a:xfrm>
            <a:custGeom>
              <a:avLst/>
              <a:gdLst/>
              <a:ahLst/>
              <a:cxnLst/>
              <a:rect r="r" b="b" t="t" l="l"/>
              <a:pathLst>
                <a:path h="839263" w="834113">
                  <a:moveTo>
                    <a:pt x="0" y="0"/>
                  </a:moveTo>
                  <a:lnTo>
                    <a:pt x="834113" y="0"/>
                  </a:lnTo>
                  <a:lnTo>
                    <a:pt x="834113" y="839263"/>
                  </a:lnTo>
                  <a:lnTo>
                    <a:pt x="0" y="839263"/>
                  </a:lnTo>
                  <a:lnTo>
                    <a:pt x="0" y="0"/>
                  </a:lnTo>
                  <a:close/>
                </a:path>
              </a:pathLst>
            </a:custGeom>
            <a:blipFill>
              <a:blip r:embed="rId4"/>
              <a:stretch>
                <a:fillRect l="-40161" t="0" r="-38714" b="0"/>
              </a:stretch>
            </a:blipFill>
          </p:spPr>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41C1BA"/>
        </a:solidFill>
      </p:bgPr>
    </p:bg>
    <p:spTree>
      <p:nvGrpSpPr>
        <p:cNvPr id="1" name=""/>
        <p:cNvGrpSpPr/>
        <p:nvPr/>
      </p:nvGrpSpPr>
      <p:grpSpPr>
        <a:xfrm>
          <a:off x="0" y="0"/>
          <a:ext cx="0" cy="0"/>
          <a:chOff x="0" y="0"/>
          <a:chExt cx="0" cy="0"/>
        </a:xfrm>
      </p:grpSpPr>
      <p:grpSp>
        <p:nvGrpSpPr>
          <p:cNvPr name="Group 2" id="2"/>
          <p:cNvGrpSpPr/>
          <p:nvPr/>
        </p:nvGrpSpPr>
        <p:grpSpPr>
          <a:xfrm rot="0">
            <a:off x="9609793" y="5504197"/>
            <a:ext cx="7373789" cy="3754103"/>
            <a:chOff x="0" y="0"/>
            <a:chExt cx="2131185" cy="1085017"/>
          </a:xfrm>
        </p:grpSpPr>
        <p:sp>
          <p:nvSpPr>
            <p:cNvPr name="Freeform 3" id="3"/>
            <p:cNvSpPr/>
            <p:nvPr/>
          </p:nvSpPr>
          <p:spPr>
            <a:xfrm flipH="false" flipV="false" rot="0">
              <a:off x="0" y="0"/>
              <a:ext cx="2131185" cy="1085017"/>
            </a:xfrm>
            <a:custGeom>
              <a:avLst/>
              <a:gdLst/>
              <a:ahLst/>
              <a:cxnLst/>
              <a:rect r="r" b="b" t="t" l="l"/>
              <a:pathLst>
                <a:path h="1085017" w="2131185">
                  <a:moveTo>
                    <a:pt x="53546" y="0"/>
                  </a:moveTo>
                  <a:lnTo>
                    <a:pt x="2077639" y="0"/>
                  </a:lnTo>
                  <a:cubicBezTo>
                    <a:pt x="2107212" y="0"/>
                    <a:pt x="2131185" y="23973"/>
                    <a:pt x="2131185" y="53546"/>
                  </a:cubicBezTo>
                  <a:lnTo>
                    <a:pt x="2131185" y="1031471"/>
                  </a:lnTo>
                  <a:cubicBezTo>
                    <a:pt x="2131185" y="1061044"/>
                    <a:pt x="2107212" y="1085017"/>
                    <a:pt x="2077639" y="1085017"/>
                  </a:cubicBezTo>
                  <a:lnTo>
                    <a:pt x="53546" y="1085017"/>
                  </a:lnTo>
                  <a:cubicBezTo>
                    <a:pt x="23973" y="1085017"/>
                    <a:pt x="0" y="1061044"/>
                    <a:pt x="0" y="1031471"/>
                  </a:cubicBezTo>
                  <a:lnTo>
                    <a:pt x="0" y="53546"/>
                  </a:lnTo>
                  <a:cubicBezTo>
                    <a:pt x="0" y="23973"/>
                    <a:pt x="23973" y="0"/>
                    <a:pt x="53546" y="0"/>
                  </a:cubicBezTo>
                  <a:close/>
                </a:path>
              </a:pathLst>
            </a:custGeom>
            <a:solidFill>
              <a:srgbClr val="0F4D92"/>
            </a:solidFill>
          </p:spPr>
        </p:sp>
        <p:sp>
          <p:nvSpPr>
            <p:cNvPr name="TextBox 4" id="4"/>
            <p:cNvSpPr txBox="true"/>
            <p:nvPr/>
          </p:nvSpPr>
          <p:spPr>
            <a:xfrm>
              <a:off x="0" y="-47625"/>
              <a:ext cx="812800" cy="860425"/>
            </a:xfrm>
            <a:prstGeom prst="rect">
              <a:avLst/>
            </a:prstGeom>
          </p:spPr>
          <p:txBody>
            <a:bodyPr anchor="ctr" rtlCol="false" tIns="50800" lIns="50800" bIns="50800" rIns="50800"/>
            <a:lstStyle/>
            <a:p>
              <a:pPr algn="ctr">
                <a:lnSpc>
                  <a:spcPts val="3226"/>
                </a:lnSpc>
              </a:pPr>
            </a:p>
          </p:txBody>
        </p:sp>
      </p:grpSp>
      <p:grpSp>
        <p:nvGrpSpPr>
          <p:cNvPr name="Group 5" id="5"/>
          <p:cNvGrpSpPr/>
          <p:nvPr/>
        </p:nvGrpSpPr>
        <p:grpSpPr>
          <a:xfrm rot="0">
            <a:off x="9491022" y="5374001"/>
            <a:ext cx="7366675" cy="3754103"/>
            <a:chOff x="0" y="0"/>
            <a:chExt cx="2129129" cy="1085017"/>
          </a:xfrm>
        </p:grpSpPr>
        <p:sp>
          <p:nvSpPr>
            <p:cNvPr name="Freeform 6" id="6"/>
            <p:cNvSpPr/>
            <p:nvPr/>
          </p:nvSpPr>
          <p:spPr>
            <a:xfrm flipH="false" flipV="false" rot="0">
              <a:off x="0" y="0"/>
              <a:ext cx="2129129" cy="1085017"/>
            </a:xfrm>
            <a:custGeom>
              <a:avLst/>
              <a:gdLst/>
              <a:ahLst/>
              <a:cxnLst/>
              <a:rect r="r" b="b" t="t" l="l"/>
              <a:pathLst>
                <a:path h="1085017" w="2129129">
                  <a:moveTo>
                    <a:pt x="53598" y="0"/>
                  </a:moveTo>
                  <a:lnTo>
                    <a:pt x="2075531" y="0"/>
                  </a:lnTo>
                  <a:cubicBezTo>
                    <a:pt x="2089746" y="0"/>
                    <a:pt x="2103379" y="5647"/>
                    <a:pt x="2113431" y="15698"/>
                  </a:cubicBezTo>
                  <a:cubicBezTo>
                    <a:pt x="2123482" y="25750"/>
                    <a:pt x="2129129" y="39383"/>
                    <a:pt x="2129129" y="53598"/>
                  </a:cubicBezTo>
                  <a:lnTo>
                    <a:pt x="2129129" y="1031419"/>
                  </a:lnTo>
                  <a:cubicBezTo>
                    <a:pt x="2129129" y="1061021"/>
                    <a:pt x="2105133" y="1085017"/>
                    <a:pt x="2075531" y="1085017"/>
                  </a:cubicBezTo>
                  <a:lnTo>
                    <a:pt x="53598" y="1085017"/>
                  </a:lnTo>
                  <a:cubicBezTo>
                    <a:pt x="39383" y="1085017"/>
                    <a:pt x="25750" y="1079370"/>
                    <a:pt x="15698" y="1069319"/>
                  </a:cubicBezTo>
                  <a:cubicBezTo>
                    <a:pt x="5647" y="1059267"/>
                    <a:pt x="0" y="1045634"/>
                    <a:pt x="0" y="1031419"/>
                  </a:cubicBezTo>
                  <a:lnTo>
                    <a:pt x="0" y="53598"/>
                  </a:lnTo>
                  <a:cubicBezTo>
                    <a:pt x="0" y="39383"/>
                    <a:pt x="5647" y="25750"/>
                    <a:pt x="15698" y="15698"/>
                  </a:cubicBezTo>
                  <a:cubicBezTo>
                    <a:pt x="25750" y="5647"/>
                    <a:pt x="39383" y="0"/>
                    <a:pt x="53598" y="0"/>
                  </a:cubicBezTo>
                  <a:close/>
                </a:path>
              </a:pathLst>
            </a:custGeom>
            <a:solidFill>
              <a:srgbClr val="FFFEFE"/>
            </a:solidFill>
          </p:spPr>
        </p:sp>
        <p:sp>
          <p:nvSpPr>
            <p:cNvPr name="TextBox 7" id="7"/>
            <p:cNvSpPr txBox="true"/>
            <p:nvPr/>
          </p:nvSpPr>
          <p:spPr>
            <a:xfrm>
              <a:off x="0" y="-47625"/>
              <a:ext cx="812800" cy="860425"/>
            </a:xfrm>
            <a:prstGeom prst="rect">
              <a:avLst/>
            </a:prstGeom>
          </p:spPr>
          <p:txBody>
            <a:bodyPr anchor="ctr" rtlCol="false" tIns="50800" lIns="50800" bIns="50800" rIns="50800"/>
            <a:lstStyle/>
            <a:p>
              <a:pPr algn="ctr">
                <a:lnSpc>
                  <a:spcPts val="3226"/>
                </a:lnSpc>
              </a:pPr>
            </a:p>
          </p:txBody>
        </p:sp>
      </p:grpSp>
      <p:grpSp>
        <p:nvGrpSpPr>
          <p:cNvPr name="Group 8" id="8"/>
          <p:cNvGrpSpPr/>
          <p:nvPr/>
        </p:nvGrpSpPr>
        <p:grpSpPr>
          <a:xfrm rot="0">
            <a:off x="9609793" y="1158897"/>
            <a:ext cx="7373789" cy="3754103"/>
            <a:chOff x="0" y="0"/>
            <a:chExt cx="2131185" cy="1085017"/>
          </a:xfrm>
        </p:grpSpPr>
        <p:sp>
          <p:nvSpPr>
            <p:cNvPr name="Freeform 9" id="9"/>
            <p:cNvSpPr/>
            <p:nvPr/>
          </p:nvSpPr>
          <p:spPr>
            <a:xfrm flipH="false" flipV="false" rot="0">
              <a:off x="0" y="0"/>
              <a:ext cx="2131185" cy="1085017"/>
            </a:xfrm>
            <a:custGeom>
              <a:avLst/>
              <a:gdLst/>
              <a:ahLst/>
              <a:cxnLst/>
              <a:rect r="r" b="b" t="t" l="l"/>
              <a:pathLst>
                <a:path h="1085017" w="2131185">
                  <a:moveTo>
                    <a:pt x="53546" y="0"/>
                  </a:moveTo>
                  <a:lnTo>
                    <a:pt x="2077639" y="0"/>
                  </a:lnTo>
                  <a:cubicBezTo>
                    <a:pt x="2107212" y="0"/>
                    <a:pt x="2131185" y="23973"/>
                    <a:pt x="2131185" y="53546"/>
                  </a:cubicBezTo>
                  <a:lnTo>
                    <a:pt x="2131185" y="1031471"/>
                  </a:lnTo>
                  <a:cubicBezTo>
                    <a:pt x="2131185" y="1061044"/>
                    <a:pt x="2107212" y="1085017"/>
                    <a:pt x="2077639" y="1085017"/>
                  </a:cubicBezTo>
                  <a:lnTo>
                    <a:pt x="53546" y="1085017"/>
                  </a:lnTo>
                  <a:cubicBezTo>
                    <a:pt x="23973" y="1085017"/>
                    <a:pt x="0" y="1061044"/>
                    <a:pt x="0" y="1031471"/>
                  </a:cubicBezTo>
                  <a:lnTo>
                    <a:pt x="0" y="53546"/>
                  </a:lnTo>
                  <a:cubicBezTo>
                    <a:pt x="0" y="23973"/>
                    <a:pt x="23973" y="0"/>
                    <a:pt x="53546" y="0"/>
                  </a:cubicBezTo>
                  <a:close/>
                </a:path>
              </a:pathLst>
            </a:custGeom>
            <a:solidFill>
              <a:srgbClr val="0F4D92"/>
            </a:solidFill>
          </p:spPr>
        </p:sp>
        <p:sp>
          <p:nvSpPr>
            <p:cNvPr name="TextBox 10" id="10"/>
            <p:cNvSpPr txBox="true"/>
            <p:nvPr/>
          </p:nvSpPr>
          <p:spPr>
            <a:xfrm>
              <a:off x="0" y="-47625"/>
              <a:ext cx="812800" cy="860425"/>
            </a:xfrm>
            <a:prstGeom prst="rect">
              <a:avLst/>
            </a:prstGeom>
          </p:spPr>
          <p:txBody>
            <a:bodyPr anchor="ctr" rtlCol="false" tIns="50800" lIns="50800" bIns="50800" rIns="50800"/>
            <a:lstStyle/>
            <a:p>
              <a:pPr algn="ctr">
                <a:lnSpc>
                  <a:spcPts val="3226"/>
                </a:lnSpc>
              </a:pPr>
            </a:p>
          </p:txBody>
        </p:sp>
      </p:grpSp>
      <p:grpSp>
        <p:nvGrpSpPr>
          <p:cNvPr name="Group 11" id="11"/>
          <p:cNvGrpSpPr/>
          <p:nvPr/>
        </p:nvGrpSpPr>
        <p:grpSpPr>
          <a:xfrm rot="0">
            <a:off x="9491022" y="1028700"/>
            <a:ext cx="7366675" cy="3754103"/>
            <a:chOff x="0" y="0"/>
            <a:chExt cx="2129129" cy="1085017"/>
          </a:xfrm>
        </p:grpSpPr>
        <p:sp>
          <p:nvSpPr>
            <p:cNvPr name="Freeform 12" id="12"/>
            <p:cNvSpPr/>
            <p:nvPr/>
          </p:nvSpPr>
          <p:spPr>
            <a:xfrm flipH="false" flipV="false" rot="0">
              <a:off x="0" y="0"/>
              <a:ext cx="2129129" cy="1085017"/>
            </a:xfrm>
            <a:custGeom>
              <a:avLst/>
              <a:gdLst/>
              <a:ahLst/>
              <a:cxnLst/>
              <a:rect r="r" b="b" t="t" l="l"/>
              <a:pathLst>
                <a:path h="1085017" w="2129129">
                  <a:moveTo>
                    <a:pt x="53598" y="0"/>
                  </a:moveTo>
                  <a:lnTo>
                    <a:pt x="2075531" y="0"/>
                  </a:lnTo>
                  <a:cubicBezTo>
                    <a:pt x="2089746" y="0"/>
                    <a:pt x="2103379" y="5647"/>
                    <a:pt x="2113431" y="15698"/>
                  </a:cubicBezTo>
                  <a:cubicBezTo>
                    <a:pt x="2123482" y="25750"/>
                    <a:pt x="2129129" y="39383"/>
                    <a:pt x="2129129" y="53598"/>
                  </a:cubicBezTo>
                  <a:lnTo>
                    <a:pt x="2129129" y="1031419"/>
                  </a:lnTo>
                  <a:cubicBezTo>
                    <a:pt x="2129129" y="1061021"/>
                    <a:pt x="2105133" y="1085017"/>
                    <a:pt x="2075531" y="1085017"/>
                  </a:cubicBezTo>
                  <a:lnTo>
                    <a:pt x="53598" y="1085017"/>
                  </a:lnTo>
                  <a:cubicBezTo>
                    <a:pt x="39383" y="1085017"/>
                    <a:pt x="25750" y="1079370"/>
                    <a:pt x="15698" y="1069319"/>
                  </a:cubicBezTo>
                  <a:cubicBezTo>
                    <a:pt x="5647" y="1059267"/>
                    <a:pt x="0" y="1045634"/>
                    <a:pt x="0" y="1031419"/>
                  </a:cubicBezTo>
                  <a:lnTo>
                    <a:pt x="0" y="53598"/>
                  </a:lnTo>
                  <a:cubicBezTo>
                    <a:pt x="0" y="39383"/>
                    <a:pt x="5647" y="25750"/>
                    <a:pt x="15698" y="15698"/>
                  </a:cubicBezTo>
                  <a:cubicBezTo>
                    <a:pt x="25750" y="5647"/>
                    <a:pt x="39383" y="0"/>
                    <a:pt x="53598" y="0"/>
                  </a:cubicBezTo>
                  <a:close/>
                </a:path>
              </a:pathLst>
            </a:custGeom>
            <a:solidFill>
              <a:srgbClr val="FFFEFE"/>
            </a:solidFill>
          </p:spPr>
        </p:sp>
        <p:sp>
          <p:nvSpPr>
            <p:cNvPr name="TextBox 13" id="13"/>
            <p:cNvSpPr txBox="true"/>
            <p:nvPr/>
          </p:nvSpPr>
          <p:spPr>
            <a:xfrm>
              <a:off x="0" y="-47625"/>
              <a:ext cx="812800" cy="860425"/>
            </a:xfrm>
            <a:prstGeom prst="rect">
              <a:avLst/>
            </a:prstGeom>
          </p:spPr>
          <p:txBody>
            <a:bodyPr anchor="ctr" rtlCol="false" tIns="50800" lIns="50800" bIns="50800" rIns="50800"/>
            <a:lstStyle/>
            <a:p>
              <a:pPr algn="ctr">
                <a:lnSpc>
                  <a:spcPts val="3226"/>
                </a:lnSpc>
              </a:pPr>
            </a:p>
          </p:txBody>
        </p:sp>
      </p:grpSp>
      <p:sp>
        <p:nvSpPr>
          <p:cNvPr name="Freeform 14" id="14"/>
          <p:cNvSpPr/>
          <p:nvPr/>
        </p:nvSpPr>
        <p:spPr>
          <a:xfrm flipH="false" flipV="false" rot="0">
            <a:off x="-3477410" y="-371812"/>
            <a:ext cx="14922296" cy="12811172"/>
          </a:xfrm>
          <a:custGeom>
            <a:avLst/>
            <a:gdLst/>
            <a:ahLst/>
            <a:cxnLst/>
            <a:rect r="r" b="b" t="t" l="l"/>
            <a:pathLst>
              <a:path h="12811172" w="14922296">
                <a:moveTo>
                  <a:pt x="0" y="0"/>
                </a:moveTo>
                <a:lnTo>
                  <a:pt x="14922296" y="0"/>
                </a:lnTo>
                <a:lnTo>
                  <a:pt x="14922296" y="12811172"/>
                </a:lnTo>
                <a:lnTo>
                  <a:pt x="0" y="12811172"/>
                </a:lnTo>
                <a:lnTo>
                  <a:pt x="0" y="0"/>
                </a:lnTo>
                <a:close/>
              </a:path>
            </a:pathLst>
          </a:custGeom>
          <a:blipFill>
            <a:blip r:embed="rId2"/>
            <a:stretch>
              <a:fillRect l="0" t="-22896" r="-58363" b="0"/>
            </a:stretch>
          </a:blipFill>
        </p:spPr>
      </p:sp>
      <p:sp>
        <p:nvSpPr>
          <p:cNvPr name="TextBox 15" id="15"/>
          <p:cNvSpPr txBox="true"/>
          <p:nvPr/>
        </p:nvSpPr>
        <p:spPr>
          <a:xfrm rot="0">
            <a:off x="10106812" y="1543709"/>
            <a:ext cx="5703511" cy="2786081"/>
          </a:xfrm>
          <a:prstGeom prst="rect">
            <a:avLst/>
          </a:prstGeom>
        </p:spPr>
        <p:txBody>
          <a:bodyPr anchor="t" rtlCol="false" tIns="0" lIns="0" bIns="0" rIns="0">
            <a:spAutoFit/>
          </a:bodyPr>
          <a:lstStyle/>
          <a:p>
            <a:pPr>
              <a:lnSpc>
                <a:spcPts val="4461"/>
              </a:lnSpc>
            </a:pPr>
            <a:r>
              <a:rPr lang="en-US" sz="3186">
                <a:solidFill>
                  <a:srgbClr val="0F4D92"/>
                </a:solidFill>
                <a:latin typeface="Paytone One Bold Italics"/>
              </a:rPr>
              <a:t>RETIREMENT</a:t>
            </a:r>
            <a:r>
              <a:rPr lang="en-US" sz="3186">
                <a:solidFill>
                  <a:srgbClr val="0F4D92"/>
                </a:solidFill>
                <a:latin typeface="Paytone One Bold"/>
              </a:rPr>
              <a:t>:</a:t>
            </a:r>
          </a:p>
          <a:p>
            <a:pPr marL="688024" indent="-344012" lvl="1">
              <a:lnSpc>
                <a:spcPts val="4461"/>
              </a:lnSpc>
              <a:buFont typeface="Arial"/>
              <a:buChar char="•"/>
            </a:pPr>
            <a:r>
              <a:rPr lang="en-US" sz="3186">
                <a:solidFill>
                  <a:srgbClr val="0F4D92"/>
                </a:solidFill>
                <a:latin typeface="Object Sans"/>
              </a:rPr>
              <a:t>Post-Age 59 1/2</a:t>
            </a:r>
          </a:p>
          <a:p>
            <a:pPr marL="688024" indent="-344012" lvl="1">
              <a:lnSpc>
                <a:spcPts val="4461"/>
              </a:lnSpc>
              <a:buFont typeface="Arial"/>
              <a:buChar char="•"/>
            </a:pPr>
            <a:r>
              <a:rPr lang="en-US" sz="3186">
                <a:solidFill>
                  <a:srgbClr val="0F4D92"/>
                </a:solidFill>
                <a:latin typeface="Object Sans"/>
              </a:rPr>
              <a:t>Tax Deferral</a:t>
            </a:r>
          </a:p>
          <a:p>
            <a:pPr marL="688024" indent="-344012" lvl="1">
              <a:lnSpc>
                <a:spcPts val="4461"/>
              </a:lnSpc>
              <a:buFont typeface="Arial"/>
              <a:buChar char="•"/>
            </a:pPr>
            <a:r>
              <a:rPr lang="en-US" sz="3186">
                <a:solidFill>
                  <a:srgbClr val="0F4D92"/>
                </a:solidFill>
                <a:latin typeface="Object Sans"/>
              </a:rPr>
              <a:t>Pre-Tax &amp; Post-Tax</a:t>
            </a:r>
          </a:p>
          <a:p>
            <a:pPr marL="688024" indent="-344012" lvl="1">
              <a:lnSpc>
                <a:spcPts val="4461"/>
              </a:lnSpc>
              <a:buFont typeface="Arial"/>
              <a:buChar char="•"/>
            </a:pPr>
            <a:r>
              <a:rPr lang="en-US" sz="3186">
                <a:solidFill>
                  <a:srgbClr val="0F4D92"/>
                </a:solidFill>
                <a:latin typeface="Object Sans"/>
              </a:rPr>
              <a:t>Through Employer</a:t>
            </a:r>
          </a:p>
        </p:txBody>
      </p:sp>
      <p:sp>
        <p:nvSpPr>
          <p:cNvPr name="TextBox 16" id="16"/>
          <p:cNvSpPr txBox="true"/>
          <p:nvPr/>
        </p:nvSpPr>
        <p:spPr>
          <a:xfrm rot="0">
            <a:off x="10159696" y="5870081"/>
            <a:ext cx="6698001" cy="2786081"/>
          </a:xfrm>
          <a:prstGeom prst="rect">
            <a:avLst/>
          </a:prstGeom>
        </p:spPr>
        <p:txBody>
          <a:bodyPr anchor="t" rtlCol="false" tIns="0" lIns="0" bIns="0" rIns="0">
            <a:spAutoFit/>
          </a:bodyPr>
          <a:lstStyle/>
          <a:p>
            <a:pPr>
              <a:lnSpc>
                <a:spcPts val="4461"/>
              </a:lnSpc>
            </a:pPr>
            <a:r>
              <a:rPr lang="en-US" sz="3186">
                <a:solidFill>
                  <a:srgbClr val="0F4D92"/>
                </a:solidFill>
                <a:latin typeface="Paytone One Bold Italics"/>
              </a:rPr>
              <a:t>NON-RETIREMENT</a:t>
            </a:r>
            <a:r>
              <a:rPr lang="en-US" sz="3186">
                <a:solidFill>
                  <a:srgbClr val="0F4D92"/>
                </a:solidFill>
                <a:latin typeface="Paytone One Bold"/>
              </a:rPr>
              <a:t>:</a:t>
            </a:r>
          </a:p>
          <a:p>
            <a:pPr marL="688024" indent="-344012" lvl="1">
              <a:lnSpc>
                <a:spcPts val="4461"/>
              </a:lnSpc>
              <a:buFont typeface="Arial"/>
              <a:buChar char="•"/>
            </a:pPr>
            <a:r>
              <a:rPr lang="en-US" sz="3186">
                <a:solidFill>
                  <a:srgbClr val="0F4D92"/>
                </a:solidFill>
                <a:latin typeface="Object Sans"/>
              </a:rPr>
              <a:t>Use Any Time</a:t>
            </a:r>
          </a:p>
          <a:p>
            <a:pPr marL="688024" indent="-344012" lvl="1">
              <a:lnSpc>
                <a:spcPts val="4461"/>
              </a:lnSpc>
              <a:buFont typeface="Arial"/>
              <a:buChar char="•"/>
            </a:pPr>
            <a:r>
              <a:rPr lang="en-US" sz="3186">
                <a:solidFill>
                  <a:srgbClr val="0F4D92"/>
                </a:solidFill>
                <a:latin typeface="Object Sans"/>
              </a:rPr>
              <a:t>Taxable</a:t>
            </a:r>
          </a:p>
          <a:p>
            <a:pPr marL="688024" indent="-344012" lvl="1">
              <a:lnSpc>
                <a:spcPts val="4461"/>
              </a:lnSpc>
              <a:buFont typeface="Arial"/>
              <a:buChar char="•"/>
            </a:pPr>
            <a:r>
              <a:rPr lang="en-US" sz="3186">
                <a:solidFill>
                  <a:srgbClr val="0F4D92"/>
                </a:solidFill>
                <a:latin typeface="Object Sans"/>
              </a:rPr>
              <a:t>JTWROS</a:t>
            </a:r>
          </a:p>
          <a:p>
            <a:pPr marL="688024" indent="-344012" lvl="1">
              <a:lnSpc>
                <a:spcPts val="4461"/>
              </a:lnSpc>
              <a:buFont typeface="Arial"/>
              <a:buChar char="•"/>
            </a:pPr>
            <a:r>
              <a:rPr lang="en-US" sz="3186">
                <a:solidFill>
                  <a:srgbClr val="0F4D92"/>
                </a:solidFill>
                <a:latin typeface="Object Sans"/>
              </a:rPr>
              <a:t>Through Self or Brokerage</a:t>
            </a:r>
          </a:p>
        </p:txBody>
      </p:sp>
      <p:sp>
        <p:nvSpPr>
          <p:cNvPr name="Freeform 17" id="17"/>
          <p:cNvSpPr/>
          <p:nvPr/>
        </p:nvSpPr>
        <p:spPr>
          <a:xfrm flipH="false" flipV="false" rot="0">
            <a:off x="10291484" y="2230486"/>
            <a:ext cx="386027" cy="387130"/>
          </a:xfrm>
          <a:custGeom>
            <a:avLst/>
            <a:gdLst/>
            <a:ahLst/>
            <a:cxnLst/>
            <a:rect r="r" b="b" t="t" l="l"/>
            <a:pathLst>
              <a:path h="387130" w="386027">
                <a:moveTo>
                  <a:pt x="0" y="0"/>
                </a:moveTo>
                <a:lnTo>
                  <a:pt x="386026" y="0"/>
                </a:lnTo>
                <a:lnTo>
                  <a:pt x="386026" y="387130"/>
                </a:lnTo>
                <a:lnTo>
                  <a:pt x="0" y="38713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8" id="18"/>
          <p:cNvSpPr/>
          <p:nvPr/>
        </p:nvSpPr>
        <p:spPr>
          <a:xfrm flipH="false" flipV="false" rot="0">
            <a:off x="10291484" y="2771760"/>
            <a:ext cx="386027" cy="387130"/>
          </a:xfrm>
          <a:custGeom>
            <a:avLst/>
            <a:gdLst/>
            <a:ahLst/>
            <a:cxnLst/>
            <a:rect r="r" b="b" t="t" l="l"/>
            <a:pathLst>
              <a:path h="387130" w="386027">
                <a:moveTo>
                  <a:pt x="0" y="0"/>
                </a:moveTo>
                <a:lnTo>
                  <a:pt x="386026" y="0"/>
                </a:lnTo>
                <a:lnTo>
                  <a:pt x="386026" y="387129"/>
                </a:lnTo>
                <a:lnTo>
                  <a:pt x="0" y="38712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9" id="19"/>
          <p:cNvSpPr/>
          <p:nvPr/>
        </p:nvSpPr>
        <p:spPr>
          <a:xfrm flipH="false" flipV="false" rot="0">
            <a:off x="10291484" y="3311289"/>
            <a:ext cx="386027" cy="387130"/>
          </a:xfrm>
          <a:custGeom>
            <a:avLst/>
            <a:gdLst/>
            <a:ahLst/>
            <a:cxnLst/>
            <a:rect r="r" b="b" t="t" l="l"/>
            <a:pathLst>
              <a:path h="387130" w="386027">
                <a:moveTo>
                  <a:pt x="0" y="0"/>
                </a:moveTo>
                <a:lnTo>
                  <a:pt x="386026" y="0"/>
                </a:lnTo>
                <a:lnTo>
                  <a:pt x="386026" y="387130"/>
                </a:lnTo>
                <a:lnTo>
                  <a:pt x="0" y="38713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0" id="20"/>
          <p:cNvSpPr/>
          <p:nvPr/>
        </p:nvSpPr>
        <p:spPr>
          <a:xfrm flipH="false" flipV="false" rot="0">
            <a:off x="10291484" y="3850819"/>
            <a:ext cx="386027" cy="387130"/>
          </a:xfrm>
          <a:custGeom>
            <a:avLst/>
            <a:gdLst/>
            <a:ahLst/>
            <a:cxnLst/>
            <a:rect r="r" b="b" t="t" l="l"/>
            <a:pathLst>
              <a:path h="387130" w="386027">
                <a:moveTo>
                  <a:pt x="0" y="0"/>
                </a:moveTo>
                <a:lnTo>
                  <a:pt x="386026" y="0"/>
                </a:lnTo>
                <a:lnTo>
                  <a:pt x="386026" y="387130"/>
                </a:lnTo>
                <a:lnTo>
                  <a:pt x="0" y="38713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1" id="21"/>
          <p:cNvSpPr/>
          <p:nvPr/>
        </p:nvSpPr>
        <p:spPr>
          <a:xfrm flipH="false" flipV="false" rot="0">
            <a:off x="10291484" y="6582024"/>
            <a:ext cx="386027" cy="387130"/>
          </a:xfrm>
          <a:custGeom>
            <a:avLst/>
            <a:gdLst/>
            <a:ahLst/>
            <a:cxnLst/>
            <a:rect r="r" b="b" t="t" l="l"/>
            <a:pathLst>
              <a:path h="387130" w="386027">
                <a:moveTo>
                  <a:pt x="0" y="0"/>
                </a:moveTo>
                <a:lnTo>
                  <a:pt x="386026" y="0"/>
                </a:lnTo>
                <a:lnTo>
                  <a:pt x="386026" y="387130"/>
                </a:lnTo>
                <a:lnTo>
                  <a:pt x="0" y="38713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2" id="22"/>
          <p:cNvSpPr/>
          <p:nvPr/>
        </p:nvSpPr>
        <p:spPr>
          <a:xfrm flipH="false" flipV="false" rot="0">
            <a:off x="10291484" y="7123298"/>
            <a:ext cx="386027" cy="387130"/>
          </a:xfrm>
          <a:custGeom>
            <a:avLst/>
            <a:gdLst/>
            <a:ahLst/>
            <a:cxnLst/>
            <a:rect r="r" b="b" t="t" l="l"/>
            <a:pathLst>
              <a:path h="387130" w="386027">
                <a:moveTo>
                  <a:pt x="0" y="0"/>
                </a:moveTo>
                <a:lnTo>
                  <a:pt x="386026" y="0"/>
                </a:lnTo>
                <a:lnTo>
                  <a:pt x="386026" y="387129"/>
                </a:lnTo>
                <a:lnTo>
                  <a:pt x="0" y="38712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3" id="23"/>
          <p:cNvSpPr/>
          <p:nvPr/>
        </p:nvSpPr>
        <p:spPr>
          <a:xfrm flipH="false" flipV="false" rot="0">
            <a:off x="10291484" y="7662827"/>
            <a:ext cx="386027" cy="387130"/>
          </a:xfrm>
          <a:custGeom>
            <a:avLst/>
            <a:gdLst/>
            <a:ahLst/>
            <a:cxnLst/>
            <a:rect r="r" b="b" t="t" l="l"/>
            <a:pathLst>
              <a:path h="387130" w="386027">
                <a:moveTo>
                  <a:pt x="0" y="0"/>
                </a:moveTo>
                <a:lnTo>
                  <a:pt x="386026" y="0"/>
                </a:lnTo>
                <a:lnTo>
                  <a:pt x="386026" y="387130"/>
                </a:lnTo>
                <a:lnTo>
                  <a:pt x="0" y="38713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4" id="24"/>
          <p:cNvSpPr/>
          <p:nvPr/>
        </p:nvSpPr>
        <p:spPr>
          <a:xfrm flipH="false" flipV="false" rot="0">
            <a:off x="10291484" y="8202357"/>
            <a:ext cx="386027" cy="387130"/>
          </a:xfrm>
          <a:custGeom>
            <a:avLst/>
            <a:gdLst/>
            <a:ahLst/>
            <a:cxnLst/>
            <a:rect r="r" b="b" t="t" l="l"/>
            <a:pathLst>
              <a:path h="387130" w="386027">
                <a:moveTo>
                  <a:pt x="0" y="0"/>
                </a:moveTo>
                <a:lnTo>
                  <a:pt x="386026" y="0"/>
                </a:lnTo>
                <a:lnTo>
                  <a:pt x="386026" y="387130"/>
                </a:lnTo>
                <a:lnTo>
                  <a:pt x="0" y="38713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25" id="25"/>
          <p:cNvGrpSpPr/>
          <p:nvPr/>
        </p:nvGrpSpPr>
        <p:grpSpPr>
          <a:xfrm rot="0">
            <a:off x="16525998" y="100171"/>
            <a:ext cx="1647460" cy="746863"/>
            <a:chOff x="0" y="0"/>
            <a:chExt cx="2196613" cy="995818"/>
          </a:xfrm>
        </p:grpSpPr>
        <p:sp>
          <p:nvSpPr>
            <p:cNvPr name="AutoShape 26" id="26"/>
            <p:cNvSpPr/>
            <p:nvPr/>
          </p:nvSpPr>
          <p:spPr>
            <a:xfrm>
              <a:off x="1062915" y="177258"/>
              <a:ext cx="0" cy="581407"/>
            </a:xfrm>
            <a:prstGeom prst="line">
              <a:avLst/>
            </a:prstGeom>
            <a:ln cap="flat" w="25400">
              <a:solidFill>
                <a:srgbClr val="FFFFFF"/>
              </a:solidFill>
              <a:prstDash val="solid"/>
              <a:headEnd type="none" len="sm" w="sm"/>
              <a:tailEnd type="none" len="sm" w="sm"/>
            </a:ln>
          </p:spPr>
        </p:sp>
        <p:sp>
          <p:nvSpPr>
            <p:cNvPr name="Freeform 27" id="27">
              <a:hlinkClick r:id="rId6" tooltip="https://boolamoola.com"/>
            </p:cNvPr>
            <p:cNvSpPr/>
            <p:nvPr/>
          </p:nvSpPr>
          <p:spPr>
            <a:xfrm flipH="false" flipV="false" rot="0">
              <a:off x="1200796" y="0"/>
              <a:ext cx="995818" cy="995818"/>
            </a:xfrm>
            <a:custGeom>
              <a:avLst/>
              <a:gdLst/>
              <a:ahLst/>
              <a:cxnLst/>
              <a:rect r="r" b="b" t="t" l="l"/>
              <a:pathLst>
                <a:path h="995818" w="995818">
                  <a:moveTo>
                    <a:pt x="0" y="0"/>
                  </a:moveTo>
                  <a:lnTo>
                    <a:pt x="995817" y="0"/>
                  </a:lnTo>
                  <a:lnTo>
                    <a:pt x="995817" y="995818"/>
                  </a:lnTo>
                  <a:lnTo>
                    <a:pt x="0" y="995818"/>
                  </a:lnTo>
                  <a:lnTo>
                    <a:pt x="0" y="0"/>
                  </a:lnTo>
                  <a:close/>
                </a:path>
              </a:pathLst>
            </a:custGeom>
            <a:blipFill>
              <a:blip r:embed="rId5"/>
              <a:stretch>
                <a:fillRect l="0" t="0" r="0" b="0"/>
              </a:stretch>
            </a:blipFill>
          </p:spPr>
        </p:sp>
        <p:sp>
          <p:nvSpPr>
            <p:cNvPr name="Freeform 28" id="28"/>
            <p:cNvSpPr/>
            <p:nvPr/>
          </p:nvSpPr>
          <p:spPr>
            <a:xfrm flipH="false" flipV="false" rot="0">
              <a:off x="0" y="78277"/>
              <a:ext cx="834113" cy="839263"/>
            </a:xfrm>
            <a:custGeom>
              <a:avLst/>
              <a:gdLst/>
              <a:ahLst/>
              <a:cxnLst/>
              <a:rect r="r" b="b" t="t" l="l"/>
              <a:pathLst>
                <a:path h="839263" w="834113">
                  <a:moveTo>
                    <a:pt x="0" y="0"/>
                  </a:moveTo>
                  <a:lnTo>
                    <a:pt x="834113" y="0"/>
                  </a:lnTo>
                  <a:lnTo>
                    <a:pt x="834113" y="839263"/>
                  </a:lnTo>
                  <a:lnTo>
                    <a:pt x="0" y="839263"/>
                  </a:lnTo>
                  <a:lnTo>
                    <a:pt x="0" y="0"/>
                  </a:lnTo>
                  <a:close/>
                </a:path>
              </a:pathLst>
            </a:custGeom>
            <a:blipFill>
              <a:blip r:embed="rId7"/>
              <a:stretch>
                <a:fillRect l="-40161" t="0" r="-38714" b="0"/>
              </a:stretch>
            </a:blipFill>
          </p:spPr>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41C1BA"/>
        </a:solidFill>
      </p:bgPr>
    </p:bg>
    <p:spTree>
      <p:nvGrpSpPr>
        <p:cNvPr id="1" name=""/>
        <p:cNvGrpSpPr/>
        <p:nvPr/>
      </p:nvGrpSpPr>
      <p:grpSpPr>
        <a:xfrm>
          <a:off x="0" y="0"/>
          <a:ext cx="0" cy="0"/>
          <a:chOff x="0" y="0"/>
          <a:chExt cx="0" cy="0"/>
        </a:xfrm>
      </p:grpSpPr>
      <p:grpSp>
        <p:nvGrpSpPr>
          <p:cNvPr name="Group 2" id="2"/>
          <p:cNvGrpSpPr/>
          <p:nvPr/>
        </p:nvGrpSpPr>
        <p:grpSpPr>
          <a:xfrm rot="0">
            <a:off x="4836960" y="3167998"/>
            <a:ext cx="8757466" cy="6610567"/>
            <a:chOff x="0" y="0"/>
            <a:chExt cx="2100452" cy="1585525"/>
          </a:xfrm>
        </p:grpSpPr>
        <p:sp>
          <p:nvSpPr>
            <p:cNvPr name="Freeform 3" id="3"/>
            <p:cNvSpPr/>
            <p:nvPr/>
          </p:nvSpPr>
          <p:spPr>
            <a:xfrm flipH="false" flipV="false" rot="0">
              <a:off x="0" y="0"/>
              <a:ext cx="2100452" cy="1585525"/>
            </a:xfrm>
            <a:custGeom>
              <a:avLst/>
              <a:gdLst/>
              <a:ahLst/>
              <a:cxnLst/>
              <a:rect r="r" b="b" t="t" l="l"/>
              <a:pathLst>
                <a:path h="1585525" w="2100452">
                  <a:moveTo>
                    <a:pt x="0" y="0"/>
                  </a:moveTo>
                  <a:lnTo>
                    <a:pt x="2100452" y="0"/>
                  </a:lnTo>
                  <a:lnTo>
                    <a:pt x="2100452" y="1585525"/>
                  </a:lnTo>
                  <a:lnTo>
                    <a:pt x="0" y="1585525"/>
                  </a:lnTo>
                  <a:close/>
                </a:path>
              </a:pathLst>
            </a:custGeom>
            <a:solidFill>
              <a:srgbClr val="0F4D92"/>
            </a:solidFill>
          </p:spPr>
        </p:sp>
        <p:sp>
          <p:nvSpPr>
            <p:cNvPr name="TextBox 4" id="4"/>
            <p:cNvSpPr txBox="true"/>
            <p:nvPr/>
          </p:nvSpPr>
          <p:spPr>
            <a:xfrm>
              <a:off x="0" y="0"/>
              <a:ext cx="812800" cy="812800"/>
            </a:xfrm>
            <a:prstGeom prst="rect">
              <a:avLst/>
            </a:prstGeom>
          </p:spPr>
          <p:txBody>
            <a:bodyPr anchor="ctr" rtlCol="false" tIns="50800" lIns="50800" bIns="50800" rIns="50800"/>
            <a:lstStyle/>
            <a:p>
              <a:pPr algn="ctr">
                <a:lnSpc>
                  <a:spcPts val="3179"/>
                </a:lnSpc>
              </a:pPr>
            </a:p>
          </p:txBody>
        </p:sp>
      </p:grpSp>
      <p:grpSp>
        <p:nvGrpSpPr>
          <p:cNvPr name="Group 5" id="5"/>
          <p:cNvGrpSpPr/>
          <p:nvPr/>
        </p:nvGrpSpPr>
        <p:grpSpPr>
          <a:xfrm rot="0">
            <a:off x="4693574" y="3024613"/>
            <a:ext cx="8757466" cy="6610567"/>
            <a:chOff x="0" y="0"/>
            <a:chExt cx="2100452" cy="1585525"/>
          </a:xfrm>
        </p:grpSpPr>
        <p:sp>
          <p:nvSpPr>
            <p:cNvPr name="Freeform 6" id="6"/>
            <p:cNvSpPr/>
            <p:nvPr/>
          </p:nvSpPr>
          <p:spPr>
            <a:xfrm flipH="false" flipV="false" rot="0">
              <a:off x="0" y="0"/>
              <a:ext cx="2100452" cy="1585525"/>
            </a:xfrm>
            <a:custGeom>
              <a:avLst/>
              <a:gdLst/>
              <a:ahLst/>
              <a:cxnLst/>
              <a:rect r="r" b="b" t="t" l="l"/>
              <a:pathLst>
                <a:path h="1585525" w="2100452">
                  <a:moveTo>
                    <a:pt x="0" y="0"/>
                  </a:moveTo>
                  <a:lnTo>
                    <a:pt x="2100452" y="0"/>
                  </a:lnTo>
                  <a:lnTo>
                    <a:pt x="2100452" y="1585525"/>
                  </a:lnTo>
                  <a:lnTo>
                    <a:pt x="0" y="1585525"/>
                  </a:lnTo>
                  <a:close/>
                </a:path>
              </a:pathLst>
            </a:custGeom>
            <a:solidFill>
              <a:srgbClr val="FFFEFE"/>
            </a:solidFill>
          </p:spPr>
        </p:sp>
        <p:sp>
          <p:nvSpPr>
            <p:cNvPr name="TextBox 7" id="7"/>
            <p:cNvSpPr txBox="true"/>
            <p:nvPr/>
          </p:nvSpPr>
          <p:spPr>
            <a:xfrm>
              <a:off x="0" y="0"/>
              <a:ext cx="812800" cy="812800"/>
            </a:xfrm>
            <a:prstGeom prst="rect">
              <a:avLst/>
            </a:prstGeom>
          </p:spPr>
          <p:txBody>
            <a:bodyPr anchor="ctr" rtlCol="false" tIns="50800" lIns="50800" bIns="50800" rIns="50800"/>
            <a:lstStyle/>
            <a:p>
              <a:pPr algn="ctr">
                <a:lnSpc>
                  <a:spcPts val="3179"/>
                </a:lnSpc>
              </a:pPr>
            </a:p>
          </p:txBody>
        </p:sp>
      </p:grpSp>
      <p:sp>
        <p:nvSpPr>
          <p:cNvPr name="Freeform 8" id="8"/>
          <p:cNvSpPr/>
          <p:nvPr/>
        </p:nvSpPr>
        <p:spPr>
          <a:xfrm flipH="false" flipV="false" rot="3572113">
            <a:off x="4237486" y="624477"/>
            <a:ext cx="503445" cy="1017996"/>
          </a:xfrm>
          <a:custGeom>
            <a:avLst/>
            <a:gdLst/>
            <a:ahLst/>
            <a:cxnLst/>
            <a:rect r="r" b="b" t="t" l="l"/>
            <a:pathLst>
              <a:path h="1017996" w="503445">
                <a:moveTo>
                  <a:pt x="0" y="0"/>
                </a:moveTo>
                <a:lnTo>
                  <a:pt x="503446" y="0"/>
                </a:lnTo>
                <a:lnTo>
                  <a:pt x="503446" y="1017996"/>
                </a:lnTo>
                <a:lnTo>
                  <a:pt x="0" y="101799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9" id="9"/>
          <p:cNvSpPr txBox="true"/>
          <p:nvPr/>
        </p:nvSpPr>
        <p:spPr>
          <a:xfrm rot="0">
            <a:off x="4116230" y="962025"/>
            <a:ext cx="10128809" cy="1501218"/>
          </a:xfrm>
          <a:prstGeom prst="rect">
            <a:avLst/>
          </a:prstGeom>
        </p:spPr>
        <p:txBody>
          <a:bodyPr anchor="t" rtlCol="false" tIns="0" lIns="0" bIns="0" rIns="0">
            <a:spAutoFit/>
          </a:bodyPr>
          <a:lstStyle/>
          <a:p>
            <a:pPr algn="ctr">
              <a:lnSpc>
                <a:spcPts val="12280"/>
              </a:lnSpc>
            </a:pPr>
            <a:r>
              <a:rPr lang="en-US" sz="8771">
                <a:solidFill>
                  <a:srgbClr val="FFFEFE"/>
                </a:solidFill>
                <a:latin typeface="Paytone One Bold Italics"/>
              </a:rPr>
              <a:t>RISK VS. RETURN</a:t>
            </a:r>
          </a:p>
        </p:txBody>
      </p:sp>
      <p:sp>
        <p:nvSpPr>
          <p:cNvPr name="Freeform 10" id="10"/>
          <p:cNvSpPr/>
          <p:nvPr/>
        </p:nvSpPr>
        <p:spPr>
          <a:xfrm flipH="true" flipV="false" rot="-1472223">
            <a:off x="7146039" y="4862246"/>
            <a:ext cx="5315767" cy="1289073"/>
          </a:xfrm>
          <a:custGeom>
            <a:avLst/>
            <a:gdLst/>
            <a:ahLst/>
            <a:cxnLst/>
            <a:rect r="r" b="b" t="t" l="l"/>
            <a:pathLst>
              <a:path h="1289073" w="5315767">
                <a:moveTo>
                  <a:pt x="5315766" y="0"/>
                </a:moveTo>
                <a:lnTo>
                  <a:pt x="0" y="0"/>
                </a:lnTo>
                <a:lnTo>
                  <a:pt x="0" y="1289073"/>
                </a:lnTo>
                <a:lnTo>
                  <a:pt x="5315766" y="1289073"/>
                </a:lnTo>
                <a:lnTo>
                  <a:pt x="5315766"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AutoShape 11" id="11"/>
          <p:cNvSpPr/>
          <p:nvPr/>
        </p:nvSpPr>
        <p:spPr>
          <a:xfrm rot="5400000">
            <a:off x="8059206" y="6341361"/>
            <a:ext cx="691206" cy="0"/>
          </a:xfrm>
          <a:prstGeom prst="line">
            <a:avLst/>
          </a:prstGeom>
          <a:ln cap="rnd" w="38100">
            <a:solidFill>
              <a:srgbClr val="0F4D92"/>
            </a:solidFill>
            <a:prstDash val="solid"/>
            <a:headEnd type="none" len="sm" w="sm"/>
            <a:tailEnd type="oval" len="lg" w="lg"/>
          </a:ln>
        </p:spPr>
      </p:sp>
      <p:sp>
        <p:nvSpPr>
          <p:cNvPr name="TextBox 12" id="12"/>
          <p:cNvSpPr txBox="true"/>
          <p:nvPr/>
        </p:nvSpPr>
        <p:spPr>
          <a:xfrm rot="0">
            <a:off x="7502184" y="5938694"/>
            <a:ext cx="815502" cy="355621"/>
          </a:xfrm>
          <a:prstGeom prst="rect">
            <a:avLst/>
          </a:prstGeom>
        </p:spPr>
        <p:txBody>
          <a:bodyPr anchor="t" rtlCol="false" tIns="0" lIns="0" bIns="0" rIns="0">
            <a:spAutoFit/>
          </a:bodyPr>
          <a:lstStyle/>
          <a:p>
            <a:pPr algn="ctr">
              <a:lnSpc>
                <a:spcPts val="2973"/>
              </a:lnSpc>
            </a:pPr>
            <a:r>
              <a:rPr lang="en-US" sz="2124">
                <a:solidFill>
                  <a:srgbClr val="0F4D92"/>
                </a:solidFill>
                <a:latin typeface="Paytone One"/>
              </a:rPr>
              <a:t>CASH</a:t>
            </a:r>
          </a:p>
        </p:txBody>
      </p:sp>
      <p:sp>
        <p:nvSpPr>
          <p:cNvPr name="AutoShape 13" id="13"/>
          <p:cNvSpPr/>
          <p:nvPr/>
        </p:nvSpPr>
        <p:spPr>
          <a:xfrm rot="5400000">
            <a:off x="9524019" y="5774019"/>
            <a:ext cx="691063" cy="0"/>
          </a:xfrm>
          <a:prstGeom prst="line">
            <a:avLst/>
          </a:prstGeom>
          <a:ln cap="rnd" w="38100">
            <a:solidFill>
              <a:srgbClr val="0F4D92"/>
            </a:solidFill>
            <a:prstDash val="solid"/>
            <a:headEnd type="none" len="sm" w="sm"/>
            <a:tailEnd type="oval" len="lg" w="lg"/>
          </a:ln>
        </p:spPr>
      </p:sp>
      <p:sp>
        <p:nvSpPr>
          <p:cNvPr name="TextBox 14" id="14"/>
          <p:cNvSpPr txBox="true"/>
          <p:nvPr/>
        </p:nvSpPr>
        <p:spPr>
          <a:xfrm rot="0">
            <a:off x="8754489" y="5360688"/>
            <a:ext cx="1024228" cy="355621"/>
          </a:xfrm>
          <a:prstGeom prst="rect">
            <a:avLst/>
          </a:prstGeom>
        </p:spPr>
        <p:txBody>
          <a:bodyPr anchor="t" rtlCol="false" tIns="0" lIns="0" bIns="0" rIns="0">
            <a:spAutoFit/>
          </a:bodyPr>
          <a:lstStyle/>
          <a:p>
            <a:pPr algn="ctr">
              <a:lnSpc>
                <a:spcPts val="2973"/>
              </a:lnSpc>
            </a:pPr>
            <a:r>
              <a:rPr lang="en-US" sz="2124">
                <a:solidFill>
                  <a:srgbClr val="0F4D92"/>
                </a:solidFill>
                <a:latin typeface="Paytone One"/>
              </a:rPr>
              <a:t>BONDS</a:t>
            </a:r>
          </a:p>
        </p:txBody>
      </p:sp>
      <p:sp>
        <p:nvSpPr>
          <p:cNvPr name="AutoShape 15" id="15"/>
          <p:cNvSpPr/>
          <p:nvPr/>
        </p:nvSpPr>
        <p:spPr>
          <a:xfrm rot="5400000">
            <a:off x="10795985" y="4812384"/>
            <a:ext cx="691063" cy="0"/>
          </a:xfrm>
          <a:prstGeom prst="line">
            <a:avLst/>
          </a:prstGeom>
          <a:ln cap="rnd" w="38100">
            <a:solidFill>
              <a:srgbClr val="0F4D92"/>
            </a:solidFill>
            <a:prstDash val="solid"/>
            <a:headEnd type="none" len="sm" w="sm"/>
            <a:tailEnd type="oval" len="lg" w="lg"/>
          </a:ln>
        </p:spPr>
      </p:sp>
      <p:sp>
        <p:nvSpPr>
          <p:cNvPr name="TextBox 16" id="16"/>
          <p:cNvSpPr txBox="true"/>
          <p:nvPr/>
        </p:nvSpPr>
        <p:spPr>
          <a:xfrm rot="0">
            <a:off x="9884939" y="4399446"/>
            <a:ext cx="1178979" cy="355621"/>
          </a:xfrm>
          <a:prstGeom prst="rect">
            <a:avLst/>
          </a:prstGeom>
        </p:spPr>
        <p:txBody>
          <a:bodyPr anchor="t" rtlCol="false" tIns="0" lIns="0" bIns="0" rIns="0">
            <a:spAutoFit/>
          </a:bodyPr>
          <a:lstStyle/>
          <a:p>
            <a:pPr algn="ctr">
              <a:lnSpc>
                <a:spcPts val="2973"/>
              </a:lnSpc>
            </a:pPr>
            <a:r>
              <a:rPr lang="en-US" sz="2124">
                <a:solidFill>
                  <a:srgbClr val="0F4D92"/>
                </a:solidFill>
                <a:latin typeface="Paytone One"/>
              </a:rPr>
              <a:t>STOCKS</a:t>
            </a:r>
          </a:p>
        </p:txBody>
      </p:sp>
      <p:grpSp>
        <p:nvGrpSpPr>
          <p:cNvPr name="Group 17" id="17"/>
          <p:cNvGrpSpPr/>
          <p:nvPr/>
        </p:nvGrpSpPr>
        <p:grpSpPr>
          <a:xfrm rot="0">
            <a:off x="8069174" y="6861580"/>
            <a:ext cx="668486" cy="1440796"/>
            <a:chOff x="0" y="0"/>
            <a:chExt cx="887987" cy="1913890"/>
          </a:xfrm>
        </p:grpSpPr>
        <p:sp>
          <p:nvSpPr>
            <p:cNvPr name="Freeform 18" id="18"/>
            <p:cNvSpPr/>
            <p:nvPr/>
          </p:nvSpPr>
          <p:spPr>
            <a:xfrm flipH="false" flipV="false" rot="0">
              <a:off x="0" y="0"/>
              <a:ext cx="887987" cy="1913890"/>
            </a:xfrm>
            <a:custGeom>
              <a:avLst/>
              <a:gdLst/>
              <a:ahLst/>
              <a:cxnLst/>
              <a:rect r="r" b="b" t="t" l="l"/>
              <a:pathLst>
                <a:path h="1913890" w="887987">
                  <a:moveTo>
                    <a:pt x="0" y="0"/>
                  </a:moveTo>
                  <a:lnTo>
                    <a:pt x="887987" y="0"/>
                  </a:lnTo>
                  <a:lnTo>
                    <a:pt x="887987" y="1913890"/>
                  </a:lnTo>
                  <a:lnTo>
                    <a:pt x="0" y="1913890"/>
                  </a:lnTo>
                  <a:close/>
                </a:path>
              </a:pathLst>
            </a:custGeom>
            <a:solidFill>
              <a:srgbClr val="0F4D92"/>
            </a:solidFill>
          </p:spPr>
        </p:sp>
      </p:grpSp>
      <p:grpSp>
        <p:nvGrpSpPr>
          <p:cNvPr name="Group 19" id="19"/>
          <p:cNvGrpSpPr/>
          <p:nvPr/>
        </p:nvGrpSpPr>
        <p:grpSpPr>
          <a:xfrm rot="0">
            <a:off x="9513067" y="6408248"/>
            <a:ext cx="668486" cy="1894128"/>
            <a:chOff x="0" y="0"/>
            <a:chExt cx="887987" cy="2516076"/>
          </a:xfrm>
        </p:grpSpPr>
        <p:sp>
          <p:nvSpPr>
            <p:cNvPr name="Freeform 20" id="20"/>
            <p:cNvSpPr/>
            <p:nvPr/>
          </p:nvSpPr>
          <p:spPr>
            <a:xfrm flipH="false" flipV="false" rot="0">
              <a:off x="0" y="0"/>
              <a:ext cx="887987" cy="2516076"/>
            </a:xfrm>
            <a:custGeom>
              <a:avLst/>
              <a:gdLst/>
              <a:ahLst/>
              <a:cxnLst/>
              <a:rect r="r" b="b" t="t" l="l"/>
              <a:pathLst>
                <a:path h="2516076" w="887987">
                  <a:moveTo>
                    <a:pt x="0" y="0"/>
                  </a:moveTo>
                  <a:lnTo>
                    <a:pt x="887987" y="0"/>
                  </a:lnTo>
                  <a:lnTo>
                    <a:pt x="887987" y="2516076"/>
                  </a:lnTo>
                  <a:lnTo>
                    <a:pt x="0" y="2516076"/>
                  </a:lnTo>
                  <a:close/>
                </a:path>
              </a:pathLst>
            </a:custGeom>
            <a:solidFill>
              <a:srgbClr val="0F4D92"/>
            </a:solidFill>
          </p:spPr>
        </p:sp>
      </p:grpSp>
      <p:grpSp>
        <p:nvGrpSpPr>
          <p:cNvPr name="Group 21" id="21"/>
          <p:cNvGrpSpPr/>
          <p:nvPr/>
        </p:nvGrpSpPr>
        <p:grpSpPr>
          <a:xfrm rot="0">
            <a:off x="10828459" y="5607826"/>
            <a:ext cx="668486" cy="2694549"/>
            <a:chOff x="0" y="0"/>
            <a:chExt cx="887987" cy="3579321"/>
          </a:xfrm>
        </p:grpSpPr>
        <p:sp>
          <p:nvSpPr>
            <p:cNvPr name="Freeform 22" id="22"/>
            <p:cNvSpPr/>
            <p:nvPr/>
          </p:nvSpPr>
          <p:spPr>
            <a:xfrm flipH="false" flipV="false" rot="0">
              <a:off x="0" y="0"/>
              <a:ext cx="887987" cy="3579321"/>
            </a:xfrm>
            <a:custGeom>
              <a:avLst/>
              <a:gdLst/>
              <a:ahLst/>
              <a:cxnLst/>
              <a:rect r="r" b="b" t="t" l="l"/>
              <a:pathLst>
                <a:path h="3579321" w="887987">
                  <a:moveTo>
                    <a:pt x="0" y="0"/>
                  </a:moveTo>
                  <a:lnTo>
                    <a:pt x="887987" y="0"/>
                  </a:lnTo>
                  <a:lnTo>
                    <a:pt x="887987" y="3579321"/>
                  </a:lnTo>
                  <a:lnTo>
                    <a:pt x="0" y="3579321"/>
                  </a:lnTo>
                  <a:close/>
                </a:path>
              </a:pathLst>
            </a:custGeom>
            <a:solidFill>
              <a:srgbClr val="0F4D92"/>
            </a:solidFill>
          </p:spPr>
        </p:sp>
      </p:grpSp>
      <p:sp>
        <p:nvSpPr>
          <p:cNvPr name="AutoShape 23" id="23"/>
          <p:cNvSpPr/>
          <p:nvPr/>
        </p:nvSpPr>
        <p:spPr>
          <a:xfrm rot="0">
            <a:off x="7239095" y="8734910"/>
            <a:ext cx="5129653" cy="0"/>
          </a:xfrm>
          <a:prstGeom prst="line">
            <a:avLst/>
          </a:prstGeom>
          <a:ln cap="rnd" w="38100">
            <a:solidFill>
              <a:srgbClr val="0F4D92"/>
            </a:solidFill>
            <a:prstDash val="solid"/>
            <a:headEnd type="none" len="sm" w="sm"/>
            <a:tailEnd type="none" len="sm" w="sm"/>
          </a:ln>
        </p:spPr>
      </p:sp>
      <p:sp>
        <p:nvSpPr>
          <p:cNvPr name="AutoShape 24" id="24"/>
          <p:cNvSpPr/>
          <p:nvPr/>
        </p:nvSpPr>
        <p:spPr>
          <a:xfrm rot="-5400000">
            <a:off x="4540490" y="5982547"/>
            <a:ext cx="4807111" cy="0"/>
          </a:xfrm>
          <a:prstGeom prst="line">
            <a:avLst/>
          </a:prstGeom>
          <a:ln cap="rnd" w="38100">
            <a:solidFill>
              <a:srgbClr val="0F4D92"/>
            </a:solidFill>
            <a:prstDash val="solid"/>
            <a:headEnd type="none" len="sm" w="sm"/>
            <a:tailEnd type="none" len="sm" w="sm"/>
          </a:ln>
        </p:spPr>
      </p:sp>
      <p:sp>
        <p:nvSpPr>
          <p:cNvPr name="TextBox 25" id="25"/>
          <p:cNvSpPr txBox="true"/>
          <p:nvPr/>
        </p:nvSpPr>
        <p:spPr>
          <a:xfrm rot="0">
            <a:off x="5055561" y="5731669"/>
            <a:ext cx="1717034" cy="895599"/>
          </a:xfrm>
          <a:prstGeom prst="rect">
            <a:avLst/>
          </a:prstGeom>
        </p:spPr>
        <p:txBody>
          <a:bodyPr anchor="t" rtlCol="false" tIns="0" lIns="0" bIns="0" rIns="0">
            <a:spAutoFit/>
          </a:bodyPr>
          <a:lstStyle/>
          <a:p>
            <a:pPr>
              <a:lnSpc>
                <a:spcPts val="3661"/>
              </a:lnSpc>
            </a:pPr>
            <a:r>
              <a:rPr lang="en-US" sz="2615">
                <a:solidFill>
                  <a:srgbClr val="0F4D92"/>
                </a:solidFill>
                <a:latin typeface="Paytone One"/>
              </a:rPr>
              <a:t>Potential</a:t>
            </a:r>
          </a:p>
          <a:p>
            <a:pPr>
              <a:lnSpc>
                <a:spcPts val="3661"/>
              </a:lnSpc>
            </a:pPr>
            <a:r>
              <a:rPr lang="en-US" sz="2615">
                <a:solidFill>
                  <a:srgbClr val="0F4D92"/>
                </a:solidFill>
                <a:latin typeface="Paytone One"/>
              </a:rPr>
              <a:t>Return</a:t>
            </a:r>
          </a:p>
        </p:txBody>
      </p:sp>
      <p:sp>
        <p:nvSpPr>
          <p:cNvPr name="TextBox 26" id="26"/>
          <p:cNvSpPr txBox="true"/>
          <p:nvPr/>
        </p:nvSpPr>
        <p:spPr>
          <a:xfrm rot="0">
            <a:off x="9288343" y="8916302"/>
            <a:ext cx="1031158" cy="438277"/>
          </a:xfrm>
          <a:prstGeom prst="rect">
            <a:avLst/>
          </a:prstGeom>
        </p:spPr>
        <p:txBody>
          <a:bodyPr anchor="t" rtlCol="false" tIns="0" lIns="0" bIns="0" rIns="0">
            <a:spAutoFit/>
          </a:bodyPr>
          <a:lstStyle/>
          <a:p>
            <a:pPr algn="ctr">
              <a:lnSpc>
                <a:spcPts val="3667"/>
              </a:lnSpc>
            </a:pPr>
            <a:r>
              <a:rPr lang="en-US" sz="2619">
                <a:solidFill>
                  <a:srgbClr val="0F4D92"/>
                </a:solidFill>
                <a:latin typeface="Paytone One"/>
              </a:rPr>
              <a:t>Risk</a:t>
            </a:r>
          </a:p>
        </p:txBody>
      </p:sp>
      <p:sp>
        <p:nvSpPr>
          <p:cNvPr name="TextBox 27" id="27"/>
          <p:cNvSpPr txBox="true"/>
          <p:nvPr/>
        </p:nvSpPr>
        <p:spPr>
          <a:xfrm rot="0">
            <a:off x="6697650" y="8545458"/>
            <a:ext cx="421931" cy="240139"/>
          </a:xfrm>
          <a:prstGeom prst="rect">
            <a:avLst/>
          </a:prstGeom>
        </p:spPr>
        <p:txBody>
          <a:bodyPr anchor="t" rtlCol="false" tIns="0" lIns="0" bIns="0" rIns="0">
            <a:spAutoFit/>
          </a:bodyPr>
          <a:lstStyle/>
          <a:p>
            <a:pPr algn="ctr">
              <a:lnSpc>
                <a:spcPts val="1988"/>
              </a:lnSpc>
            </a:pPr>
            <a:r>
              <a:rPr lang="en-US" sz="1420">
                <a:solidFill>
                  <a:srgbClr val="0F4D92"/>
                </a:solidFill>
                <a:latin typeface="Object Sans Bold"/>
              </a:rPr>
              <a:t>Low</a:t>
            </a:r>
          </a:p>
        </p:txBody>
      </p:sp>
      <p:sp>
        <p:nvSpPr>
          <p:cNvPr name="TextBox 28" id="28"/>
          <p:cNvSpPr txBox="true"/>
          <p:nvPr/>
        </p:nvSpPr>
        <p:spPr>
          <a:xfrm rot="0">
            <a:off x="12442504" y="8526408"/>
            <a:ext cx="515811" cy="299597"/>
          </a:xfrm>
          <a:prstGeom prst="rect">
            <a:avLst/>
          </a:prstGeom>
        </p:spPr>
        <p:txBody>
          <a:bodyPr anchor="t" rtlCol="false" tIns="0" lIns="0" bIns="0" rIns="0">
            <a:spAutoFit/>
          </a:bodyPr>
          <a:lstStyle/>
          <a:p>
            <a:pPr algn="ctr">
              <a:lnSpc>
                <a:spcPts val="2386"/>
              </a:lnSpc>
            </a:pPr>
            <a:r>
              <a:rPr lang="en-US" sz="1704">
                <a:solidFill>
                  <a:srgbClr val="008037"/>
                </a:solidFill>
                <a:latin typeface="Object Sans Bold"/>
              </a:rPr>
              <a:t>High</a:t>
            </a:r>
          </a:p>
        </p:txBody>
      </p:sp>
      <p:sp>
        <p:nvSpPr>
          <p:cNvPr name="TextBox 29" id="29"/>
          <p:cNvSpPr txBox="true"/>
          <p:nvPr/>
        </p:nvSpPr>
        <p:spPr>
          <a:xfrm rot="0">
            <a:off x="6697650" y="3189888"/>
            <a:ext cx="515811" cy="299597"/>
          </a:xfrm>
          <a:prstGeom prst="rect">
            <a:avLst/>
          </a:prstGeom>
        </p:spPr>
        <p:txBody>
          <a:bodyPr anchor="t" rtlCol="false" tIns="0" lIns="0" bIns="0" rIns="0">
            <a:spAutoFit/>
          </a:bodyPr>
          <a:lstStyle/>
          <a:p>
            <a:pPr algn="ctr">
              <a:lnSpc>
                <a:spcPts val="2386"/>
              </a:lnSpc>
            </a:pPr>
            <a:r>
              <a:rPr lang="en-US" sz="1704">
                <a:solidFill>
                  <a:srgbClr val="008037"/>
                </a:solidFill>
                <a:latin typeface="Object Sans Bold"/>
              </a:rPr>
              <a:t>High</a:t>
            </a:r>
          </a:p>
        </p:txBody>
      </p:sp>
      <p:grpSp>
        <p:nvGrpSpPr>
          <p:cNvPr name="Group 30" id="30"/>
          <p:cNvGrpSpPr/>
          <p:nvPr/>
        </p:nvGrpSpPr>
        <p:grpSpPr>
          <a:xfrm rot="0">
            <a:off x="16525998" y="100171"/>
            <a:ext cx="1647460" cy="746863"/>
            <a:chOff x="0" y="0"/>
            <a:chExt cx="2196613" cy="995818"/>
          </a:xfrm>
        </p:grpSpPr>
        <p:sp>
          <p:nvSpPr>
            <p:cNvPr name="AutoShape 31" id="31"/>
            <p:cNvSpPr/>
            <p:nvPr/>
          </p:nvSpPr>
          <p:spPr>
            <a:xfrm>
              <a:off x="1062915" y="177258"/>
              <a:ext cx="0" cy="581407"/>
            </a:xfrm>
            <a:prstGeom prst="line">
              <a:avLst/>
            </a:prstGeom>
            <a:ln cap="flat" w="25400">
              <a:solidFill>
                <a:srgbClr val="FFFFFF"/>
              </a:solidFill>
              <a:prstDash val="solid"/>
              <a:headEnd type="none" len="sm" w="sm"/>
              <a:tailEnd type="none" len="sm" w="sm"/>
            </a:ln>
          </p:spPr>
        </p:sp>
        <p:sp>
          <p:nvSpPr>
            <p:cNvPr name="Freeform 32" id="32">
              <a:hlinkClick r:id="rId7" tooltip="https://boolamoola.com"/>
            </p:cNvPr>
            <p:cNvSpPr/>
            <p:nvPr/>
          </p:nvSpPr>
          <p:spPr>
            <a:xfrm flipH="false" flipV="false" rot="0">
              <a:off x="1200796" y="0"/>
              <a:ext cx="995818" cy="995818"/>
            </a:xfrm>
            <a:custGeom>
              <a:avLst/>
              <a:gdLst/>
              <a:ahLst/>
              <a:cxnLst/>
              <a:rect r="r" b="b" t="t" l="l"/>
              <a:pathLst>
                <a:path h="995818" w="995818">
                  <a:moveTo>
                    <a:pt x="0" y="0"/>
                  </a:moveTo>
                  <a:lnTo>
                    <a:pt x="995817" y="0"/>
                  </a:lnTo>
                  <a:lnTo>
                    <a:pt x="995817" y="995818"/>
                  </a:lnTo>
                  <a:lnTo>
                    <a:pt x="0" y="995818"/>
                  </a:lnTo>
                  <a:lnTo>
                    <a:pt x="0" y="0"/>
                  </a:lnTo>
                  <a:close/>
                </a:path>
              </a:pathLst>
            </a:custGeom>
            <a:blipFill>
              <a:blip r:embed="rId6"/>
              <a:stretch>
                <a:fillRect l="0" t="0" r="0" b="0"/>
              </a:stretch>
            </a:blipFill>
          </p:spPr>
        </p:sp>
        <p:sp>
          <p:nvSpPr>
            <p:cNvPr name="Freeform 33" id="33"/>
            <p:cNvSpPr/>
            <p:nvPr/>
          </p:nvSpPr>
          <p:spPr>
            <a:xfrm flipH="false" flipV="false" rot="0">
              <a:off x="0" y="78277"/>
              <a:ext cx="834113" cy="839263"/>
            </a:xfrm>
            <a:custGeom>
              <a:avLst/>
              <a:gdLst/>
              <a:ahLst/>
              <a:cxnLst/>
              <a:rect r="r" b="b" t="t" l="l"/>
              <a:pathLst>
                <a:path h="839263" w="834113">
                  <a:moveTo>
                    <a:pt x="0" y="0"/>
                  </a:moveTo>
                  <a:lnTo>
                    <a:pt x="834113" y="0"/>
                  </a:lnTo>
                  <a:lnTo>
                    <a:pt x="834113" y="839263"/>
                  </a:lnTo>
                  <a:lnTo>
                    <a:pt x="0" y="839263"/>
                  </a:lnTo>
                  <a:lnTo>
                    <a:pt x="0" y="0"/>
                  </a:lnTo>
                  <a:close/>
                </a:path>
              </a:pathLst>
            </a:custGeom>
            <a:blipFill>
              <a:blip r:embed="rId8"/>
              <a:stretch>
                <a:fillRect l="-40161" t="0" r="-38714" b="0"/>
              </a:stretch>
            </a:blipFill>
          </p:spPr>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41C1BA"/>
        </a:solidFill>
      </p:bgPr>
    </p:bg>
    <p:spTree>
      <p:nvGrpSpPr>
        <p:cNvPr id="1" name=""/>
        <p:cNvGrpSpPr/>
        <p:nvPr/>
      </p:nvGrpSpPr>
      <p:grpSpPr>
        <a:xfrm>
          <a:off x="0" y="0"/>
          <a:ext cx="0" cy="0"/>
          <a:chOff x="0" y="0"/>
          <a:chExt cx="0" cy="0"/>
        </a:xfrm>
      </p:grpSpPr>
      <p:sp>
        <p:nvSpPr>
          <p:cNvPr name="Freeform 2" id="2"/>
          <p:cNvSpPr/>
          <p:nvPr/>
        </p:nvSpPr>
        <p:spPr>
          <a:xfrm flipH="false" flipV="false" rot="0">
            <a:off x="10615809" y="3555510"/>
            <a:ext cx="7951330" cy="7991286"/>
          </a:xfrm>
          <a:custGeom>
            <a:avLst/>
            <a:gdLst/>
            <a:ahLst/>
            <a:cxnLst/>
            <a:rect r="r" b="b" t="t" l="l"/>
            <a:pathLst>
              <a:path h="7991286" w="7951330">
                <a:moveTo>
                  <a:pt x="0" y="0"/>
                </a:moveTo>
                <a:lnTo>
                  <a:pt x="7951330" y="0"/>
                </a:lnTo>
                <a:lnTo>
                  <a:pt x="7951330" y="7991287"/>
                </a:lnTo>
                <a:lnTo>
                  <a:pt x="0" y="7991287"/>
                </a:lnTo>
                <a:lnTo>
                  <a:pt x="0" y="0"/>
                </a:lnTo>
                <a:close/>
              </a:path>
            </a:pathLst>
          </a:custGeom>
          <a:blipFill>
            <a:blip r:embed="rId2"/>
            <a:stretch>
              <a:fillRect l="0" t="0" r="0" b="0"/>
            </a:stretch>
          </a:blipFill>
        </p:spPr>
      </p:sp>
      <p:sp>
        <p:nvSpPr>
          <p:cNvPr name="TextBox 3" id="3"/>
          <p:cNvSpPr txBox="true"/>
          <p:nvPr/>
        </p:nvSpPr>
        <p:spPr>
          <a:xfrm rot="0">
            <a:off x="2283508" y="4079097"/>
            <a:ext cx="4270204" cy="315501"/>
          </a:xfrm>
          <a:prstGeom prst="rect">
            <a:avLst/>
          </a:prstGeom>
        </p:spPr>
        <p:txBody>
          <a:bodyPr anchor="t" rtlCol="false" tIns="0" lIns="0" bIns="0" rIns="0">
            <a:spAutoFit/>
          </a:bodyPr>
          <a:lstStyle/>
          <a:p>
            <a:pPr>
              <a:lnSpc>
                <a:spcPts val="2560"/>
              </a:lnSpc>
            </a:pPr>
            <a:r>
              <a:rPr lang="en-US" sz="1828">
                <a:solidFill>
                  <a:srgbClr val="FFFEFE"/>
                </a:solidFill>
                <a:latin typeface="Object Sans"/>
              </a:rPr>
              <a:t>The higher the risk</a:t>
            </a:r>
          </a:p>
        </p:txBody>
      </p:sp>
      <p:sp>
        <p:nvSpPr>
          <p:cNvPr name="TextBox 4" id="4"/>
          <p:cNvSpPr txBox="true"/>
          <p:nvPr/>
        </p:nvSpPr>
        <p:spPr>
          <a:xfrm rot="0">
            <a:off x="2283508" y="4689989"/>
            <a:ext cx="4270204" cy="315501"/>
          </a:xfrm>
          <a:prstGeom prst="rect">
            <a:avLst/>
          </a:prstGeom>
        </p:spPr>
        <p:txBody>
          <a:bodyPr anchor="t" rtlCol="false" tIns="0" lIns="0" bIns="0" rIns="0">
            <a:spAutoFit/>
          </a:bodyPr>
          <a:lstStyle/>
          <a:p>
            <a:pPr>
              <a:lnSpc>
                <a:spcPts val="2560"/>
              </a:lnSpc>
            </a:pPr>
            <a:r>
              <a:rPr lang="en-US" sz="1828">
                <a:solidFill>
                  <a:srgbClr val="FFFEFE"/>
                </a:solidFill>
                <a:latin typeface="Object Sans"/>
              </a:rPr>
              <a:t>The higher the reward</a:t>
            </a:r>
          </a:p>
        </p:txBody>
      </p:sp>
      <p:sp>
        <p:nvSpPr>
          <p:cNvPr name="Freeform 5" id="5"/>
          <p:cNvSpPr/>
          <p:nvPr/>
        </p:nvSpPr>
        <p:spPr>
          <a:xfrm flipH="false" flipV="false" rot="0">
            <a:off x="1028700" y="3555510"/>
            <a:ext cx="809261" cy="278183"/>
          </a:xfrm>
          <a:custGeom>
            <a:avLst/>
            <a:gdLst/>
            <a:ahLst/>
            <a:cxnLst/>
            <a:rect r="r" b="b" t="t" l="l"/>
            <a:pathLst>
              <a:path h="278183" w="809261">
                <a:moveTo>
                  <a:pt x="0" y="0"/>
                </a:moveTo>
                <a:lnTo>
                  <a:pt x="809261" y="0"/>
                </a:lnTo>
                <a:lnTo>
                  <a:pt x="809261" y="278184"/>
                </a:lnTo>
                <a:lnTo>
                  <a:pt x="0" y="27818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6" id="6"/>
          <p:cNvSpPr txBox="true"/>
          <p:nvPr/>
        </p:nvSpPr>
        <p:spPr>
          <a:xfrm rot="0">
            <a:off x="1028700" y="1028700"/>
            <a:ext cx="16230600" cy="1585336"/>
          </a:xfrm>
          <a:prstGeom prst="rect">
            <a:avLst/>
          </a:prstGeom>
        </p:spPr>
        <p:txBody>
          <a:bodyPr anchor="t" rtlCol="false" tIns="0" lIns="0" bIns="0" rIns="0">
            <a:spAutoFit/>
          </a:bodyPr>
          <a:lstStyle/>
          <a:p>
            <a:pPr>
              <a:lnSpc>
                <a:spcPts val="12584"/>
              </a:lnSpc>
            </a:pPr>
            <a:r>
              <a:rPr lang="en-US" sz="10487">
                <a:solidFill>
                  <a:srgbClr val="FFFEFE"/>
                </a:solidFill>
                <a:latin typeface="Paytone One Bold Italics"/>
              </a:rPr>
              <a:t>WHAT DOES THIS </a:t>
            </a:r>
            <a:r>
              <a:rPr lang="en-US" sz="10487">
                <a:solidFill>
                  <a:srgbClr val="0F4D92"/>
                </a:solidFill>
                <a:latin typeface="Paytone One Bold Italics"/>
              </a:rPr>
              <a:t>MEAN</a:t>
            </a:r>
            <a:r>
              <a:rPr lang="en-US" sz="10487">
                <a:solidFill>
                  <a:srgbClr val="FFFEFE"/>
                </a:solidFill>
                <a:latin typeface="Paytone One Bold Italics"/>
              </a:rPr>
              <a:t>?</a:t>
            </a:r>
          </a:p>
        </p:txBody>
      </p:sp>
      <p:sp>
        <p:nvSpPr>
          <p:cNvPr name="TextBox 7" id="7"/>
          <p:cNvSpPr txBox="true"/>
          <p:nvPr/>
        </p:nvSpPr>
        <p:spPr>
          <a:xfrm rot="0">
            <a:off x="2061193" y="3498360"/>
            <a:ext cx="3469954" cy="423963"/>
          </a:xfrm>
          <a:prstGeom prst="rect">
            <a:avLst/>
          </a:prstGeom>
        </p:spPr>
        <p:txBody>
          <a:bodyPr anchor="t" rtlCol="false" tIns="0" lIns="0" bIns="0" rIns="0">
            <a:spAutoFit/>
          </a:bodyPr>
          <a:lstStyle/>
          <a:p>
            <a:pPr>
              <a:lnSpc>
                <a:spcPts val="3406"/>
              </a:lnSpc>
            </a:pPr>
            <a:r>
              <a:rPr lang="en-US" sz="2433">
                <a:solidFill>
                  <a:srgbClr val="FFFEFE"/>
                </a:solidFill>
                <a:latin typeface="Object Sans"/>
              </a:rPr>
              <a:t>This indicates that:</a:t>
            </a:r>
          </a:p>
        </p:txBody>
      </p:sp>
      <p:sp>
        <p:nvSpPr>
          <p:cNvPr name="TextBox 8" id="8"/>
          <p:cNvSpPr txBox="true"/>
          <p:nvPr/>
        </p:nvSpPr>
        <p:spPr>
          <a:xfrm rot="0">
            <a:off x="2299461" y="5191055"/>
            <a:ext cx="1496709" cy="247682"/>
          </a:xfrm>
          <a:prstGeom prst="rect">
            <a:avLst/>
          </a:prstGeom>
        </p:spPr>
        <p:txBody>
          <a:bodyPr anchor="t" rtlCol="false" tIns="0" lIns="0" bIns="0" rIns="0">
            <a:spAutoFit/>
          </a:bodyPr>
          <a:lstStyle/>
          <a:p>
            <a:pPr>
              <a:lnSpc>
                <a:spcPts val="2098"/>
              </a:lnSpc>
            </a:pPr>
            <a:r>
              <a:rPr lang="en-US" sz="1498">
                <a:solidFill>
                  <a:srgbClr val="FFFEFE"/>
                </a:solidFill>
                <a:latin typeface="Object Sans"/>
              </a:rPr>
              <a:t>*and vice versa</a:t>
            </a:r>
          </a:p>
        </p:txBody>
      </p:sp>
      <p:sp>
        <p:nvSpPr>
          <p:cNvPr name="TextBox 9" id="9"/>
          <p:cNvSpPr txBox="true"/>
          <p:nvPr/>
        </p:nvSpPr>
        <p:spPr>
          <a:xfrm rot="0">
            <a:off x="2061193" y="6026655"/>
            <a:ext cx="9170433" cy="852586"/>
          </a:xfrm>
          <a:prstGeom prst="rect">
            <a:avLst/>
          </a:prstGeom>
        </p:spPr>
        <p:txBody>
          <a:bodyPr anchor="t" rtlCol="false" tIns="0" lIns="0" bIns="0" rIns="0">
            <a:spAutoFit/>
          </a:bodyPr>
          <a:lstStyle/>
          <a:p>
            <a:pPr>
              <a:lnSpc>
                <a:spcPts val="3407"/>
              </a:lnSpc>
            </a:pPr>
            <a:r>
              <a:rPr lang="en-US" sz="2433">
                <a:solidFill>
                  <a:srgbClr val="FFFEFE"/>
                </a:solidFill>
                <a:latin typeface="Object Sans"/>
              </a:rPr>
              <a:t>An investor (you) must consider their individual risk tolerance when constructing a portfolio </a:t>
            </a:r>
          </a:p>
        </p:txBody>
      </p:sp>
      <p:sp>
        <p:nvSpPr>
          <p:cNvPr name="TextBox 10" id="10"/>
          <p:cNvSpPr txBox="true"/>
          <p:nvPr/>
        </p:nvSpPr>
        <p:spPr>
          <a:xfrm rot="0">
            <a:off x="2061193" y="8166019"/>
            <a:ext cx="7779081" cy="852586"/>
          </a:xfrm>
          <a:prstGeom prst="rect">
            <a:avLst/>
          </a:prstGeom>
        </p:spPr>
        <p:txBody>
          <a:bodyPr anchor="t" rtlCol="false" tIns="0" lIns="0" bIns="0" rIns="0">
            <a:spAutoFit/>
          </a:bodyPr>
          <a:lstStyle/>
          <a:p>
            <a:pPr>
              <a:lnSpc>
                <a:spcPts val="3407"/>
              </a:lnSpc>
            </a:pPr>
            <a:r>
              <a:rPr lang="en-US" sz="2433">
                <a:solidFill>
                  <a:srgbClr val="FFFEFE"/>
                </a:solidFill>
                <a:latin typeface="Object Sans"/>
              </a:rPr>
              <a:t>Things to consider include overall risk tolerance but also the potential to replace lost funds</a:t>
            </a:r>
          </a:p>
        </p:txBody>
      </p:sp>
      <p:sp>
        <p:nvSpPr>
          <p:cNvPr name="Freeform 11" id="11"/>
          <p:cNvSpPr/>
          <p:nvPr/>
        </p:nvSpPr>
        <p:spPr>
          <a:xfrm flipH="false" flipV="false" rot="0">
            <a:off x="1028700" y="6083805"/>
            <a:ext cx="809261" cy="278183"/>
          </a:xfrm>
          <a:custGeom>
            <a:avLst/>
            <a:gdLst/>
            <a:ahLst/>
            <a:cxnLst/>
            <a:rect r="r" b="b" t="t" l="l"/>
            <a:pathLst>
              <a:path h="278183" w="809261">
                <a:moveTo>
                  <a:pt x="0" y="0"/>
                </a:moveTo>
                <a:lnTo>
                  <a:pt x="809261" y="0"/>
                </a:lnTo>
                <a:lnTo>
                  <a:pt x="809261" y="278184"/>
                </a:lnTo>
                <a:lnTo>
                  <a:pt x="0" y="27818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2" id="12"/>
          <p:cNvSpPr/>
          <p:nvPr/>
        </p:nvSpPr>
        <p:spPr>
          <a:xfrm flipH="false" flipV="false" rot="0">
            <a:off x="1028700" y="8223169"/>
            <a:ext cx="809261" cy="278183"/>
          </a:xfrm>
          <a:custGeom>
            <a:avLst/>
            <a:gdLst/>
            <a:ahLst/>
            <a:cxnLst/>
            <a:rect r="r" b="b" t="t" l="l"/>
            <a:pathLst>
              <a:path h="278183" w="809261">
                <a:moveTo>
                  <a:pt x="0" y="0"/>
                </a:moveTo>
                <a:lnTo>
                  <a:pt x="809261" y="0"/>
                </a:lnTo>
                <a:lnTo>
                  <a:pt x="809261" y="278183"/>
                </a:lnTo>
                <a:lnTo>
                  <a:pt x="0" y="2781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3" id="13"/>
          <p:cNvGrpSpPr/>
          <p:nvPr/>
        </p:nvGrpSpPr>
        <p:grpSpPr>
          <a:xfrm rot="0">
            <a:off x="16525998" y="100171"/>
            <a:ext cx="1647460" cy="746863"/>
            <a:chOff x="0" y="0"/>
            <a:chExt cx="2196613" cy="995818"/>
          </a:xfrm>
        </p:grpSpPr>
        <p:sp>
          <p:nvSpPr>
            <p:cNvPr name="AutoShape 14" id="14"/>
            <p:cNvSpPr/>
            <p:nvPr/>
          </p:nvSpPr>
          <p:spPr>
            <a:xfrm>
              <a:off x="1062915" y="177258"/>
              <a:ext cx="0" cy="581407"/>
            </a:xfrm>
            <a:prstGeom prst="line">
              <a:avLst/>
            </a:prstGeom>
            <a:ln cap="flat" w="25400">
              <a:solidFill>
                <a:srgbClr val="FFFFFF"/>
              </a:solidFill>
              <a:prstDash val="solid"/>
              <a:headEnd type="none" len="sm" w="sm"/>
              <a:tailEnd type="none" len="sm" w="sm"/>
            </a:ln>
          </p:spPr>
        </p:sp>
        <p:sp>
          <p:nvSpPr>
            <p:cNvPr name="Freeform 15" id="15">
              <a:hlinkClick r:id="rId6" tooltip="https://boolamoola.com"/>
            </p:cNvPr>
            <p:cNvSpPr/>
            <p:nvPr/>
          </p:nvSpPr>
          <p:spPr>
            <a:xfrm flipH="false" flipV="false" rot="0">
              <a:off x="1200796" y="0"/>
              <a:ext cx="995818" cy="995818"/>
            </a:xfrm>
            <a:custGeom>
              <a:avLst/>
              <a:gdLst/>
              <a:ahLst/>
              <a:cxnLst/>
              <a:rect r="r" b="b" t="t" l="l"/>
              <a:pathLst>
                <a:path h="995818" w="995818">
                  <a:moveTo>
                    <a:pt x="0" y="0"/>
                  </a:moveTo>
                  <a:lnTo>
                    <a:pt x="995817" y="0"/>
                  </a:lnTo>
                  <a:lnTo>
                    <a:pt x="995817" y="995818"/>
                  </a:lnTo>
                  <a:lnTo>
                    <a:pt x="0" y="995818"/>
                  </a:lnTo>
                  <a:lnTo>
                    <a:pt x="0" y="0"/>
                  </a:lnTo>
                  <a:close/>
                </a:path>
              </a:pathLst>
            </a:custGeom>
            <a:blipFill>
              <a:blip r:embed="rId5"/>
              <a:stretch>
                <a:fillRect l="0" t="0" r="0" b="0"/>
              </a:stretch>
            </a:blipFill>
          </p:spPr>
        </p:sp>
        <p:sp>
          <p:nvSpPr>
            <p:cNvPr name="Freeform 16" id="16"/>
            <p:cNvSpPr/>
            <p:nvPr/>
          </p:nvSpPr>
          <p:spPr>
            <a:xfrm flipH="false" flipV="false" rot="0">
              <a:off x="0" y="78277"/>
              <a:ext cx="834113" cy="839263"/>
            </a:xfrm>
            <a:custGeom>
              <a:avLst/>
              <a:gdLst/>
              <a:ahLst/>
              <a:cxnLst/>
              <a:rect r="r" b="b" t="t" l="l"/>
              <a:pathLst>
                <a:path h="839263" w="834113">
                  <a:moveTo>
                    <a:pt x="0" y="0"/>
                  </a:moveTo>
                  <a:lnTo>
                    <a:pt x="834113" y="0"/>
                  </a:lnTo>
                  <a:lnTo>
                    <a:pt x="834113" y="839263"/>
                  </a:lnTo>
                  <a:lnTo>
                    <a:pt x="0" y="839263"/>
                  </a:lnTo>
                  <a:lnTo>
                    <a:pt x="0" y="0"/>
                  </a:lnTo>
                  <a:close/>
                </a:path>
              </a:pathLst>
            </a:custGeom>
            <a:blipFill>
              <a:blip r:embed="rId7"/>
              <a:stretch>
                <a:fillRect l="-40161" t="0" r="-38714" b="0"/>
              </a:stretch>
            </a:blipFill>
          </p:spPr>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F4D92"/>
        </a:solidFill>
      </p:bgPr>
    </p:bg>
    <p:spTree>
      <p:nvGrpSpPr>
        <p:cNvPr id="1" name=""/>
        <p:cNvGrpSpPr/>
        <p:nvPr/>
      </p:nvGrpSpPr>
      <p:grpSpPr>
        <a:xfrm>
          <a:off x="0" y="0"/>
          <a:ext cx="0" cy="0"/>
          <a:chOff x="0" y="0"/>
          <a:chExt cx="0" cy="0"/>
        </a:xfrm>
      </p:grpSpPr>
      <p:sp>
        <p:nvSpPr>
          <p:cNvPr name="TextBox 2" id="2"/>
          <p:cNvSpPr txBox="true"/>
          <p:nvPr/>
        </p:nvSpPr>
        <p:spPr>
          <a:xfrm rot="0">
            <a:off x="1090249" y="4546796"/>
            <a:ext cx="16169051" cy="4663718"/>
          </a:xfrm>
          <a:prstGeom prst="rect">
            <a:avLst/>
          </a:prstGeom>
        </p:spPr>
        <p:txBody>
          <a:bodyPr anchor="t" rtlCol="false" tIns="0" lIns="0" bIns="0" rIns="0">
            <a:spAutoFit/>
          </a:bodyPr>
          <a:lstStyle/>
          <a:p>
            <a:pPr marL="436611" indent="-218306" lvl="1">
              <a:lnSpc>
                <a:spcPts val="2831"/>
              </a:lnSpc>
              <a:buFont typeface="Arial"/>
              <a:buChar char="•"/>
            </a:pPr>
            <a:r>
              <a:rPr lang="en-US" sz="2022">
                <a:solidFill>
                  <a:srgbClr val="FFFFFF"/>
                </a:solidFill>
                <a:latin typeface="Object Sans"/>
              </a:rPr>
              <a:t>Investments have risks an</a:t>
            </a:r>
            <a:r>
              <a:rPr lang="en-US" sz="2022">
                <a:solidFill>
                  <a:srgbClr val="FFFFFF"/>
                </a:solidFill>
                <a:latin typeface="Object Sans"/>
              </a:rPr>
              <a:t>d you should know what they are before investing your hard-earned money – you could lose all of it!​</a:t>
            </a:r>
          </a:p>
          <a:p>
            <a:pPr>
              <a:lnSpc>
                <a:spcPts val="2831"/>
              </a:lnSpc>
            </a:pPr>
          </a:p>
          <a:p>
            <a:pPr marL="436611" indent="-218306" lvl="1">
              <a:lnSpc>
                <a:spcPts val="2831"/>
              </a:lnSpc>
              <a:buFont typeface="Arial"/>
              <a:buChar char="•"/>
            </a:pPr>
            <a:r>
              <a:rPr lang="en-US" sz="2022">
                <a:solidFill>
                  <a:srgbClr val="FFFFFF"/>
                </a:solidFill>
                <a:latin typeface="Object Sans"/>
              </a:rPr>
              <a:t>We’re not going to talk about cryptocurrencies or cannabis – see previous bullet point.​</a:t>
            </a:r>
          </a:p>
          <a:p>
            <a:pPr>
              <a:lnSpc>
                <a:spcPts val="2831"/>
              </a:lnSpc>
            </a:pPr>
          </a:p>
          <a:p>
            <a:pPr marL="436611" indent="-218306" lvl="1">
              <a:lnSpc>
                <a:spcPts val="2831"/>
              </a:lnSpc>
              <a:buFont typeface="Arial"/>
              <a:buChar char="•"/>
            </a:pPr>
            <a:r>
              <a:rPr lang="en-US" sz="2022">
                <a:solidFill>
                  <a:srgbClr val="FFFFFF"/>
                </a:solidFill>
                <a:latin typeface="Object Sans"/>
              </a:rPr>
              <a:t>What we talk about today is for educational purposes only – it’s not specific advice.​</a:t>
            </a:r>
          </a:p>
          <a:p>
            <a:pPr>
              <a:lnSpc>
                <a:spcPts val="2831"/>
              </a:lnSpc>
            </a:pPr>
          </a:p>
          <a:p>
            <a:pPr marL="436611" indent="-218306" lvl="1">
              <a:lnSpc>
                <a:spcPts val="2831"/>
              </a:lnSpc>
              <a:buFont typeface="Arial"/>
              <a:buChar char="•"/>
            </a:pPr>
            <a:r>
              <a:rPr lang="en-US" sz="2022">
                <a:solidFill>
                  <a:srgbClr val="FFFFFF"/>
                </a:solidFill>
                <a:latin typeface="Object Sans"/>
              </a:rPr>
              <a:t>I’m not your accountant and this is not tax advice – we’re talking about general concepts.​</a:t>
            </a:r>
          </a:p>
          <a:p>
            <a:pPr>
              <a:lnSpc>
                <a:spcPts val="2831"/>
              </a:lnSpc>
            </a:pPr>
          </a:p>
          <a:p>
            <a:pPr marL="436611" indent="-218306" lvl="1">
              <a:lnSpc>
                <a:spcPts val="2831"/>
              </a:lnSpc>
              <a:buFont typeface="Arial"/>
              <a:buChar char="•"/>
            </a:pPr>
            <a:r>
              <a:rPr lang="en-US" sz="2022">
                <a:solidFill>
                  <a:srgbClr val="FFFFFF"/>
                </a:solidFill>
                <a:latin typeface="Object Sans"/>
              </a:rPr>
              <a:t>I’m also not your lawyer.​</a:t>
            </a:r>
          </a:p>
          <a:p>
            <a:pPr>
              <a:lnSpc>
                <a:spcPts val="2831"/>
              </a:lnSpc>
            </a:pPr>
          </a:p>
          <a:p>
            <a:pPr marL="436611" indent="-218306" lvl="1">
              <a:lnSpc>
                <a:spcPts val="2831"/>
              </a:lnSpc>
              <a:buFont typeface="Arial"/>
              <a:buChar char="•"/>
            </a:pPr>
            <a:r>
              <a:rPr lang="en-US" sz="2022">
                <a:solidFill>
                  <a:srgbClr val="FFFFFF"/>
                </a:solidFill>
                <a:latin typeface="Object Sans"/>
              </a:rPr>
              <a:t>You should always work with qualified professionals for your own individual circumstances.​</a:t>
            </a:r>
          </a:p>
          <a:p>
            <a:pPr>
              <a:lnSpc>
                <a:spcPts val="2831"/>
              </a:lnSpc>
            </a:pPr>
          </a:p>
          <a:p>
            <a:pPr marL="436611" indent="-218306" lvl="1">
              <a:lnSpc>
                <a:spcPts val="2831"/>
              </a:lnSpc>
              <a:buFont typeface="Arial"/>
              <a:buChar char="•"/>
            </a:pPr>
            <a:r>
              <a:rPr lang="en-US" sz="2022">
                <a:solidFill>
                  <a:srgbClr val="FFFFFF"/>
                </a:solidFill>
                <a:latin typeface="Object Sans"/>
              </a:rPr>
              <a:t>What I say may not make you wealthier, but it will make you wiser.</a:t>
            </a:r>
          </a:p>
        </p:txBody>
      </p:sp>
      <p:sp>
        <p:nvSpPr>
          <p:cNvPr name="Freeform 3" id="3"/>
          <p:cNvSpPr/>
          <p:nvPr/>
        </p:nvSpPr>
        <p:spPr>
          <a:xfrm flipH="false" flipV="false" rot="0">
            <a:off x="1028700" y="4573904"/>
            <a:ext cx="381845" cy="382936"/>
          </a:xfrm>
          <a:custGeom>
            <a:avLst/>
            <a:gdLst/>
            <a:ahLst/>
            <a:cxnLst/>
            <a:rect r="r" b="b" t="t" l="l"/>
            <a:pathLst>
              <a:path h="382936" w="381845">
                <a:moveTo>
                  <a:pt x="0" y="0"/>
                </a:moveTo>
                <a:lnTo>
                  <a:pt x="381845" y="0"/>
                </a:lnTo>
                <a:lnTo>
                  <a:pt x="381845" y="382936"/>
                </a:lnTo>
                <a:lnTo>
                  <a:pt x="0" y="38293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028700" y="5275860"/>
            <a:ext cx="381845" cy="382936"/>
          </a:xfrm>
          <a:custGeom>
            <a:avLst/>
            <a:gdLst/>
            <a:ahLst/>
            <a:cxnLst/>
            <a:rect r="r" b="b" t="t" l="l"/>
            <a:pathLst>
              <a:path h="382936" w="381845">
                <a:moveTo>
                  <a:pt x="0" y="0"/>
                </a:moveTo>
                <a:lnTo>
                  <a:pt x="381845" y="0"/>
                </a:lnTo>
                <a:lnTo>
                  <a:pt x="381845" y="382936"/>
                </a:lnTo>
                <a:lnTo>
                  <a:pt x="0" y="38293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1028700" y="6007573"/>
            <a:ext cx="381845" cy="382936"/>
          </a:xfrm>
          <a:custGeom>
            <a:avLst/>
            <a:gdLst/>
            <a:ahLst/>
            <a:cxnLst/>
            <a:rect r="r" b="b" t="t" l="l"/>
            <a:pathLst>
              <a:path h="382936" w="381845">
                <a:moveTo>
                  <a:pt x="0" y="0"/>
                </a:moveTo>
                <a:lnTo>
                  <a:pt x="381845" y="0"/>
                </a:lnTo>
                <a:lnTo>
                  <a:pt x="381845" y="382936"/>
                </a:lnTo>
                <a:lnTo>
                  <a:pt x="0" y="38293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028700" y="6710999"/>
            <a:ext cx="381845" cy="382936"/>
          </a:xfrm>
          <a:custGeom>
            <a:avLst/>
            <a:gdLst/>
            <a:ahLst/>
            <a:cxnLst/>
            <a:rect r="r" b="b" t="t" l="l"/>
            <a:pathLst>
              <a:path h="382936" w="381845">
                <a:moveTo>
                  <a:pt x="0" y="0"/>
                </a:moveTo>
                <a:lnTo>
                  <a:pt x="381845" y="0"/>
                </a:lnTo>
                <a:lnTo>
                  <a:pt x="381845" y="382936"/>
                </a:lnTo>
                <a:lnTo>
                  <a:pt x="0" y="38293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1028700" y="7442712"/>
            <a:ext cx="381845" cy="382936"/>
          </a:xfrm>
          <a:custGeom>
            <a:avLst/>
            <a:gdLst/>
            <a:ahLst/>
            <a:cxnLst/>
            <a:rect r="r" b="b" t="t" l="l"/>
            <a:pathLst>
              <a:path h="382936" w="381845">
                <a:moveTo>
                  <a:pt x="0" y="0"/>
                </a:moveTo>
                <a:lnTo>
                  <a:pt x="381845" y="0"/>
                </a:lnTo>
                <a:lnTo>
                  <a:pt x="381845" y="382936"/>
                </a:lnTo>
                <a:lnTo>
                  <a:pt x="0" y="38293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1028700" y="8174425"/>
            <a:ext cx="381845" cy="382936"/>
          </a:xfrm>
          <a:custGeom>
            <a:avLst/>
            <a:gdLst/>
            <a:ahLst/>
            <a:cxnLst/>
            <a:rect r="r" b="b" t="t" l="l"/>
            <a:pathLst>
              <a:path h="382936" w="381845">
                <a:moveTo>
                  <a:pt x="0" y="0"/>
                </a:moveTo>
                <a:lnTo>
                  <a:pt x="381845" y="0"/>
                </a:lnTo>
                <a:lnTo>
                  <a:pt x="381845" y="382936"/>
                </a:lnTo>
                <a:lnTo>
                  <a:pt x="0" y="38293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1028700" y="8875364"/>
            <a:ext cx="381845" cy="382936"/>
          </a:xfrm>
          <a:custGeom>
            <a:avLst/>
            <a:gdLst/>
            <a:ahLst/>
            <a:cxnLst/>
            <a:rect r="r" b="b" t="t" l="l"/>
            <a:pathLst>
              <a:path h="382936" w="381845">
                <a:moveTo>
                  <a:pt x="0" y="0"/>
                </a:moveTo>
                <a:lnTo>
                  <a:pt x="381845" y="0"/>
                </a:lnTo>
                <a:lnTo>
                  <a:pt x="381845" y="382936"/>
                </a:lnTo>
                <a:lnTo>
                  <a:pt x="0" y="38293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12276127" y="623477"/>
            <a:ext cx="4983173" cy="3433859"/>
          </a:xfrm>
          <a:custGeom>
            <a:avLst/>
            <a:gdLst/>
            <a:ahLst/>
            <a:cxnLst/>
            <a:rect r="r" b="b" t="t" l="l"/>
            <a:pathLst>
              <a:path h="3433859" w="4983173">
                <a:moveTo>
                  <a:pt x="0" y="0"/>
                </a:moveTo>
                <a:lnTo>
                  <a:pt x="4983173" y="0"/>
                </a:lnTo>
                <a:lnTo>
                  <a:pt x="4983173" y="3433859"/>
                </a:lnTo>
                <a:lnTo>
                  <a:pt x="0" y="343385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028700" y="1329932"/>
            <a:ext cx="14328702" cy="2408419"/>
          </a:xfrm>
          <a:prstGeom prst="rect">
            <a:avLst/>
          </a:prstGeom>
        </p:spPr>
        <p:txBody>
          <a:bodyPr anchor="t" rtlCol="false" tIns="0" lIns="0" bIns="0" rIns="0">
            <a:spAutoFit/>
          </a:bodyPr>
          <a:lstStyle/>
          <a:p>
            <a:pPr>
              <a:lnSpc>
                <a:spcPts val="16756"/>
              </a:lnSpc>
            </a:pPr>
            <a:r>
              <a:rPr lang="en-US" sz="21761" spc="652">
                <a:solidFill>
                  <a:srgbClr val="FFFFFF"/>
                </a:solidFill>
                <a:latin typeface="Paytone One"/>
              </a:rPr>
              <a:t>LAWYER</a:t>
            </a:r>
          </a:p>
        </p:txBody>
      </p:sp>
      <p:sp>
        <p:nvSpPr>
          <p:cNvPr name="TextBox 12" id="12"/>
          <p:cNvSpPr txBox="true"/>
          <p:nvPr/>
        </p:nvSpPr>
        <p:spPr>
          <a:xfrm rot="0">
            <a:off x="13548265" y="1248770"/>
            <a:ext cx="2970474" cy="2059448"/>
          </a:xfrm>
          <a:prstGeom prst="rect">
            <a:avLst/>
          </a:prstGeom>
        </p:spPr>
        <p:txBody>
          <a:bodyPr anchor="t" rtlCol="false" tIns="0" lIns="0" bIns="0" rIns="0">
            <a:spAutoFit/>
          </a:bodyPr>
          <a:lstStyle/>
          <a:p>
            <a:pPr>
              <a:lnSpc>
                <a:spcPts val="15843"/>
              </a:lnSpc>
            </a:pPr>
            <a:r>
              <a:rPr lang="en-US" sz="13202" spc="396">
                <a:solidFill>
                  <a:srgbClr val="FFFFFF"/>
                </a:solidFill>
                <a:latin typeface="Hiatus"/>
              </a:rPr>
              <a:t>TALK</a:t>
            </a:r>
          </a:p>
        </p:txBody>
      </p:sp>
      <p:grpSp>
        <p:nvGrpSpPr>
          <p:cNvPr name="Group 13" id="13"/>
          <p:cNvGrpSpPr/>
          <p:nvPr/>
        </p:nvGrpSpPr>
        <p:grpSpPr>
          <a:xfrm rot="0">
            <a:off x="16525998" y="100171"/>
            <a:ext cx="1647460" cy="746863"/>
            <a:chOff x="0" y="0"/>
            <a:chExt cx="2196613" cy="995818"/>
          </a:xfrm>
        </p:grpSpPr>
        <p:sp>
          <p:nvSpPr>
            <p:cNvPr name="AutoShape 14" id="14"/>
            <p:cNvSpPr/>
            <p:nvPr/>
          </p:nvSpPr>
          <p:spPr>
            <a:xfrm>
              <a:off x="1062915" y="177258"/>
              <a:ext cx="0" cy="581407"/>
            </a:xfrm>
            <a:prstGeom prst="line">
              <a:avLst/>
            </a:prstGeom>
            <a:ln cap="flat" w="25400">
              <a:solidFill>
                <a:srgbClr val="FFFFFF"/>
              </a:solidFill>
              <a:prstDash val="solid"/>
              <a:headEnd type="none" len="sm" w="sm"/>
              <a:tailEnd type="none" len="sm" w="sm"/>
            </a:ln>
          </p:spPr>
        </p:sp>
        <p:sp>
          <p:nvSpPr>
            <p:cNvPr name="Freeform 15" id="15">
              <a:hlinkClick r:id="rId7" tooltip="https://boolamoola.com"/>
            </p:cNvPr>
            <p:cNvSpPr/>
            <p:nvPr/>
          </p:nvSpPr>
          <p:spPr>
            <a:xfrm flipH="false" flipV="false" rot="0">
              <a:off x="1200796" y="0"/>
              <a:ext cx="995818" cy="995818"/>
            </a:xfrm>
            <a:custGeom>
              <a:avLst/>
              <a:gdLst/>
              <a:ahLst/>
              <a:cxnLst/>
              <a:rect r="r" b="b" t="t" l="l"/>
              <a:pathLst>
                <a:path h="995818" w="995818">
                  <a:moveTo>
                    <a:pt x="0" y="0"/>
                  </a:moveTo>
                  <a:lnTo>
                    <a:pt x="995817" y="0"/>
                  </a:lnTo>
                  <a:lnTo>
                    <a:pt x="995817" y="995818"/>
                  </a:lnTo>
                  <a:lnTo>
                    <a:pt x="0" y="995818"/>
                  </a:lnTo>
                  <a:lnTo>
                    <a:pt x="0" y="0"/>
                  </a:lnTo>
                  <a:close/>
                </a:path>
              </a:pathLst>
            </a:custGeom>
            <a:blipFill>
              <a:blip r:embed="rId6"/>
              <a:stretch>
                <a:fillRect l="0" t="0" r="0" b="0"/>
              </a:stretch>
            </a:blipFill>
          </p:spPr>
        </p:sp>
        <p:sp>
          <p:nvSpPr>
            <p:cNvPr name="Freeform 16" id="16"/>
            <p:cNvSpPr/>
            <p:nvPr/>
          </p:nvSpPr>
          <p:spPr>
            <a:xfrm flipH="false" flipV="false" rot="0">
              <a:off x="0" y="78277"/>
              <a:ext cx="834113" cy="839263"/>
            </a:xfrm>
            <a:custGeom>
              <a:avLst/>
              <a:gdLst/>
              <a:ahLst/>
              <a:cxnLst/>
              <a:rect r="r" b="b" t="t" l="l"/>
              <a:pathLst>
                <a:path h="839263" w="834113">
                  <a:moveTo>
                    <a:pt x="0" y="0"/>
                  </a:moveTo>
                  <a:lnTo>
                    <a:pt x="834113" y="0"/>
                  </a:lnTo>
                  <a:lnTo>
                    <a:pt x="834113" y="839263"/>
                  </a:lnTo>
                  <a:lnTo>
                    <a:pt x="0" y="839263"/>
                  </a:lnTo>
                  <a:lnTo>
                    <a:pt x="0" y="0"/>
                  </a:lnTo>
                  <a:close/>
                </a:path>
              </a:pathLst>
            </a:custGeom>
            <a:blipFill>
              <a:blip r:embed="rId8"/>
              <a:stretch>
                <a:fillRect l="-40161" t="0" r="-38714" b="0"/>
              </a:stretch>
            </a:blipFill>
          </p:spPr>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41C1BA"/>
        </a:solidFill>
      </p:bgPr>
    </p:bg>
    <p:spTree>
      <p:nvGrpSpPr>
        <p:cNvPr id="1" name=""/>
        <p:cNvGrpSpPr/>
        <p:nvPr/>
      </p:nvGrpSpPr>
      <p:grpSpPr>
        <a:xfrm>
          <a:off x="0" y="0"/>
          <a:ext cx="0" cy="0"/>
          <a:chOff x="0" y="0"/>
          <a:chExt cx="0" cy="0"/>
        </a:xfrm>
      </p:grpSpPr>
      <p:grpSp>
        <p:nvGrpSpPr>
          <p:cNvPr name="Group 2" id="2"/>
          <p:cNvGrpSpPr/>
          <p:nvPr/>
        </p:nvGrpSpPr>
        <p:grpSpPr>
          <a:xfrm rot="0">
            <a:off x="8190014" y="3645360"/>
            <a:ext cx="9069286" cy="5612940"/>
            <a:chOff x="0" y="0"/>
            <a:chExt cx="12092382" cy="7483921"/>
          </a:xfrm>
        </p:grpSpPr>
        <p:grpSp>
          <p:nvGrpSpPr>
            <p:cNvPr name="Group 3" id="3"/>
            <p:cNvGrpSpPr/>
            <p:nvPr/>
          </p:nvGrpSpPr>
          <p:grpSpPr>
            <a:xfrm rot="0">
              <a:off x="268638" y="160280"/>
              <a:ext cx="11823744" cy="7323640"/>
              <a:chOff x="0" y="0"/>
              <a:chExt cx="2705162" cy="1675581"/>
            </a:xfrm>
          </p:grpSpPr>
          <p:sp>
            <p:nvSpPr>
              <p:cNvPr name="Freeform 4" id="4"/>
              <p:cNvSpPr/>
              <p:nvPr/>
            </p:nvSpPr>
            <p:spPr>
              <a:xfrm flipH="false" flipV="false" rot="0">
                <a:off x="0" y="0"/>
                <a:ext cx="2705162" cy="1675580"/>
              </a:xfrm>
              <a:custGeom>
                <a:avLst/>
                <a:gdLst/>
                <a:ahLst/>
                <a:cxnLst/>
                <a:rect r="r" b="b" t="t" l="l"/>
                <a:pathLst>
                  <a:path h="1675580" w="2705162">
                    <a:moveTo>
                      <a:pt x="0" y="0"/>
                    </a:moveTo>
                    <a:lnTo>
                      <a:pt x="2705162" y="0"/>
                    </a:lnTo>
                    <a:lnTo>
                      <a:pt x="2705162" y="1675580"/>
                    </a:lnTo>
                    <a:lnTo>
                      <a:pt x="0" y="1675580"/>
                    </a:lnTo>
                    <a:close/>
                  </a:path>
                </a:pathLst>
              </a:custGeom>
              <a:solidFill>
                <a:srgbClr val="0F4D92"/>
              </a:solidFill>
            </p:spPr>
          </p:sp>
          <p:sp>
            <p:nvSpPr>
              <p:cNvPr name="TextBox 5" id="5"/>
              <p:cNvSpPr txBox="true"/>
              <p:nvPr/>
            </p:nvSpPr>
            <p:spPr>
              <a:xfrm>
                <a:off x="0" y="-47625"/>
                <a:ext cx="812800" cy="860425"/>
              </a:xfrm>
              <a:prstGeom prst="rect">
                <a:avLst/>
              </a:prstGeom>
            </p:spPr>
            <p:txBody>
              <a:bodyPr anchor="ctr" rtlCol="false" tIns="50800" lIns="50800" bIns="50800" rIns="50800"/>
              <a:lstStyle/>
              <a:p>
                <a:pPr algn="ctr">
                  <a:lnSpc>
                    <a:spcPts val="3110"/>
                  </a:lnSpc>
                </a:pPr>
              </a:p>
            </p:txBody>
          </p:sp>
        </p:grpSp>
        <p:sp>
          <p:nvSpPr>
            <p:cNvPr name="Freeform 6" id="6"/>
            <p:cNvSpPr/>
            <p:nvPr/>
          </p:nvSpPr>
          <p:spPr>
            <a:xfrm flipH="false" flipV="false" rot="0">
              <a:off x="0" y="0"/>
              <a:ext cx="11936018" cy="7338027"/>
            </a:xfrm>
            <a:custGeom>
              <a:avLst/>
              <a:gdLst/>
              <a:ahLst/>
              <a:cxnLst/>
              <a:rect r="r" b="b" t="t" l="l"/>
              <a:pathLst>
                <a:path h="7338027" w="11936018">
                  <a:moveTo>
                    <a:pt x="0" y="0"/>
                  </a:moveTo>
                  <a:lnTo>
                    <a:pt x="11936018" y="0"/>
                  </a:lnTo>
                  <a:lnTo>
                    <a:pt x="11936018" y="7338027"/>
                  </a:lnTo>
                  <a:lnTo>
                    <a:pt x="0" y="7338027"/>
                  </a:lnTo>
                  <a:lnTo>
                    <a:pt x="0" y="0"/>
                  </a:lnTo>
                  <a:close/>
                </a:path>
              </a:pathLst>
            </a:custGeom>
            <a:blipFill>
              <a:blip r:embed="rId2"/>
              <a:stretch>
                <a:fillRect l="0" t="-961" r="0" b="0"/>
              </a:stretch>
            </a:blipFill>
          </p:spPr>
        </p:sp>
      </p:grpSp>
      <p:sp>
        <p:nvSpPr>
          <p:cNvPr name="TextBox 7" id="7"/>
          <p:cNvSpPr txBox="true"/>
          <p:nvPr/>
        </p:nvSpPr>
        <p:spPr>
          <a:xfrm rot="0">
            <a:off x="1028700" y="1336519"/>
            <a:ext cx="16230600" cy="1362205"/>
          </a:xfrm>
          <a:prstGeom prst="rect">
            <a:avLst/>
          </a:prstGeom>
        </p:spPr>
        <p:txBody>
          <a:bodyPr anchor="t" rtlCol="false" tIns="0" lIns="0" bIns="0" rIns="0">
            <a:spAutoFit/>
          </a:bodyPr>
          <a:lstStyle/>
          <a:p>
            <a:pPr>
              <a:lnSpc>
                <a:spcPts val="11207"/>
              </a:lnSpc>
            </a:pPr>
            <a:r>
              <a:rPr lang="en-US" sz="8005">
                <a:solidFill>
                  <a:srgbClr val="FFFEFE"/>
                </a:solidFill>
                <a:latin typeface="Paytone One Bold Italics"/>
              </a:rPr>
              <a:t>WHAT IS </a:t>
            </a:r>
            <a:r>
              <a:rPr lang="en-US" sz="8005">
                <a:solidFill>
                  <a:srgbClr val="0F4D92"/>
                </a:solidFill>
                <a:latin typeface="Paytone One Bold Italics"/>
              </a:rPr>
              <a:t>COMPOUND INTEREST</a:t>
            </a:r>
            <a:r>
              <a:rPr lang="en-US" sz="8005">
                <a:solidFill>
                  <a:srgbClr val="FFFEFE"/>
                </a:solidFill>
                <a:latin typeface="Paytone One Bold Italics"/>
              </a:rPr>
              <a:t>?</a:t>
            </a:r>
          </a:p>
        </p:txBody>
      </p:sp>
      <p:sp>
        <p:nvSpPr>
          <p:cNvPr name="TextBox 8" id="8"/>
          <p:cNvSpPr txBox="true"/>
          <p:nvPr/>
        </p:nvSpPr>
        <p:spPr>
          <a:xfrm rot="0">
            <a:off x="1028700" y="3718831"/>
            <a:ext cx="5234084" cy="5389797"/>
          </a:xfrm>
          <a:prstGeom prst="rect">
            <a:avLst/>
          </a:prstGeom>
        </p:spPr>
        <p:txBody>
          <a:bodyPr anchor="t" rtlCol="false" tIns="0" lIns="0" bIns="0" rIns="0">
            <a:spAutoFit/>
          </a:bodyPr>
          <a:lstStyle/>
          <a:p>
            <a:pPr>
              <a:lnSpc>
                <a:spcPts val="4799"/>
              </a:lnSpc>
            </a:pPr>
            <a:r>
              <a:rPr lang="en-US" sz="3428">
                <a:solidFill>
                  <a:srgbClr val="FFFEFE"/>
                </a:solidFill>
                <a:latin typeface="Object Sans"/>
              </a:rPr>
              <a:t>Compoun</a:t>
            </a:r>
            <a:r>
              <a:rPr lang="en-US" sz="3428">
                <a:solidFill>
                  <a:srgbClr val="FFFEFE"/>
                </a:solidFill>
                <a:latin typeface="Object Sans"/>
              </a:rPr>
              <a:t>d interest, also known as compounding interest, is the interest on a loan or deposit that is calculated based on both the initial principal and accumulated interest from the previous periods</a:t>
            </a:r>
          </a:p>
        </p:txBody>
      </p:sp>
      <p:grpSp>
        <p:nvGrpSpPr>
          <p:cNvPr name="Group 9" id="9"/>
          <p:cNvGrpSpPr/>
          <p:nvPr/>
        </p:nvGrpSpPr>
        <p:grpSpPr>
          <a:xfrm rot="0">
            <a:off x="16525998" y="100171"/>
            <a:ext cx="1647460" cy="746863"/>
            <a:chOff x="0" y="0"/>
            <a:chExt cx="2196613" cy="995818"/>
          </a:xfrm>
        </p:grpSpPr>
        <p:sp>
          <p:nvSpPr>
            <p:cNvPr name="AutoShape 10" id="10"/>
            <p:cNvSpPr/>
            <p:nvPr/>
          </p:nvSpPr>
          <p:spPr>
            <a:xfrm>
              <a:off x="1062915" y="177258"/>
              <a:ext cx="0" cy="581407"/>
            </a:xfrm>
            <a:prstGeom prst="line">
              <a:avLst/>
            </a:prstGeom>
            <a:ln cap="flat" w="25400">
              <a:solidFill>
                <a:srgbClr val="FFFFFF"/>
              </a:solidFill>
              <a:prstDash val="solid"/>
              <a:headEnd type="none" len="sm" w="sm"/>
              <a:tailEnd type="none" len="sm" w="sm"/>
            </a:ln>
          </p:spPr>
        </p:sp>
        <p:sp>
          <p:nvSpPr>
            <p:cNvPr name="Freeform 11" id="11">
              <a:hlinkClick r:id="rId4" tooltip="https://boolamoola.com"/>
            </p:cNvPr>
            <p:cNvSpPr/>
            <p:nvPr/>
          </p:nvSpPr>
          <p:spPr>
            <a:xfrm flipH="false" flipV="false" rot="0">
              <a:off x="1200796" y="0"/>
              <a:ext cx="995818" cy="995818"/>
            </a:xfrm>
            <a:custGeom>
              <a:avLst/>
              <a:gdLst/>
              <a:ahLst/>
              <a:cxnLst/>
              <a:rect r="r" b="b" t="t" l="l"/>
              <a:pathLst>
                <a:path h="995818" w="995818">
                  <a:moveTo>
                    <a:pt x="0" y="0"/>
                  </a:moveTo>
                  <a:lnTo>
                    <a:pt x="995817" y="0"/>
                  </a:lnTo>
                  <a:lnTo>
                    <a:pt x="995817" y="995818"/>
                  </a:lnTo>
                  <a:lnTo>
                    <a:pt x="0" y="995818"/>
                  </a:lnTo>
                  <a:lnTo>
                    <a:pt x="0" y="0"/>
                  </a:lnTo>
                  <a:close/>
                </a:path>
              </a:pathLst>
            </a:custGeom>
            <a:blipFill>
              <a:blip r:embed="rId3"/>
              <a:stretch>
                <a:fillRect l="0" t="0" r="0" b="0"/>
              </a:stretch>
            </a:blipFill>
          </p:spPr>
        </p:sp>
        <p:sp>
          <p:nvSpPr>
            <p:cNvPr name="Freeform 12" id="12"/>
            <p:cNvSpPr/>
            <p:nvPr/>
          </p:nvSpPr>
          <p:spPr>
            <a:xfrm flipH="false" flipV="false" rot="0">
              <a:off x="0" y="78277"/>
              <a:ext cx="834113" cy="839263"/>
            </a:xfrm>
            <a:custGeom>
              <a:avLst/>
              <a:gdLst/>
              <a:ahLst/>
              <a:cxnLst/>
              <a:rect r="r" b="b" t="t" l="l"/>
              <a:pathLst>
                <a:path h="839263" w="834113">
                  <a:moveTo>
                    <a:pt x="0" y="0"/>
                  </a:moveTo>
                  <a:lnTo>
                    <a:pt x="834113" y="0"/>
                  </a:lnTo>
                  <a:lnTo>
                    <a:pt x="834113" y="839263"/>
                  </a:lnTo>
                  <a:lnTo>
                    <a:pt x="0" y="839263"/>
                  </a:lnTo>
                  <a:lnTo>
                    <a:pt x="0" y="0"/>
                  </a:lnTo>
                  <a:close/>
                </a:path>
              </a:pathLst>
            </a:custGeom>
            <a:blipFill>
              <a:blip r:embed="rId5"/>
              <a:stretch>
                <a:fillRect l="-40161" t="0" r="-38714" b="0"/>
              </a:stretch>
            </a:blipFill>
          </p:spPr>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41C1BA"/>
        </a:solidFill>
      </p:bgPr>
    </p:bg>
    <p:spTree>
      <p:nvGrpSpPr>
        <p:cNvPr id="1" name=""/>
        <p:cNvGrpSpPr/>
        <p:nvPr/>
      </p:nvGrpSpPr>
      <p:grpSpPr>
        <a:xfrm>
          <a:off x="0" y="0"/>
          <a:ext cx="0" cy="0"/>
          <a:chOff x="0" y="0"/>
          <a:chExt cx="0" cy="0"/>
        </a:xfrm>
      </p:grpSpPr>
      <p:sp>
        <p:nvSpPr>
          <p:cNvPr name="AutoShape 2" id="2"/>
          <p:cNvSpPr/>
          <p:nvPr/>
        </p:nvSpPr>
        <p:spPr>
          <a:xfrm rot="0">
            <a:off x="7379350" y="8305800"/>
            <a:ext cx="3529299" cy="0"/>
          </a:xfrm>
          <a:prstGeom prst="line">
            <a:avLst/>
          </a:prstGeom>
          <a:ln cap="rnd" w="952500">
            <a:solidFill>
              <a:srgbClr val="0F4D92"/>
            </a:solidFill>
            <a:prstDash val="solid"/>
            <a:headEnd type="none" len="sm" w="sm"/>
            <a:tailEnd type="none" len="sm" w="sm"/>
          </a:ln>
        </p:spPr>
      </p:sp>
      <p:sp>
        <p:nvSpPr>
          <p:cNvPr name="AutoShape 3" id="3"/>
          <p:cNvSpPr/>
          <p:nvPr/>
        </p:nvSpPr>
        <p:spPr>
          <a:xfrm rot="0">
            <a:off x="9715945" y="8724900"/>
            <a:ext cx="699934" cy="0"/>
          </a:xfrm>
          <a:prstGeom prst="line">
            <a:avLst/>
          </a:prstGeom>
          <a:ln cap="flat" w="114300">
            <a:solidFill>
              <a:srgbClr val="FFFFFF"/>
            </a:solidFill>
            <a:prstDash val="solid"/>
            <a:headEnd type="none" len="sm" w="sm"/>
            <a:tailEnd type="arrow" len="sm" w="med"/>
          </a:ln>
        </p:spPr>
      </p:sp>
      <p:sp>
        <p:nvSpPr>
          <p:cNvPr name="TextBox 4" id="4"/>
          <p:cNvSpPr txBox="true"/>
          <p:nvPr/>
        </p:nvSpPr>
        <p:spPr>
          <a:xfrm rot="0">
            <a:off x="13159465" y="3309202"/>
            <a:ext cx="4312881" cy="3059603"/>
          </a:xfrm>
          <a:prstGeom prst="rect">
            <a:avLst/>
          </a:prstGeom>
        </p:spPr>
        <p:txBody>
          <a:bodyPr anchor="t" rtlCol="false" tIns="0" lIns="0" bIns="0" rIns="0">
            <a:spAutoFit/>
          </a:bodyPr>
          <a:lstStyle/>
          <a:p>
            <a:pPr algn="ctr">
              <a:lnSpc>
                <a:spcPts val="25052"/>
              </a:lnSpc>
            </a:pPr>
            <a:r>
              <a:rPr lang="en-US" sz="17894">
                <a:solidFill>
                  <a:srgbClr val="FFFEFE"/>
                </a:solidFill>
                <a:latin typeface="Paytone One Bold Italics"/>
              </a:rPr>
              <a:t>ING</a:t>
            </a:r>
          </a:p>
        </p:txBody>
      </p:sp>
      <p:sp>
        <p:nvSpPr>
          <p:cNvPr name="Freeform 5" id="5"/>
          <p:cNvSpPr/>
          <p:nvPr/>
        </p:nvSpPr>
        <p:spPr>
          <a:xfrm flipH="false" flipV="false" rot="9486382">
            <a:off x="14424340" y="6364029"/>
            <a:ext cx="1343210" cy="941926"/>
          </a:xfrm>
          <a:custGeom>
            <a:avLst/>
            <a:gdLst/>
            <a:ahLst/>
            <a:cxnLst/>
            <a:rect r="r" b="b" t="t" l="l"/>
            <a:pathLst>
              <a:path h="941926" w="1343210">
                <a:moveTo>
                  <a:pt x="0" y="0"/>
                </a:moveTo>
                <a:lnTo>
                  <a:pt x="1343210" y="0"/>
                </a:lnTo>
                <a:lnTo>
                  <a:pt x="1343210" y="941926"/>
                </a:lnTo>
                <a:lnTo>
                  <a:pt x="0" y="94192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1028700" y="1697655"/>
            <a:ext cx="3075437" cy="3059603"/>
          </a:xfrm>
          <a:prstGeom prst="rect">
            <a:avLst/>
          </a:prstGeom>
        </p:spPr>
        <p:txBody>
          <a:bodyPr anchor="t" rtlCol="false" tIns="0" lIns="0" bIns="0" rIns="0">
            <a:spAutoFit/>
          </a:bodyPr>
          <a:lstStyle/>
          <a:p>
            <a:pPr algn="ctr">
              <a:lnSpc>
                <a:spcPts val="25052"/>
              </a:lnSpc>
            </a:pPr>
            <a:r>
              <a:rPr lang="en-US" sz="17894">
                <a:solidFill>
                  <a:srgbClr val="FFFEFE"/>
                </a:solidFill>
                <a:latin typeface="Paytone One Bold Italics"/>
              </a:rPr>
              <a:t>RE</a:t>
            </a:r>
          </a:p>
        </p:txBody>
      </p:sp>
      <p:sp>
        <p:nvSpPr>
          <p:cNvPr name="TextBox 7" id="7"/>
          <p:cNvSpPr txBox="true"/>
          <p:nvPr/>
        </p:nvSpPr>
        <p:spPr>
          <a:xfrm rot="0">
            <a:off x="7833244" y="8385931"/>
            <a:ext cx="1554333" cy="763717"/>
          </a:xfrm>
          <a:prstGeom prst="rect">
            <a:avLst/>
          </a:prstGeom>
        </p:spPr>
        <p:txBody>
          <a:bodyPr anchor="t" rtlCol="false" tIns="0" lIns="0" bIns="0" rIns="0">
            <a:spAutoFit/>
          </a:bodyPr>
          <a:lstStyle/>
          <a:p>
            <a:pPr>
              <a:lnSpc>
                <a:spcPts val="6205"/>
              </a:lnSpc>
            </a:pPr>
            <a:r>
              <a:rPr lang="en-US" sz="4432">
                <a:solidFill>
                  <a:srgbClr val="FFFFFF"/>
                </a:solidFill>
                <a:latin typeface="Object Sans Bold Italics"/>
              </a:rPr>
              <a:t>Next</a:t>
            </a:r>
          </a:p>
        </p:txBody>
      </p:sp>
      <p:sp>
        <p:nvSpPr>
          <p:cNvPr name="TextBox 8" id="8"/>
          <p:cNvSpPr txBox="true"/>
          <p:nvPr/>
        </p:nvSpPr>
        <p:spPr>
          <a:xfrm rot="0">
            <a:off x="3967178" y="2514185"/>
            <a:ext cx="9390116" cy="3059603"/>
          </a:xfrm>
          <a:prstGeom prst="rect">
            <a:avLst/>
          </a:prstGeom>
        </p:spPr>
        <p:txBody>
          <a:bodyPr anchor="t" rtlCol="false" tIns="0" lIns="0" bIns="0" rIns="0">
            <a:spAutoFit/>
          </a:bodyPr>
          <a:lstStyle/>
          <a:p>
            <a:pPr algn="ctr">
              <a:lnSpc>
                <a:spcPts val="25052"/>
              </a:lnSpc>
            </a:pPr>
            <a:r>
              <a:rPr lang="en-US" sz="17894">
                <a:solidFill>
                  <a:srgbClr val="FFFEFE"/>
                </a:solidFill>
                <a:latin typeface="Paytone One Bold Italics"/>
              </a:rPr>
              <a:t>BALANC</a:t>
            </a:r>
          </a:p>
        </p:txBody>
      </p:sp>
      <p:sp>
        <p:nvSpPr>
          <p:cNvPr name="Freeform 9" id="9"/>
          <p:cNvSpPr/>
          <p:nvPr/>
        </p:nvSpPr>
        <p:spPr>
          <a:xfrm flipH="false" flipV="false" rot="-951161">
            <a:off x="1975791" y="1449302"/>
            <a:ext cx="1343210" cy="941926"/>
          </a:xfrm>
          <a:custGeom>
            <a:avLst/>
            <a:gdLst/>
            <a:ahLst/>
            <a:cxnLst/>
            <a:rect r="r" b="b" t="t" l="l"/>
            <a:pathLst>
              <a:path h="941926" w="1343210">
                <a:moveTo>
                  <a:pt x="0" y="0"/>
                </a:moveTo>
                <a:lnTo>
                  <a:pt x="1343210" y="0"/>
                </a:lnTo>
                <a:lnTo>
                  <a:pt x="1343210" y="941926"/>
                </a:lnTo>
                <a:lnTo>
                  <a:pt x="0" y="94192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0" id="10"/>
          <p:cNvGrpSpPr/>
          <p:nvPr/>
        </p:nvGrpSpPr>
        <p:grpSpPr>
          <a:xfrm rot="0">
            <a:off x="16525998" y="100171"/>
            <a:ext cx="1647460" cy="746863"/>
            <a:chOff x="0" y="0"/>
            <a:chExt cx="2196613" cy="995818"/>
          </a:xfrm>
        </p:grpSpPr>
        <p:sp>
          <p:nvSpPr>
            <p:cNvPr name="AutoShape 11" id="11"/>
            <p:cNvSpPr/>
            <p:nvPr/>
          </p:nvSpPr>
          <p:spPr>
            <a:xfrm>
              <a:off x="1062915" y="177258"/>
              <a:ext cx="0" cy="581407"/>
            </a:xfrm>
            <a:prstGeom prst="line">
              <a:avLst/>
            </a:prstGeom>
            <a:ln cap="flat" w="25400">
              <a:solidFill>
                <a:srgbClr val="FFFFFF"/>
              </a:solidFill>
              <a:prstDash val="solid"/>
              <a:headEnd type="none" len="sm" w="sm"/>
              <a:tailEnd type="none" len="sm" w="sm"/>
            </a:ln>
          </p:spPr>
        </p:sp>
        <p:sp>
          <p:nvSpPr>
            <p:cNvPr name="Freeform 12" id="12">
              <a:hlinkClick r:id="rId5" tooltip="https://boolamoola.com"/>
            </p:cNvPr>
            <p:cNvSpPr/>
            <p:nvPr/>
          </p:nvSpPr>
          <p:spPr>
            <a:xfrm flipH="false" flipV="false" rot="0">
              <a:off x="1200796" y="0"/>
              <a:ext cx="995818" cy="995818"/>
            </a:xfrm>
            <a:custGeom>
              <a:avLst/>
              <a:gdLst/>
              <a:ahLst/>
              <a:cxnLst/>
              <a:rect r="r" b="b" t="t" l="l"/>
              <a:pathLst>
                <a:path h="995818" w="995818">
                  <a:moveTo>
                    <a:pt x="0" y="0"/>
                  </a:moveTo>
                  <a:lnTo>
                    <a:pt x="995817" y="0"/>
                  </a:lnTo>
                  <a:lnTo>
                    <a:pt x="995817" y="995818"/>
                  </a:lnTo>
                  <a:lnTo>
                    <a:pt x="0" y="995818"/>
                  </a:lnTo>
                  <a:lnTo>
                    <a:pt x="0" y="0"/>
                  </a:lnTo>
                  <a:close/>
                </a:path>
              </a:pathLst>
            </a:custGeom>
            <a:blipFill>
              <a:blip r:embed="rId4"/>
              <a:stretch>
                <a:fillRect l="0" t="0" r="0" b="0"/>
              </a:stretch>
            </a:blipFill>
          </p:spPr>
        </p:sp>
        <p:sp>
          <p:nvSpPr>
            <p:cNvPr name="Freeform 13" id="13"/>
            <p:cNvSpPr/>
            <p:nvPr/>
          </p:nvSpPr>
          <p:spPr>
            <a:xfrm flipH="false" flipV="false" rot="0">
              <a:off x="0" y="78277"/>
              <a:ext cx="834113" cy="839263"/>
            </a:xfrm>
            <a:custGeom>
              <a:avLst/>
              <a:gdLst/>
              <a:ahLst/>
              <a:cxnLst/>
              <a:rect r="r" b="b" t="t" l="l"/>
              <a:pathLst>
                <a:path h="839263" w="834113">
                  <a:moveTo>
                    <a:pt x="0" y="0"/>
                  </a:moveTo>
                  <a:lnTo>
                    <a:pt x="834113" y="0"/>
                  </a:lnTo>
                  <a:lnTo>
                    <a:pt x="834113" y="839263"/>
                  </a:lnTo>
                  <a:lnTo>
                    <a:pt x="0" y="839263"/>
                  </a:lnTo>
                  <a:lnTo>
                    <a:pt x="0" y="0"/>
                  </a:lnTo>
                  <a:close/>
                </a:path>
              </a:pathLst>
            </a:custGeom>
            <a:blipFill>
              <a:blip r:embed="rId6"/>
              <a:stretch>
                <a:fillRect l="-40161" t="0" r="-38714" b="0"/>
              </a:stretch>
            </a:blipFill>
          </p:spPr>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41C1BA"/>
        </a:solidFill>
      </p:bgPr>
    </p:bg>
    <p:spTree>
      <p:nvGrpSpPr>
        <p:cNvPr id="1" name=""/>
        <p:cNvGrpSpPr/>
        <p:nvPr/>
      </p:nvGrpSpPr>
      <p:grpSpPr>
        <a:xfrm>
          <a:off x="0" y="0"/>
          <a:ext cx="0" cy="0"/>
          <a:chOff x="0" y="0"/>
          <a:chExt cx="0" cy="0"/>
        </a:xfrm>
      </p:grpSpPr>
      <p:sp>
        <p:nvSpPr>
          <p:cNvPr name="TextBox 2" id="2"/>
          <p:cNvSpPr txBox="true"/>
          <p:nvPr/>
        </p:nvSpPr>
        <p:spPr>
          <a:xfrm rot="0">
            <a:off x="2135460" y="3479310"/>
            <a:ext cx="7754973" cy="1066737"/>
          </a:xfrm>
          <a:prstGeom prst="rect">
            <a:avLst/>
          </a:prstGeom>
        </p:spPr>
        <p:txBody>
          <a:bodyPr anchor="t" rtlCol="false" tIns="0" lIns="0" bIns="0" rIns="0">
            <a:spAutoFit/>
          </a:bodyPr>
          <a:lstStyle/>
          <a:p>
            <a:pPr>
              <a:lnSpc>
                <a:spcPts val="4203"/>
              </a:lnSpc>
            </a:pPr>
            <a:r>
              <a:rPr lang="en-US" sz="3002">
                <a:solidFill>
                  <a:srgbClr val="FFFEFE"/>
                </a:solidFill>
                <a:latin typeface="Object Sans"/>
              </a:rPr>
              <a:t>The process of realigning the weight of your assets in a portfolio</a:t>
            </a:r>
          </a:p>
        </p:txBody>
      </p:sp>
      <p:sp>
        <p:nvSpPr>
          <p:cNvPr name="TextBox 3" id="3"/>
          <p:cNvSpPr txBox="true"/>
          <p:nvPr/>
        </p:nvSpPr>
        <p:spPr>
          <a:xfrm rot="0">
            <a:off x="2135460" y="5054281"/>
            <a:ext cx="7585313" cy="1600199"/>
          </a:xfrm>
          <a:prstGeom prst="rect">
            <a:avLst/>
          </a:prstGeom>
        </p:spPr>
        <p:txBody>
          <a:bodyPr anchor="t" rtlCol="false" tIns="0" lIns="0" bIns="0" rIns="0">
            <a:spAutoFit/>
          </a:bodyPr>
          <a:lstStyle/>
          <a:p>
            <a:pPr>
              <a:lnSpc>
                <a:spcPts val="4200"/>
              </a:lnSpc>
            </a:pPr>
            <a:r>
              <a:rPr lang="en-US" sz="3000">
                <a:solidFill>
                  <a:srgbClr val="FFFEFE"/>
                </a:solidFill>
                <a:latin typeface="Object Sans"/>
              </a:rPr>
              <a:t>Often happens to ensure the amount of risk involved is aligned with the investors desired level</a:t>
            </a:r>
          </a:p>
        </p:txBody>
      </p:sp>
      <p:sp>
        <p:nvSpPr>
          <p:cNvPr name="TextBox 4" id="4"/>
          <p:cNvSpPr txBox="true"/>
          <p:nvPr/>
        </p:nvSpPr>
        <p:spPr>
          <a:xfrm rot="0">
            <a:off x="2135460" y="7159305"/>
            <a:ext cx="7585313" cy="1066799"/>
          </a:xfrm>
          <a:prstGeom prst="rect">
            <a:avLst/>
          </a:prstGeom>
        </p:spPr>
        <p:txBody>
          <a:bodyPr anchor="t" rtlCol="false" tIns="0" lIns="0" bIns="0" rIns="0">
            <a:spAutoFit/>
          </a:bodyPr>
          <a:lstStyle/>
          <a:p>
            <a:pPr>
              <a:lnSpc>
                <a:spcPts val="4200"/>
              </a:lnSpc>
            </a:pPr>
            <a:r>
              <a:rPr lang="en-US" sz="3000">
                <a:solidFill>
                  <a:srgbClr val="FFFEFE"/>
                </a:solidFill>
                <a:latin typeface="Object Sans"/>
              </a:rPr>
              <a:t>Rebalancing does not necessarily mean you have to do a 50/50 distribution</a:t>
            </a:r>
          </a:p>
        </p:txBody>
      </p:sp>
      <p:sp>
        <p:nvSpPr>
          <p:cNvPr name="Freeform 5" id="5"/>
          <p:cNvSpPr/>
          <p:nvPr/>
        </p:nvSpPr>
        <p:spPr>
          <a:xfrm flipH="false" flipV="false" rot="0">
            <a:off x="10615809" y="3555510"/>
            <a:ext cx="7951330" cy="7991286"/>
          </a:xfrm>
          <a:custGeom>
            <a:avLst/>
            <a:gdLst/>
            <a:ahLst/>
            <a:cxnLst/>
            <a:rect r="r" b="b" t="t" l="l"/>
            <a:pathLst>
              <a:path h="7991286" w="7951330">
                <a:moveTo>
                  <a:pt x="0" y="0"/>
                </a:moveTo>
                <a:lnTo>
                  <a:pt x="7951330" y="0"/>
                </a:lnTo>
                <a:lnTo>
                  <a:pt x="7951330" y="7991287"/>
                </a:lnTo>
                <a:lnTo>
                  <a:pt x="0" y="7991287"/>
                </a:lnTo>
                <a:lnTo>
                  <a:pt x="0" y="0"/>
                </a:lnTo>
                <a:close/>
              </a:path>
            </a:pathLst>
          </a:custGeom>
          <a:blipFill>
            <a:blip r:embed="rId2"/>
            <a:stretch>
              <a:fillRect l="0" t="0" r="0" b="0"/>
            </a:stretch>
          </a:blipFill>
        </p:spPr>
      </p:sp>
      <p:sp>
        <p:nvSpPr>
          <p:cNvPr name="TextBox 6" id="6"/>
          <p:cNvSpPr txBox="true"/>
          <p:nvPr/>
        </p:nvSpPr>
        <p:spPr>
          <a:xfrm rot="0">
            <a:off x="1028700" y="1028700"/>
            <a:ext cx="16230600" cy="1585336"/>
          </a:xfrm>
          <a:prstGeom prst="rect">
            <a:avLst/>
          </a:prstGeom>
        </p:spPr>
        <p:txBody>
          <a:bodyPr anchor="t" rtlCol="false" tIns="0" lIns="0" bIns="0" rIns="0">
            <a:spAutoFit/>
          </a:bodyPr>
          <a:lstStyle/>
          <a:p>
            <a:pPr>
              <a:lnSpc>
                <a:spcPts val="12584"/>
              </a:lnSpc>
            </a:pPr>
            <a:r>
              <a:rPr lang="en-US" sz="10487">
                <a:solidFill>
                  <a:srgbClr val="FFFEFE"/>
                </a:solidFill>
                <a:latin typeface="Paytone One Bold Italics"/>
              </a:rPr>
              <a:t>WHAT DOES THIS </a:t>
            </a:r>
            <a:r>
              <a:rPr lang="en-US" sz="10487">
                <a:solidFill>
                  <a:srgbClr val="0F4D92"/>
                </a:solidFill>
                <a:latin typeface="Paytone One Bold Italics"/>
              </a:rPr>
              <a:t>MEAN</a:t>
            </a:r>
            <a:r>
              <a:rPr lang="en-US" sz="10487">
                <a:solidFill>
                  <a:srgbClr val="FFFEFE"/>
                </a:solidFill>
                <a:latin typeface="Paytone One Bold Italics"/>
              </a:rPr>
              <a:t>?</a:t>
            </a:r>
          </a:p>
        </p:txBody>
      </p:sp>
      <p:sp>
        <p:nvSpPr>
          <p:cNvPr name="Freeform 7" id="7"/>
          <p:cNvSpPr/>
          <p:nvPr/>
        </p:nvSpPr>
        <p:spPr>
          <a:xfrm flipH="false" flipV="false" rot="0">
            <a:off x="1028700" y="3555510"/>
            <a:ext cx="809261" cy="278183"/>
          </a:xfrm>
          <a:custGeom>
            <a:avLst/>
            <a:gdLst/>
            <a:ahLst/>
            <a:cxnLst/>
            <a:rect r="r" b="b" t="t" l="l"/>
            <a:pathLst>
              <a:path h="278183" w="809261">
                <a:moveTo>
                  <a:pt x="0" y="0"/>
                </a:moveTo>
                <a:lnTo>
                  <a:pt x="809261" y="0"/>
                </a:lnTo>
                <a:lnTo>
                  <a:pt x="809261" y="278184"/>
                </a:lnTo>
                <a:lnTo>
                  <a:pt x="0" y="27818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1028700" y="5143500"/>
            <a:ext cx="809261" cy="278183"/>
          </a:xfrm>
          <a:custGeom>
            <a:avLst/>
            <a:gdLst/>
            <a:ahLst/>
            <a:cxnLst/>
            <a:rect r="r" b="b" t="t" l="l"/>
            <a:pathLst>
              <a:path h="278183" w="809261">
                <a:moveTo>
                  <a:pt x="0" y="0"/>
                </a:moveTo>
                <a:lnTo>
                  <a:pt x="809261" y="0"/>
                </a:lnTo>
                <a:lnTo>
                  <a:pt x="809261" y="278183"/>
                </a:lnTo>
                <a:lnTo>
                  <a:pt x="0" y="2781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1028700" y="7272970"/>
            <a:ext cx="809261" cy="278183"/>
          </a:xfrm>
          <a:custGeom>
            <a:avLst/>
            <a:gdLst/>
            <a:ahLst/>
            <a:cxnLst/>
            <a:rect r="r" b="b" t="t" l="l"/>
            <a:pathLst>
              <a:path h="278183" w="809261">
                <a:moveTo>
                  <a:pt x="0" y="0"/>
                </a:moveTo>
                <a:lnTo>
                  <a:pt x="809261" y="0"/>
                </a:lnTo>
                <a:lnTo>
                  <a:pt x="809261" y="278183"/>
                </a:lnTo>
                <a:lnTo>
                  <a:pt x="0" y="2781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16525998" y="100171"/>
            <a:ext cx="1647460" cy="746863"/>
            <a:chOff x="0" y="0"/>
            <a:chExt cx="2196613" cy="995818"/>
          </a:xfrm>
        </p:grpSpPr>
        <p:sp>
          <p:nvSpPr>
            <p:cNvPr name="AutoShape 11" id="11"/>
            <p:cNvSpPr/>
            <p:nvPr/>
          </p:nvSpPr>
          <p:spPr>
            <a:xfrm>
              <a:off x="1062915" y="177258"/>
              <a:ext cx="0" cy="581407"/>
            </a:xfrm>
            <a:prstGeom prst="line">
              <a:avLst/>
            </a:prstGeom>
            <a:ln cap="flat" w="25400">
              <a:solidFill>
                <a:srgbClr val="FFFFFF"/>
              </a:solidFill>
              <a:prstDash val="solid"/>
              <a:headEnd type="none" len="sm" w="sm"/>
              <a:tailEnd type="none" len="sm" w="sm"/>
            </a:ln>
          </p:spPr>
        </p:sp>
        <p:sp>
          <p:nvSpPr>
            <p:cNvPr name="Freeform 12" id="12">
              <a:hlinkClick r:id="rId6" tooltip="https://boolamoola.com"/>
            </p:cNvPr>
            <p:cNvSpPr/>
            <p:nvPr/>
          </p:nvSpPr>
          <p:spPr>
            <a:xfrm flipH="false" flipV="false" rot="0">
              <a:off x="1200796" y="0"/>
              <a:ext cx="995818" cy="995818"/>
            </a:xfrm>
            <a:custGeom>
              <a:avLst/>
              <a:gdLst/>
              <a:ahLst/>
              <a:cxnLst/>
              <a:rect r="r" b="b" t="t" l="l"/>
              <a:pathLst>
                <a:path h="995818" w="995818">
                  <a:moveTo>
                    <a:pt x="0" y="0"/>
                  </a:moveTo>
                  <a:lnTo>
                    <a:pt x="995817" y="0"/>
                  </a:lnTo>
                  <a:lnTo>
                    <a:pt x="995817" y="995818"/>
                  </a:lnTo>
                  <a:lnTo>
                    <a:pt x="0" y="995818"/>
                  </a:lnTo>
                  <a:lnTo>
                    <a:pt x="0" y="0"/>
                  </a:lnTo>
                  <a:close/>
                </a:path>
              </a:pathLst>
            </a:custGeom>
            <a:blipFill>
              <a:blip r:embed="rId5"/>
              <a:stretch>
                <a:fillRect l="0" t="0" r="0" b="0"/>
              </a:stretch>
            </a:blipFill>
          </p:spPr>
        </p:sp>
        <p:sp>
          <p:nvSpPr>
            <p:cNvPr name="Freeform 13" id="13"/>
            <p:cNvSpPr/>
            <p:nvPr/>
          </p:nvSpPr>
          <p:spPr>
            <a:xfrm flipH="false" flipV="false" rot="0">
              <a:off x="0" y="78277"/>
              <a:ext cx="834113" cy="839263"/>
            </a:xfrm>
            <a:custGeom>
              <a:avLst/>
              <a:gdLst/>
              <a:ahLst/>
              <a:cxnLst/>
              <a:rect r="r" b="b" t="t" l="l"/>
              <a:pathLst>
                <a:path h="839263" w="834113">
                  <a:moveTo>
                    <a:pt x="0" y="0"/>
                  </a:moveTo>
                  <a:lnTo>
                    <a:pt x="834113" y="0"/>
                  </a:lnTo>
                  <a:lnTo>
                    <a:pt x="834113" y="839263"/>
                  </a:lnTo>
                  <a:lnTo>
                    <a:pt x="0" y="839263"/>
                  </a:lnTo>
                  <a:lnTo>
                    <a:pt x="0" y="0"/>
                  </a:lnTo>
                  <a:close/>
                </a:path>
              </a:pathLst>
            </a:custGeom>
            <a:blipFill>
              <a:blip r:embed="rId7"/>
              <a:stretch>
                <a:fillRect l="-40161" t="0" r="-38714" b="0"/>
              </a:stretch>
            </a:blipFill>
          </p:spPr>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41C1BA"/>
        </a:solidFill>
      </p:bgPr>
    </p:bg>
    <p:spTree>
      <p:nvGrpSpPr>
        <p:cNvPr id="1" name=""/>
        <p:cNvGrpSpPr/>
        <p:nvPr/>
      </p:nvGrpSpPr>
      <p:grpSpPr>
        <a:xfrm>
          <a:off x="0" y="0"/>
          <a:ext cx="0" cy="0"/>
          <a:chOff x="0" y="0"/>
          <a:chExt cx="0" cy="0"/>
        </a:xfrm>
      </p:grpSpPr>
      <p:sp>
        <p:nvSpPr>
          <p:cNvPr name="TextBox 2" id="2"/>
          <p:cNvSpPr txBox="true"/>
          <p:nvPr/>
        </p:nvSpPr>
        <p:spPr>
          <a:xfrm rot="0">
            <a:off x="2666288" y="2170545"/>
            <a:ext cx="12955423" cy="4687152"/>
          </a:xfrm>
          <a:prstGeom prst="rect">
            <a:avLst/>
          </a:prstGeom>
        </p:spPr>
        <p:txBody>
          <a:bodyPr anchor="t" rtlCol="false" tIns="0" lIns="0" bIns="0" rIns="0">
            <a:spAutoFit/>
          </a:bodyPr>
          <a:lstStyle/>
          <a:p>
            <a:pPr algn="ctr">
              <a:lnSpc>
                <a:spcPts val="18183"/>
              </a:lnSpc>
            </a:pPr>
            <a:r>
              <a:rPr lang="en-US" sz="17317">
                <a:solidFill>
                  <a:srgbClr val="FFFEFE"/>
                </a:solidFill>
                <a:latin typeface="Paytone One Bold Italics"/>
              </a:rPr>
              <a:t>CREATING A </a:t>
            </a:r>
            <a:r>
              <a:rPr lang="en-US" sz="17317">
                <a:solidFill>
                  <a:srgbClr val="0F4D92"/>
                </a:solidFill>
                <a:latin typeface="Paytone One Bold Italics"/>
              </a:rPr>
              <a:t>PORTFOLI</a:t>
            </a:r>
            <a:r>
              <a:rPr lang="en-US" sz="17317">
                <a:solidFill>
                  <a:srgbClr val="FCE188"/>
                </a:solidFill>
                <a:latin typeface="Paytone One Bold Italics"/>
              </a:rPr>
              <a:t>     </a:t>
            </a:r>
          </a:p>
        </p:txBody>
      </p:sp>
      <p:sp>
        <p:nvSpPr>
          <p:cNvPr name="Freeform 3" id="3"/>
          <p:cNvSpPr/>
          <p:nvPr/>
        </p:nvSpPr>
        <p:spPr>
          <a:xfrm flipH="true" flipV="false" rot="0">
            <a:off x="13768252" y="4764865"/>
            <a:ext cx="1853460" cy="1853460"/>
          </a:xfrm>
          <a:custGeom>
            <a:avLst/>
            <a:gdLst/>
            <a:ahLst/>
            <a:cxnLst/>
            <a:rect r="r" b="b" t="t" l="l"/>
            <a:pathLst>
              <a:path h="1853460" w="1853460">
                <a:moveTo>
                  <a:pt x="1853460" y="0"/>
                </a:moveTo>
                <a:lnTo>
                  <a:pt x="0" y="0"/>
                </a:lnTo>
                <a:lnTo>
                  <a:pt x="0" y="1853460"/>
                </a:lnTo>
                <a:lnTo>
                  <a:pt x="1853460" y="1853460"/>
                </a:lnTo>
                <a:lnTo>
                  <a:pt x="185346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4" id="4"/>
          <p:cNvSpPr/>
          <p:nvPr/>
        </p:nvSpPr>
        <p:spPr>
          <a:xfrm rot="0">
            <a:off x="7379350" y="8305800"/>
            <a:ext cx="3529299" cy="0"/>
          </a:xfrm>
          <a:prstGeom prst="line">
            <a:avLst/>
          </a:prstGeom>
          <a:ln cap="rnd" w="952500">
            <a:solidFill>
              <a:srgbClr val="0F4D92"/>
            </a:solidFill>
            <a:prstDash val="solid"/>
            <a:headEnd type="none" len="sm" w="sm"/>
            <a:tailEnd type="none" len="sm" w="sm"/>
          </a:ln>
        </p:spPr>
      </p:sp>
      <p:sp>
        <p:nvSpPr>
          <p:cNvPr name="AutoShape 5" id="5"/>
          <p:cNvSpPr/>
          <p:nvPr/>
        </p:nvSpPr>
        <p:spPr>
          <a:xfrm rot="0">
            <a:off x="9715945" y="8724900"/>
            <a:ext cx="699934" cy="0"/>
          </a:xfrm>
          <a:prstGeom prst="line">
            <a:avLst/>
          </a:prstGeom>
          <a:ln cap="flat" w="114300">
            <a:solidFill>
              <a:srgbClr val="FFFFFF"/>
            </a:solidFill>
            <a:prstDash val="solid"/>
            <a:headEnd type="none" len="sm" w="sm"/>
            <a:tailEnd type="arrow" len="sm" w="med"/>
          </a:ln>
        </p:spPr>
      </p:sp>
      <p:sp>
        <p:nvSpPr>
          <p:cNvPr name="TextBox 6" id="6"/>
          <p:cNvSpPr txBox="true"/>
          <p:nvPr/>
        </p:nvSpPr>
        <p:spPr>
          <a:xfrm rot="0">
            <a:off x="7833244" y="8385931"/>
            <a:ext cx="1554333" cy="763717"/>
          </a:xfrm>
          <a:prstGeom prst="rect">
            <a:avLst/>
          </a:prstGeom>
        </p:spPr>
        <p:txBody>
          <a:bodyPr anchor="t" rtlCol="false" tIns="0" lIns="0" bIns="0" rIns="0">
            <a:spAutoFit/>
          </a:bodyPr>
          <a:lstStyle/>
          <a:p>
            <a:pPr>
              <a:lnSpc>
                <a:spcPts val="6205"/>
              </a:lnSpc>
            </a:pPr>
            <a:r>
              <a:rPr lang="en-US" sz="4432">
                <a:solidFill>
                  <a:srgbClr val="FFFFFF"/>
                </a:solidFill>
                <a:latin typeface="Object Sans Bold Italics"/>
              </a:rPr>
              <a:t>Next</a:t>
            </a:r>
          </a:p>
        </p:txBody>
      </p:sp>
      <p:grpSp>
        <p:nvGrpSpPr>
          <p:cNvPr name="Group 7" id="7"/>
          <p:cNvGrpSpPr/>
          <p:nvPr/>
        </p:nvGrpSpPr>
        <p:grpSpPr>
          <a:xfrm rot="0">
            <a:off x="16525998" y="100171"/>
            <a:ext cx="1647460" cy="746863"/>
            <a:chOff x="0" y="0"/>
            <a:chExt cx="2196613" cy="995818"/>
          </a:xfrm>
        </p:grpSpPr>
        <p:sp>
          <p:nvSpPr>
            <p:cNvPr name="AutoShape 8" id="8"/>
            <p:cNvSpPr/>
            <p:nvPr/>
          </p:nvSpPr>
          <p:spPr>
            <a:xfrm>
              <a:off x="1062915" y="177258"/>
              <a:ext cx="0" cy="581407"/>
            </a:xfrm>
            <a:prstGeom prst="line">
              <a:avLst/>
            </a:prstGeom>
            <a:ln cap="flat" w="25400">
              <a:solidFill>
                <a:srgbClr val="FFFFFF"/>
              </a:solidFill>
              <a:prstDash val="solid"/>
              <a:headEnd type="none" len="sm" w="sm"/>
              <a:tailEnd type="none" len="sm" w="sm"/>
            </a:ln>
          </p:spPr>
        </p:sp>
        <p:sp>
          <p:nvSpPr>
            <p:cNvPr name="Freeform 9" id="9">
              <a:hlinkClick r:id="rId5" tooltip="https://boolamoola.com"/>
            </p:cNvPr>
            <p:cNvSpPr/>
            <p:nvPr/>
          </p:nvSpPr>
          <p:spPr>
            <a:xfrm flipH="false" flipV="false" rot="0">
              <a:off x="1200796" y="0"/>
              <a:ext cx="995818" cy="995818"/>
            </a:xfrm>
            <a:custGeom>
              <a:avLst/>
              <a:gdLst/>
              <a:ahLst/>
              <a:cxnLst/>
              <a:rect r="r" b="b" t="t" l="l"/>
              <a:pathLst>
                <a:path h="995818" w="995818">
                  <a:moveTo>
                    <a:pt x="0" y="0"/>
                  </a:moveTo>
                  <a:lnTo>
                    <a:pt x="995817" y="0"/>
                  </a:lnTo>
                  <a:lnTo>
                    <a:pt x="995817" y="995818"/>
                  </a:lnTo>
                  <a:lnTo>
                    <a:pt x="0" y="995818"/>
                  </a:lnTo>
                  <a:lnTo>
                    <a:pt x="0" y="0"/>
                  </a:lnTo>
                  <a:close/>
                </a:path>
              </a:pathLst>
            </a:custGeom>
            <a:blipFill>
              <a:blip r:embed="rId4"/>
              <a:stretch>
                <a:fillRect l="0" t="0" r="0" b="0"/>
              </a:stretch>
            </a:blipFill>
          </p:spPr>
        </p:sp>
        <p:sp>
          <p:nvSpPr>
            <p:cNvPr name="Freeform 10" id="10"/>
            <p:cNvSpPr/>
            <p:nvPr/>
          </p:nvSpPr>
          <p:spPr>
            <a:xfrm flipH="false" flipV="false" rot="0">
              <a:off x="0" y="78277"/>
              <a:ext cx="834113" cy="839263"/>
            </a:xfrm>
            <a:custGeom>
              <a:avLst/>
              <a:gdLst/>
              <a:ahLst/>
              <a:cxnLst/>
              <a:rect r="r" b="b" t="t" l="l"/>
              <a:pathLst>
                <a:path h="839263" w="834113">
                  <a:moveTo>
                    <a:pt x="0" y="0"/>
                  </a:moveTo>
                  <a:lnTo>
                    <a:pt x="834113" y="0"/>
                  </a:lnTo>
                  <a:lnTo>
                    <a:pt x="834113" y="839263"/>
                  </a:lnTo>
                  <a:lnTo>
                    <a:pt x="0" y="839263"/>
                  </a:lnTo>
                  <a:lnTo>
                    <a:pt x="0" y="0"/>
                  </a:lnTo>
                  <a:close/>
                </a:path>
              </a:pathLst>
            </a:custGeom>
            <a:blipFill>
              <a:blip r:embed="rId6"/>
              <a:stretch>
                <a:fillRect l="-40161" t="0" r="-38714" b="0"/>
              </a:stretch>
            </a:blipFill>
          </p:spPr>
        </p:sp>
      </p:gr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41C1BA"/>
        </a:solidFill>
      </p:bgPr>
    </p:bg>
    <p:spTree>
      <p:nvGrpSpPr>
        <p:cNvPr id="1" name=""/>
        <p:cNvGrpSpPr/>
        <p:nvPr/>
      </p:nvGrpSpPr>
      <p:grpSpPr>
        <a:xfrm>
          <a:off x="0" y="0"/>
          <a:ext cx="0" cy="0"/>
          <a:chOff x="0" y="0"/>
          <a:chExt cx="0" cy="0"/>
        </a:xfrm>
      </p:grpSpPr>
      <p:grpSp>
        <p:nvGrpSpPr>
          <p:cNvPr name="Group 2" id="2"/>
          <p:cNvGrpSpPr/>
          <p:nvPr/>
        </p:nvGrpSpPr>
        <p:grpSpPr>
          <a:xfrm rot="0">
            <a:off x="2607117" y="3488182"/>
            <a:ext cx="13188066" cy="3405885"/>
            <a:chOff x="0" y="0"/>
            <a:chExt cx="6122299" cy="1581115"/>
          </a:xfrm>
        </p:grpSpPr>
        <p:sp>
          <p:nvSpPr>
            <p:cNvPr name="Freeform 3" id="3"/>
            <p:cNvSpPr/>
            <p:nvPr/>
          </p:nvSpPr>
          <p:spPr>
            <a:xfrm flipH="false" flipV="false" rot="0">
              <a:off x="0" y="0"/>
              <a:ext cx="6122299" cy="1581115"/>
            </a:xfrm>
            <a:custGeom>
              <a:avLst/>
              <a:gdLst/>
              <a:ahLst/>
              <a:cxnLst/>
              <a:rect r="r" b="b" t="t" l="l"/>
              <a:pathLst>
                <a:path h="1581115" w="6122299">
                  <a:moveTo>
                    <a:pt x="17611" y="0"/>
                  </a:moveTo>
                  <a:lnTo>
                    <a:pt x="6104688" y="0"/>
                  </a:lnTo>
                  <a:cubicBezTo>
                    <a:pt x="6114414" y="0"/>
                    <a:pt x="6122299" y="7885"/>
                    <a:pt x="6122299" y="17611"/>
                  </a:cubicBezTo>
                  <a:lnTo>
                    <a:pt x="6122299" y="1563504"/>
                  </a:lnTo>
                  <a:cubicBezTo>
                    <a:pt x="6122299" y="1573230"/>
                    <a:pt x="6114414" y="1581115"/>
                    <a:pt x="6104688" y="1581115"/>
                  </a:cubicBezTo>
                  <a:lnTo>
                    <a:pt x="17611" y="1581115"/>
                  </a:lnTo>
                  <a:cubicBezTo>
                    <a:pt x="7885" y="1581115"/>
                    <a:pt x="0" y="1573230"/>
                    <a:pt x="0" y="1563504"/>
                  </a:cubicBezTo>
                  <a:lnTo>
                    <a:pt x="0" y="17611"/>
                  </a:lnTo>
                  <a:cubicBezTo>
                    <a:pt x="0" y="7885"/>
                    <a:pt x="7885" y="0"/>
                    <a:pt x="17611" y="0"/>
                  </a:cubicBezTo>
                  <a:close/>
                </a:path>
              </a:pathLst>
            </a:custGeom>
            <a:solidFill>
              <a:srgbClr val="16A9FF"/>
            </a:solidFill>
            <a:ln>
              <a:noFill/>
            </a:ln>
          </p:spPr>
        </p:sp>
        <p:sp>
          <p:nvSpPr>
            <p:cNvPr name="TextBox 4" id="4"/>
            <p:cNvSpPr txBox="true"/>
            <p:nvPr/>
          </p:nvSpPr>
          <p:spPr>
            <a:xfrm>
              <a:off x="0" y="-38100"/>
              <a:ext cx="812800" cy="850900"/>
            </a:xfrm>
            <a:prstGeom prst="rect">
              <a:avLst/>
            </a:prstGeom>
          </p:spPr>
          <p:txBody>
            <a:bodyPr anchor="ctr" rtlCol="false" tIns="254000" lIns="254000" bIns="254000" rIns="254000"/>
            <a:lstStyle/>
            <a:p>
              <a:pPr>
                <a:lnSpc>
                  <a:spcPts val="2520"/>
                </a:lnSpc>
              </a:pPr>
            </a:p>
          </p:txBody>
        </p:sp>
      </p:grpSp>
      <p:grpSp>
        <p:nvGrpSpPr>
          <p:cNvPr name="Group 5" id="5"/>
          <p:cNvGrpSpPr/>
          <p:nvPr/>
        </p:nvGrpSpPr>
        <p:grpSpPr>
          <a:xfrm rot="0">
            <a:off x="2492817" y="3392932"/>
            <a:ext cx="13188066" cy="3405885"/>
            <a:chOff x="0" y="0"/>
            <a:chExt cx="6122299" cy="1581115"/>
          </a:xfrm>
        </p:grpSpPr>
        <p:sp>
          <p:nvSpPr>
            <p:cNvPr name="Freeform 6" id="6"/>
            <p:cNvSpPr/>
            <p:nvPr/>
          </p:nvSpPr>
          <p:spPr>
            <a:xfrm flipH="false" flipV="false" rot="0">
              <a:off x="0" y="0"/>
              <a:ext cx="6122299" cy="1581115"/>
            </a:xfrm>
            <a:custGeom>
              <a:avLst/>
              <a:gdLst/>
              <a:ahLst/>
              <a:cxnLst/>
              <a:rect r="r" b="b" t="t" l="l"/>
              <a:pathLst>
                <a:path h="1581115" w="6122299">
                  <a:moveTo>
                    <a:pt x="17611" y="0"/>
                  </a:moveTo>
                  <a:lnTo>
                    <a:pt x="6104688" y="0"/>
                  </a:lnTo>
                  <a:cubicBezTo>
                    <a:pt x="6114414" y="0"/>
                    <a:pt x="6122299" y="7885"/>
                    <a:pt x="6122299" y="17611"/>
                  </a:cubicBezTo>
                  <a:lnTo>
                    <a:pt x="6122299" y="1563504"/>
                  </a:lnTo>
                  <a:cubicBezTo>
                    <a:pt x="6122299" y="1573230"/>
                    <a:pt x="6114414" y="1581115"/>
                    <a:pt x="6104688" y="1581115"/>
                  </a:cubicBezTo>
                  <a:lnTo>
                    <a:pt x="17611" y="1581115"/>
                  </a:lnTo>
                  <a:cubicBezTo>
                    <a:pt x="7885" y="1581115"/>
                    <a:pt x="0" y="1573230"/>
                    <a:pt x="0" y="1563504"/>
                  </a:cubicBezTo>
                  <a:lnTo>
                    <a:pt x="0" y="17611"/>
                  </a:lnTo>
                  <a:cubicBezTo>
                    <a:pt x="0" y="7885"/>
                    <a:pt x="7885" y="0"/>
                    <a:pt x="17611" y="0"/>
                  </a:cubicBezTo>
                  <a:close/>
                </a:path>
              </a:pathLst>
            </a:custGeom>
            <a:solidFill>
              <a:srgbClr val="FFFFFF"/>
            </a:solidFill>
            <a:ln>
              <a:noFill/>
            </a:ln>
          </p:spPr>
        </p:sp>
        <p:sp>
          <p:nvSpPr>
            <p:cNvPr name="TextBox 7" id="7"/>
            <p:cNvSpPr txBox="true"/>
            <p:nvPr/>
          </p:nvSpPr>
          <p:spPr>
            <a:xfrm>
              <a:off x="0" y="-38100"/>
              <a:ext cx="812800" cy="850900"/>
            </a:xfrm>
            <a:prstGeom prst="rect">
              <a:avLst/>
            </a:prstGeom>
          </p:spPr>
          <p:txBody>
            <a:bodyPr anchor="ctr" rtlCol="false" tIns="254000" lIns="254000" bIns="254000" rIns="254000"/>
            <a:lstStyle/>
            <a:p>
              <a:pPr>
                <a:lnSpc>
                  <a:spcPts val="2520"/>
                </a:lnSpc>
              </a:pPr>
            </a:p>
          </p:txBody>
        </p:sp>
      </p:grpSp>
      <p:sp>
        <p:nvSpPr>
          <p:cNvPr name="TextBox 8" id="8"/>
          <p:cNvSpPr txBox="true"/>
          <p:nvPr/>
        </p:nvSpPr>
        <p:spPr>
          <a:xfrm rot="0">
            <a:off x="3405501" y="3728403"/>
            <a:ext cx="11369310" cy="2694051"/>
          </a:xfrm>
          <a:prstGeom prst="rect">
            <a:avLst/>
          </a:prstGeom>
        </p:spPr>
        <p:txBody>
          <a:bodyPr anchor="t" rtlCol="false" tIns="0" lIns="0" bIns="0" rIns="0">
            <a:spAutoFit/>
          </a:bodyPr>
          <a:lstStyle/>
          <a:p>
            <a:pPr>
              <a:lnSpc>
                <a:spcPts val="4332"/>
              </a:lnSpc>
            </a:pPr>
            <a:r>
              <a:rPr lang="en-US" sz="2850">
                <a:solidFill>
                  <a:srgbClr val="0F4D92"/>
                </a:solidFill>
                <a:latin typeface="Object Sans"/>
              </a:rPr>
              <a:t>How much am I willing to lose?</a:t>
            </a:r>
          </a:p>
          <a:p>
            <a:pPr>
              <a:lnSpc>
                <a:spcPts val="4332"/>
              </a:lnSpc>
            </a:pPr>
            <a:r>
              <a:rPr lang="en-US" sz="2850">
                <a:solidFill>
                  <a:srgbClr val="0F4D92"/>
                </a:solidFill>
                <a:latin typeface="Object Sans"/>
              </a:rPr>
              <a:t>How long do I have until I need the money?</a:t>
            </a:r>
          </a:p>
          <a:p>
            <a:pPr>
              <a:lnSpc>
                <a:spcPts val="4332"/>
              </a:lnSpc>
            </a:pPr>
            <a:r>
              <a:rPr lang="en-US" sz="2850">
                <a:solidFill>
                  <a:srgbClr val="0F4D92"/>
                </a:solidFill>
                <a:latin typeface="Object Sans"/>
              </a:rPr>
              <a:t>Do I want my investing to reflect certain values?</a:t>
            </a:r>
          </a:p>
          <a:p>
            <a:pPr>
              <a:lnSpc>
                <a:spcPts val="4332"/>
              </a:lnSpc>
            </a:pPr>
            <a:r>
              <a:rPr lang="en-US" sz="2850">
                <a:solidFill>
                  <a:srgbClr val="0F4D92"/>
                </a:solidFill>
                <a:latin typeface="Object Sans"/>
              </a:rPr>
              <a:t>Do I need immediate access to the money?</a:t>
            </a:r>
          </a:p>
          <a:p>
            <a:pPr>
              <a:lnSpc>
                <a:spcPts val="4332"/>
              </a:lnSpc>
            </a:pPr>
            <a:r>
              <a:rPr lang="en-US" sz="2850">
                <a:solidFill>
                  <a:srgbClr val="0F4D92"/>
                </a:solidFill>
                <a:latin typeface="Object Sans"/>
              </a:rPr>
              <a:t>Do my expectations align with my investments?</a:t>
            </a:r>
          </a:p>
        </p:txBody>
      </p:sp>
      <p:sp>
        <p:nvSpPr>
          <p:cNvPr name="Freeform 9" id="9"/>
          <p:cNvSpPr/>
          <p:nvPr/>
        </p:nvSpPr>
        <p:spPr>
          <a:xfrm flipH="false" flipV="false" rot="0">
            <a:off x="5486400" y="7280340"/>
            <a:ext cx="7315200" cy="594360"/>
          </a:xfrm>
          <a:custGeom>
            <a:avLst/>
            <a:gdLst/>
            <a:ahLst/>
            <a:cxnLst/>
            <a:rect r="r" b="b" t="t" l="l"/>
            <a:pathLst>
              <a:path h="594360" w="7315200">
                <a:moveTo>
                  <a:pt x="0" y="0"/>
                </a:moveTo>
                <a:lnTo>
                  <a:pt x="7315200" y="0"/>
                </a:lnTo>
                <a:lnTo>
                  <a:pt x="7315200" y="594360"/>
                </a:lnTo>
                <a:lnTo>
                  <a:pt x="0" y="59436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0" id="10"/>
          <p:cNvGrpSpPr>
            <a:grpSpLocks noChangeAspect="true"/>
          </p:cNvGrpSpPr>
          <p:nvPr/>
        </p:nvGrpSpPr>
        <p:grpSpPr>
          <a:xfrm rot="988022">
            <a:off x="12774306" y="1530215"/>
            <a:ext cx="3755244" cy="3677317"/>
            <a:chOff x="-72390" y="7620"/>
            <a:chExt cx="6487160" cy="6352540"/>
          </a:xfrm>
        </p:grpSpPr>
        <p:sp>
          <p:nvSpPr>
            <p:cNvPr name="Freeform 11" id="11"/>
            <p:cNvSpPr/>
            <p:nvPr/>
          </p:nvSpPr>
          <p:spPr>
            <a:xfrm flipH="false" flipV="false" rot="0">
              <a:off x="-72390" y="7620"/>
              <a:ext cx="6487160" cy="6352540"/>
            </a:xfrm>
            <a:custGeom>
              <a:avLst/>
              <a:gdLst/>
              <a:ahLst/>
              <a:cxnLst/>
              <a:rect r="r" b="b" t="t" l="l"/>
              <a:pathLst>
                <a:path h="6352540" w="648716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16A9FF"/>
            </a:solidFill>
          </p:spPr>
        </p:sp>
      </p:grpSp>
      <p:grpSp>
        <p:nvGrpSpPr>
          <p:cNvPr name="Group 12" id="12"/>
          <p:cNvGrpSpPr>
            <a:grpSpLocks noChangeAspect="true"/>
          </p:cNvGrpSpPr>
          <p:nvPr/>
        </p:nvGrpSpPr>
        <p:grpSpPr>
          <a:xfrm rot="988022">
            <a:off x="12812406" y="1375953"/>
            <a:ext cx="3755244" cy="3677317"/>
            <a:chOff x="-72390" y="7620"/>
            <a:chExt cx="6487160" cy="6352540"/>
          </a:xfrm>
        </p:grpSpPr>
        <p:sp>
          <p:nvSpPr>
            <p:cNvPr name="Freeform 13" id="13"/>
            <p:cNvSpPr/>
            <p:nvPr/>
          </p:nvSpPr>
          <p:spPr>
            <a:xfrm flipH="false" flipV="false" rot="0">
              <a:off x="-72390" y="7620"/>
              <a:ext cx="6487160" cy="6352540"/>
            </a:xfrm>
            <a:custGeom>
              <a:avLst/>
              <a:gdLst/>
              <a:ahLst/>
              <a:cxnLst/>
              <a:rect r="r" b="b" t="t" l="l"/>
              <a:pathLst>
                <a:path h="6352540" w="648716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0F4D92"/>
            </a:solidFill>
          </p:spPr>
        </p:sp>
      </p:grpSp>
      <p:sp>
        <p:nvSpPr>
          <p:cNvPr name="TextBox 14" id="14"/>
          <p:cNvSpPr txBox="true"/>
          <p:nvPr/>
        </p:nvSpPr>
        <p:spPr>
          <a:xfrm rot="988022">
            <a:off x="12927748" y="3209742"/>
            <a:ext cx="3266547" cy="596032"/>
          </a:xfrm>
          <a:prstGeom prst="rect">
            <a:avLst/>
          </a:prstGeom>
        </p:spPr>
        <p:txBody>
          <a:bodyPr anchor="t" rtlCol="false" tIns="0" lIns="0" bIns="0" rIns="0">
            <a:spAutoFit/>
          </a:bodyPr>
          <a:lstStyle/>
          <a:p>
            <a:pPr algn="ctr">
              <a:lnSpc>
                <a:spcPts val="4947"/>
              </a:lnSpc>
            </a:pPr>
            <a:r>
              <a:rPr lang="en-US" sz="3534">
                <a:solidFill>
                  <a:srgbClr val="FFFFFF"/>
                </a:solidFill>
                <a:latin typeface="Paytone One"/>
              </a:rPr>
              <a:t>YOU START</a:t>
            </a:r>
          </a:p>
        </p:txBody>
      </p:sp>
      <p:sp>
        <p:nvSpPr>
          <p:cNvPr name="TextBox 15" id="15"/>
          <p:cNvSpPr txBox="true"/>
          <p:nvPr/>
        </p:nvSpPr>
        <p:spPr>
          <a:xfrm rot="988022">
            <a:off x="13097433" y="2425197"/>
            <a:ext cx="3383636" cy="904456"/>
          </a:xfrm>
          <a:prstGeom prst="rect">
            <a:avLst/>
          </a:prstGeom>
        </p:spPr>
        <p:txBody>
          <a:bodyPr anchor="t" rtlCol="false" tIns="0" lIns="0" bIns="0" rIns="0">
            <a:spAutoFit/>
          </a:bodyPr>
          <a:lstStyle/>
          <a:p>
            <a:pPr algn="ctr">
              <a:lnSpc>
                <a:spcPts val="7373"/>
              </a:lnSpc>
            </a:pPr>
            <a:r>
              <a:rPr lang="en-US" sz="5266">
                <a:solidFill>
                  <a:srgbClr val="FFFFFF"/>
                </a:solidFill>
                <a:latin typeface="Paytone One"/>
              </a:rPr>
              <a:t>BEFORE</a:t>
            </a:r>
          </a:p>
        </p:txBody>
      </p:sp>
      <p:sp>
        <p:nvSpPr>
          <p:cNvPr name="Freeform 16" id="16"/>
          <p:cNvSpPr/>
          <p:nvPr/>
        </p:nvSpPr>
        <p:spPr>
          <a:xfrm flipH="false" flipV="false" rot="0">
            <a:off x="2914899" y="3884537"/>
            <a:ext cx="245810" cy="284584"/>
          </a:xfrm>
          <a:custGeom>
            <a:avLst/>
            <a:gdLst/>
            <a:ahLst/>
            <a:cxnLst/>
            <a:rect r="r" b="b" t="t" l="l"/>
            <a:pathLst>
              <a:path h="284584" w="245810">
                <a:moveTo>
                  <a:pt x="0" y="0"/>
                </a:moveTo>
                <a:lnTo>
                  <a:pt x="245810" y="0"/>
                </a:lnTo>
                <a:lnTo>
                  <a:pt x="245810" y="284584"/>
                </a:lnTo>
                <a:lnTo>
                  <a:pt x="0" y="2845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7" id="17"/>
          <p:cNvSpPr/>
          <p:nvPr/>
        </p:nvSpPr>
        <p:spPr>
          <a:xfrm flipH="false" flipV="false" rot="0">
            <a:off x="2914899" y="4411629"/>
            <a:ext cx="245810" cy="284584"/>
          </a:xfrm>
          <a:custGeom>
            <a:avLst/>
            <a:gdLst/>
            <a:ahLst/>
            <a:cxnLst/>
            <a:rect r="r" b="b" t="t" l="l"/>
            <a:pathLst>
              <a:path h="284584" w="245810">
                <a:moveTo>
                  <a:pt x="0" y="0"/>
                </a:moveTo>
                <a:lnTo>
                  <a:pt x="245810" y="0"/>
                </a:lnTo>
                <a:lnTo>
                  <a:pt x="245810" y="284584"/>
                </a:lnTo>
                <a:lnTo>
                  <a:pt x="0" y="2845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8" id="18"/>
          <p:cNvSpPr/>
          <p:nvPr/>
        </p:nvSpPr>
        <p:spPr>
          <a:xfrm flipH="false" flipV="false" rot="0">
            <a:off x="2914899" y="4948626"/>
            <a:ext cx="245810" cy="284584"/>
          </a:xfrm>
          <a:custGeom>
            <a:avLst/>
            <a:gdLst/>
            <a:ahLst/>
            <a:cxnLst/>
            <a:rect r="r" b="b" t="t" l="l"/>
            <a:pathLst>
              <a:path h="284584" w="245810">
                <a:moveTo>
                  <a:pt x="0" y="0"/>
                </a:moveTo>
                <a:lnTo>
                  <a:pt x="245810" y="0"/>
                </a:lnTo>
                <a:lnTo>
                  <a:pt x="245810" y="284584"/>
                </a:lnTo>
                <a:lnTo>
                  <a:pt x="0" y="2845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9" id="19"/>
          <p:cNvSpPr/>
          <p:nvPr/>
        </p:nvSpPr>
        <p:spPr>
          <a:xfrm flipH="false" flipV="false" rot="0">
            <a:off x="2914899" y="5471335"/>
            <a:ext cx="245810" cy="284584"/>
          </a:xfrm>
          <a:custGeom>
            <a:avLst/>
            <a:gdLst/>
            <a:ahLst/>
            <a:cxnLst/>
            <a:rect r="r" b="b" t="t" l="l"/>
            <a:pathLst>
              <a:path h="284584" w="245810">
                <a:moveTo>
                  <a:pt x="0" y="0"/>
                </a:moveTo>
                <a:lnTo>
                  <a:pt x="245810" y="0"/>
                </a:lnTo>
                <a:lnTo>
                  <a:pt x="245810" y="284585"/>
                </a:lnTo>
                <a:lnTo>
                  <a:pt x="0" y="28458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0" id="20"/>
          <p:cNvSpPr/>
          <p:nvPr/>
        </p:nvSpPr>
        <p:spPr>
          <a:xfrm flipH="false" flipV="false" rot="0">
            <a:off x="2914899" y="6003570"/>
            <a:ext cx="245810" cy="284584"/>
          </a:xfrm>
          <a:custGeom>
            <a:avLst/>
            <a:gdLst/>
            <a:ahLst/>
            <a:cxnLst/>
            <a:rect r="r" b="b" t="t" l="l"/>
            <a:pathLst>
              <a:path h="284584" w="245810">
                <a:moveTo>
                  <a:pt x="0" y="0"/>
                </a:moveTo>
                <a:lnTo>
                  <a:pt x="245810" y="0"/>
                </a:lnTo>
                <a:lnTo>
                  <a:pt x="245810" y="284584"/>
                </a:lnTo>
                <a:lnTo>
                  <a:pt x="0" y="2845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1" id="21"/>
          <p:cNvSpPr txBox="true"/>
          <p:nvPr/>
        </p:nvSpPr>
        <p:spPr>
          <a:xfrm rot="0">
            <a:off x="2816187" y="2524084"/>
            <a:ext cx="4583207" cy="689694"/>
          </a:xfrm>
          <a:prstGeom prst="rect">
            <a:avLst/>
          </a:prstGeom>
        </p:spPr>
        <p:txBody>
          <a:bodyPr anchor="t" rtlCol="false" tIns="0" lIns="0" bIns="0" rIns="0">
            <a:spAutoFit/>
          </a:bodyPr>
          <a:lstStyle/>
          <a:p>
            <a:pPr>
              <a:lnSpc>
                <a:spcPts val="5560"/>
              </a:lnSpc>
            </a:pPr>
            <a:r>
              <a:rPr lang="en-US" sz="3971">
                <a:solidFill>
                  <a:srgbClr val="FFFFFF"/>
                </a:solidFill>
                <a:latin typeface="Object Sans Bold"/>
              </a:rPr>
              <a:t>Ask yourself:</a:t>
            </a:r>
          </a:p>
        </p:txBody>
      </p:sp>
      <p:grpSp>
        <p:nvGrpSpPr>
          <p:cNvPr name="Group 22" id="22"/>
          <p:cNvGrpSpPr/>
          <p:nvPr/>
        </p:nvGrpSpPr>
        <p:grpSpPr>
          <a:xfrm rot="0">
            <a:off x="16525998" y="100171"/>
            <a:ext cx="1647460" cy="746863"/>
            <a:chOff x="0" y="0"/>
            <a:chExt cx="2196613" cy="995818"/>
          </a:xfrm>
        </p:grpSpPr>
        <p:sp>
          <p:nvSpPr>
            <p:cNvPr name="AutoShape 23" id="23"/>
            <p:cNvSpPr/>
            <p:nvPr/>
          </p:nvSpPr>
          <p:spPr>
            <a:xfrm>
              <a:off x="1062915" y="177258"/>
              <a:ext cx="0" cy="581407"/>
            </a:xfrm>
            <a:prstGeom prst="line">
              <a:avLst/>
            </a:prstGeom>
            <a:ln cap="flat" w="25400">
              <a:solidFill>
                <a:srgbClr val="FFFFFF"/>
              </a:solidFill>
              <a:prstDash val="solid"/>
              <a:headEnd type="none" len="sm" w="sm"/>
              <a:tailEnd type="none" len="sm" w="sm"/>
            </a:ln>
          </p:spPr>
        </p:sp>
        <p:sp>
          <p:nvSpPr>
            <p:cNvPr name="Freeform 24" id="24">
              <a:hlinkClick r:id="rId7" tooltip="https://boolamoola.com"/>
            </p:cNvPr>
            <p:cNvSpPr/>
            <p:nvPr/>
          </p:nvSpPr>
          <p:spPr>
            <a:xfrm flipH="false" flipV="false" rot="0">
              <a:off x="1200796" y="0"/>
              <a:ext cx="995818" cy="995818"/>
            </a:xfrm>
            <a:custGeom>
              <a:avLst/>
              <a:gdLst/>
              <a:ahLst/>
              <a:cxnLst/>
              <a:rect r="r" b="b" t="t" l="l"/>
              <a:pathLst>
                <a:path h="995818" w="995818">
                  <a:moveTo>
                    <a:pt x="0" y="0"/>
                  </a:moveTo>
                  <a:lnTo>
                    <a:pt x="995817" y="0"/>
                  </a:lnTo>
                  <a:lnTo>
                    <a:pt x="995817" y="995818"/>
                  </a:lnTo>
                  <a:lnTo>
                    <a:pt x="0" y="995818"/>
                  </a:lnTo>
                  <a:lnTo>
                    <a:pt x="0" y="0"/>
                  </a:lnTo>
                  <a:close/>
                </a:path>
              </a:pathLst>
            </a:custGeom>
            <a:blipFill>
              <a:blip r:embed="rId6"/>
              <a:stretch>
                <a:fillRect l="0" t="0" r="0" b="0"/>
              </a:stretch>
            </a:blipFill>
          </p:spPr>
        </p:sp>
        <p:sp>
          <p:nvSpPr>
            <p:cNvPr name="Freeform 25" id="25"/>
            <p:cNvSpPr/>
            <p:nvPr/>
          </p:nvSpPr>
          <p:spPr>
            <a:xfrm flipH="false" flipV="false" rot="0">
              <a:off x="0" y="78277"/>
              <a:ext cx="834113" cy="839263"/>
            </a:xfrm>
            <a:custGeom>
              <a:avLst/>
              <a:gdLst/>
              <a:ahLst/>
              <a:cxnLst/>
              <a:rect r="r" b="b" t="t" l="l"/>
              <a:pathLst>
                <a:path h="839263" w="834113">
                  <a:moveTo>
                    <a:pt x="0" y="0"/>
                  </a:moveTo>
                  <a:lnTo>
                    <a:pt x="834113" y="0"/>
                  </a:lnTo>
                  <a:lnTo>
                    <a:pt x="834113" y="839263"/>
                  </a:lnTo>
                  <a:lnTo>
                    <a:pt x="0" y="839263"/>
                  </a:lnTo>
                  <a:lnTo>
                    <a:pt x="0" y="0"/>
                  </a:lnTo>
                  <a:close/>
                </a:path>
              </a:pathLst>
            </a:custGeom>
            <a:blipFill>
              <a:blip r:embed="rId8"/>
              <a:stretch>
                <a:fillRect l="-40161" t="0" r="-38714" b="0"/>
              </a:stretch>
            </a:blipFill>
          </p:spPr>
        </p:sp>
      </p:gr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41C1BA"/>
        </a:solidFill>
      </p:bgPr>
    </p:bg>
    <p:spTree>
      <p:nvGrpSpPr>
        <p:cNvPr id="1" name=""/>
        <p:cNvGrpSpPr/>
        <p:nvPr/>
      </p:nvGrpSpPr>
      <p:grpSpPr>
        <a:xfrm>
          <a:off x="0" y="0"/>
          <a:ext cx="0" cy="0"/>
          <a:chOff x="0" y="0"/>
          <a:chExt cx="0" cy="0"/>
        </a:xfrm>
      </p:grpSpPr>
      <p:grpSp>
        <p:nvGrpSpPr>
          <p:cNvPr name="Group 2" id="2"/>
          <p:cNvGrpSpPr/>
          <p:nvPr/>
        </p:nvGrpSpPr>
        <p:grpSpPr>
          <a:xfrm rot="0">
            <a:off x="1244721" y="2712210"/>
            <a:ext cx="4911554" cy="6387642"/>
            <a:chOff x="0" y="0"/>
            <a:chExt cx="1957496" cy="2545790"/>
          </a:xfrm>
        </p:grpSpPr>
        <p:sp>
          <p:nvSpPr>
            <p:cNvPr name="Freeform 3" id="3"/>
            <p:cNvSpPr/>
            <p:nvPr/>
          </p:nvSpPr>
          <p:spPr>
            <a:xfrm flipH="false" flipV="false" rot="0">
              <a:off x="0" y="0"/>
              <a:ext cx="1957496" cy="2545790"/>
            </a:xfrm>
            <a:custGeom>
              <a:avLst/>
              <a:gdLst/>
              <a:ahLst/>
              <a:cxnLst/>
              <a:rect r="r" b="b" t="t" l="l"/>
              <a:pathLst>
                <a:path h="2545790" w="1957496">
                  <a:moveTo>
                    <a:pt x="1833036" y="2545790"/>
                  </a:moveTo>
                  <a:lnTo>
                    <a:pt x="124460" y="2545790"/>
                  </a:lnTo>
                  <a:cubicBezTo>
                    <a:pt x="55880" y="2545790"/>
                    <a:pt x="0" y="2489909"/>
                    <a:pt x="0" y="2421330"/>
                  </a:cubicBezTo>
                  <a:lnTo>
                    <a:pt x="0" y="124460"/>
                  </a:lnTo>
                  <a:cubicBezTo>
                    <a:pt x="0" y="55880"/>
                    <a:pt x="55880" y="0"/>
                    <a:pt x="124460" y="0"/>
                  </a:cubicBezTo>
                  <a:lnTo>
                    <a:pt x="1833036" y="0"/>
                  </a:lnTo>
                  <a:cubicBezTo>
                    <a:pt x="1901616" y="0"/>
                    <a:pt x="1957496" y="55880"/>
                    <a:pt x="1957496" y="124460"/>
                  </a:cubicBezTo>
                  <a:lnTo>
                    <a:pt x="1957496" y="2421330"/>
                  </a:lnTo>
                  <a:cubicBezTo>
                    <a:pt x="1957496" y="2489910"/>
                    <a:pt x="1901616" y="2545790"/>
                    <a:pt x="1833036" y="2545790"/>
                  </a:cubicBezTo>
                  <a:close/>
                </a:path>
              </a:pathLst>
            </a:custGeom>
            <a:solidFill>
              <a:srgbClr val="0F4D92"/>
            </a:solidFill>
          </p:spPr>
        </p:sp>
      </p:grpSp>
      <p:grpSp>
        <p:nvGrpSpPr>
          <p:cNvPr name="Group 4" id="4"/>
          <p:cNvGrpSpPr/>
          <p:nvPr/>
        </p:nvGrpSpPr>
        <p:grpSpPr>
          <a:xfrm rot="0">
            <a:off x="1105226" y="2572715"/>
            <a:ext cx="4911554" cy="6387642"/>
            <a:chOff x="0" y="0"/>
            <a:chExt cx="1957496" cy="2545790"/>
          </a:xfrm>
        </p:grpSpPr>
        <p:sp>
          <p:nvSpPr>
            <p:cNvPr name="Freeform 5" id="5"/>
            <p:cNvSpPr/>
            <p:nvPr/>
          </p:nvSpPr>
          <p:spPr>
            <a:xfrm flipH="false" flipV="false" rot="0">
              <a:off x="0" y="0"/>
              <a:ext cx="1957496" cy="2545790"/>
            </a:xfrm>
            <a:custGeom>
              <a:avLst/>
              <a:gdLst/>
              <a:ahLst/>
              <a:cxnLst/>
              <a:rect r="r" b="b" t="t" l="l"/>
              <a:pathLst>
                <a:path h="2545790" w="1957496">
                  <a:moveTo>
                    <a:pt x="1833036" y="2545790"/>
                  </a:moveTo>
                  <a:lnTo>
                    <a:pt x="124460" y="2545790"/>
                  </a:lnTo>
                  <a:cubicBezTo>
                    <a:pt x="55880" y="2545790"/>
                    <a:pt x="0" y="2489909"/>
                    <a:pt x="0" y="2421330"/>
                  </a:cubicBezTo>
                  <a:lnTo>
                    <a:pt x="0" y="124460"/>
                  </a:lnTo>
                  <a:cubicBezTo>
                    <a:pt x="0" y="55880"/>
                    <a:pt x="55880" y="0"/>
                    <a:pt x="124460" y="0"/>
                  </a:cubicBezTo>
                  <a:lnTo>
                    <a:pt x="1833036" y="0"/>
                  </a:lnTo>
                  <a:cubicBezTo>
                    <a:pt x="1901616" y="0"/>
                    <a:pt x="1957496" y="55880"/>
                    <a:pt x="1957496" y="124460"/>
                  </a:cubicBezTo>
                  <a:lnTo>
                    <a:pt x="1957496" y="2421330"/>
                  </a:lnTo>
                  <a:cubicBezTo>
                    <a:pt x="1957496" y="2489910"/>
                    <a:pt x="1901616" y="2545790"/>
                    <a:pt x="1833036" y="2545790"/>
                  </a:cubicBezTo>
                  <a:close/>
                </a:path>
              </a:pathLst>
            </a:custGeom>
            <a:solidFill>
              <a:srgbClr val="FFFEFE"/>
            </a:solidFill>
          </p:spPr>
        </p:sp>
      </p:grpSp>
      <p:sp>
        <p:nvSpPr>
          <p:cNvPr name="Freeform 6" id="6"/>
          <p:cNvSpPr/>
          <p:nvPr/>
        </p:nvSpPr>
        <p:spPr>
          <a:xfrm flipH="true" flipV="false" rot="0">
            <a:off x="1952361" y="4470906"/>
            <a:ext cx="2928828" cy="2870251"/>
          </a:xfrm>
          <a:custGeom>
            <a:avLst/>
            <a:gdLst/>
            <a:ahLst/>
            <a:cxnLst/>
            <a:rect r="r" b="b" t="t" l="l"/>
            <a:pathLst>
              <a:path h="2870251" w="2928828">
                <a:moveTo>
                  <a:pt x="2928828" y="0"/>
                </a:moveTo>
                <a:lnTo>
                  <a:pt x="0" y="0"/>
                </a:lnTo>
                <a:lnTo>
                  <a:pt x="0" y="2870251"/>
                </a:lnTo>
                <a:lnTo>
                  <a:pt x="2928828" y="2870251"/>
                </a:lnTo>
                <a:lnTo>
                  <a:pt x="2928828"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7" id="7"/>
          <p:cNvGrpSpPr/>
          <p:nvPr/>
        </p:nvGrpSpPr>
        <p:grpSpPr>
          <a:xfrm rot="0">
            <a:off x="3740324" y="7959216"/>
            <a:ext cx="261487" cy="261487"/>
            <a:chOff x="0" y="0"/>
            <a:chExt cx="6350000" cy="6350000"/>
          </a:xfrm>
        </p:grpSpPr>
        <p:sp>
          <p:nvSpPr>
            <p:cNvPr name="Freeform 8" id="8"/>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EFE"/>
            </a:solidFill>
          </p:spPr>
        </p:sp>
      </p:grpSp>
      <p:grpSp>
        <p:nvGrpSpPr>
          <p:cNvPr name="Group 9" id="9"/>
          <p:cNvGrpSpPr/>
          <p:nvPr/>
        </p:nvGrpSpPr>
        <p:grpSpPr>
          <a:xfrm rot="0">
            <a:off x="3764723" y="7983615"/>
            <a:ext cx="212691" cy="212691"/>
            <a:chOff x="0" y="0"/>
            <a:chExt cx="6350000" cy="6350000"/>
          </a:xfrm>
        </p:grpSpPr>
        <p:sp>
          <p:nvSpPr>
            <p:cNvPr name="Freeform 10" id="10"/>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F4D92"/>
            </a:solidFill>
          </p:spPr>
        </p:sp>
      </p:grpSp>
      <p:grpSp>
        <p:nvGrpSpPr>
          <p:cNvPr name="Group 11" id="11"/>
          <p:cNvGrpSpPr/>
          <p:nvPr/>
        </p:nvGrpSpPr>
        <p:grpSpPr>
          <a:xfrm rot="0">
            <a:off x="1856161" y="7983615"/>
            <a:ext cx="212691" cy="212691"/>
            <a:chOff x="0" y="0"/>
            <a:chExt cx="6350000" cy="6350000"/>
          </a:xfrm>
        </p:grpSpPr>
        <p:sp>
          <p:nvSpPr>
            <p:cNvPr name="Freeform 12" id="12"/>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1C1BA"/>
            </a:solidFill>
          </p:spPr>
        </p:sp>
      </p:grpSp>
      <p:grpSp>
        <p:nvGrpSpPr>
          <p:cNvPr name="Group 13" id="13"/>
          <p:cNvGrpSpPr/>
          <p:nvPr/>
        </p:nvGrpSpPr>
        <p:grpSpPr>
          <a:xfrm rot="0">
            <a:off x="12271220" y="2712210"/>
            <a:ext cx="4911554" cy="6387642"/>
            <a:chOff x="0" y="0"/>
            <a:chExt cx="1957496" cy="2545790"/>
          </a:xfrm>
        </p:grpSpPr>
        <p:sp>
          <p:nvSpPr>
            <p:cNvPr name="Freeform 14" id="14"/>
            <p:cNvSpPr/>
            <p:nvPr/>
          </p:nvSpPr>
          <p:spPr>
            <a:xfrm flipH="false" flipV="false" rot="0">
              <a:off x="0" y="0"/>
              <a:ext cx="1957496" cy="2545790"/>
            </a:xfrm>
            <a:custGeom>
              <a:avLst/>
              <a:gdLst/>
              <a:ahLst/>
              <a:cxnLst/>
              <a:rect r="r" b="b" t="t" l="l"/>
              <a:pathLst>
                <a:path h="2545790" w="1957496">
                  <a:moveTo>
                    <a:pt x="1833036" y="2545790"/>
                  </a:moveTo>
                  <a:lnTo>
                    <a:pt x="124460" y="2545790"/>
                  </a:lnTo>
                  <a:cubicBezTo>
                    <a:pt x="55880" y="2545790"/>
                    <a:pt x="0" y="2489909"/>
                    <a:pt x="0" y="2421330"/>
                  </a:cubicBezTo>
                  <a:lnTo>
                    <a:pt x="0" y="124460"/>
                  </a:lnTo>
                  <a:cubicBezTo>
                    <a:pt x="0" y="55880"/>
                    <a:pt x="55880" y="0"/>
                    <a:pt x="124460" y="0"/>
                  </a:cubicBezTo>
                  <a:lnTo>
                    <a:pt x="1833036" y="0"/>
                  </a:lnTo>
                  <a:cubicBezTo>
                    <a:pt x="1901616" y="0"/>
                    <a:pt x="1957496" y="55880"/>
                    <a:pt x="1957496" y="124460"/>
                  </a:cubicBezTo>
                  <a:lnTo>
                    <a:pt x="1957496" y="2421330"/>
                  </a:lnTo>
                  <a:cubicBezTo>
                    <a:pt x="1957496" y="2489910"/>
                    <a:pt x="1901616" y="2545790"/>
                    <a:pt x="1833036" y="2545790"/>
                  </a:cubicBezTo>
                  <a:close/>
                </a:path>
              </a:pathLst>
            </a:custGeom>
            <a:solidFill>
              <a:srgbClr val="0F4D92"/>
            </a:solidFill>
          </p:spPr>
        </p:sp>
      </p:grpSp>
      <p:grpSp>
        <p:nvGrpSpPr>
          <p:cNvPr name="Group 15" id="15"/>
          <p:cNvGrpSpPr/>
          <p:nvPr/>
        </p:nvGrpSpPr>
        <p:grpSpPr>
          <a:xfrm rot="0">
            <a:off x="12131724" y="2572715"/>
            <a:ext cx="4911554" cy="6387642"/>
            <a:chOff x="0" y="0"/>
            <a:chExt cx="1957496" cy="2545790"/>
          </a:xfrm>
        </p:grpSpPr>
        <p:sp>
          <p:nvSpPr>
            <p:cNvPr name="Freeform 16" id="16"/>
            <p:cNvSpPr/>
            <p:nvPr/>
          </p:nvSpPr>
          <p:spPr>
            <a:xfrm flipH="false" flipV="false" rot="0">
              <a:off x="0" y="0"/>
              <a:ext cx="1957496" cy="2545790"/>
            </a:xfrm>
            <a:custGeom>
              <a:avLst/>
              <a:gdLst/>
              <a:ahLst/>
              <a:cxnLst/>
              <a:rect r="r" b="b" t="t" l="l"/>
              <a:pathLst>
                <a:path h="2545790" w="1957496">
                  <a:moveTo>
                    <a:pt x="1833036" y="2545790"/>
                  </a:moveTo>
                  <a:lnTo>
                    <a:pt x="124460" y="2545790"/>
                  </a:lnTo>
                  <a:cubicBezTo>
                    <a:pt x="55880" y="2545790"/>
                    <a:pt x="0" y="2489909"/>
                    <a:pt x="0" y="2421330"/>
                  </a:cubicBezTo>
                  <a:lnTo>
                    <a:pt x="0" y="124460"/>
                  </a:lnTo>
                  <a:cubicBezTo>
                    <a:pt x="0" y="55880"/>
                    <a:pt x="55880" y="0"/>
                    <a:pt x="124460" y="0"/>
                  </a:cubicBezTo>
                  <a:lnTo>
                    <a:pt x="1833036" y="0"/>
                  </a:lnTo>
                  <a:cubicBezTo>
                    <a:pt x="1901616" y="0"/>
                    <a:pt x="1957496" y="55880"/>
                    <a:pt x="1957496" y="124460"/>
                  </a:cubicBezTo>
                  <a:lnTo>
                    <a:pt x="1957496" y="2421330"/>
                  </a:lnTo>
                  <a:cubicBezTo>
                    <a:pt x="1957496" y="2489910"/>
                    <a:pt x="1901616" y="2545790"/>
                    <a:pt x="1833036" y="2545790"/>
                  </a:cubicBezTo>
                  <a:close/>
                </a:path>
              </a:pathLst>
            </a:custGeom>
            <a:solidFill>
              <a:srgbClr val="FFFEFE"/>
            </a:solidFill>
          </p:spPr>
        </p:sp>
      </p:grpSp>
      <p:grpSp>
        <p:nvGrpSpPr>
          <p:cNvPr name="Group 17" id="17"/>
          <p:cNvGrpSpPr/>
          <p:nvPr/>
        </p:nvGrpSpPr>
        <p:grpSpPr>
          <a:xfrm rot="0">
            <a:off x="14992781" y="7977639"/>
            <a:ext cx="261487" cy="261487"/>
            <a:chOff x="0" y="0"/>
            <a:chExt cx="6350000" cy="6350000"/>
          </a:xfrm>
        </p:grpSpPr>
        <p:sp>
          <p:nvSpPr>
            <p:cNvPr name="Freeform 18" id="18"/>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name="Group 19" id="19"/>
          <p:cNvGrpSpPr/>
          <p:nvPr/>
        </p:nvGrpSpPr>
        <p:grpSpPr>
          <a:xfrm rot="0">
            <a:off x="15017179" y="8002038"/>
            <a:ext cx="212691" cy="212691"/>
            <a:chOff x="0" y="0"/>
            <a:chExt cx="6350000" cy="6350000"/>
          </a:xfrm>
        </p:grpSpPr>
        <p:sp>
          <p:nvSpPr>
            <p:cNvPr name="Freeform 20" id="20"/>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1C1BA"/>
            </a:solidFill>
          </p:spPr>
        </p:sp>
      </p:grpSp>
      <p:grpSp>
        <p:nvGrpSpPr>
          <p:cNvPr name="Group 21" id="21"/>
          <p:cNvGrpSpPr/>
          <p:nvPr/>
        </p:nvGrpSpPr>
        <p:grpSpPr>
          <a:xfrm rot="0">
            <a:off x="13108617" y="8002038"/>
            <a:ext cx="212691" cy="212691"/>
            <a:chOff x="0" y="0"/>
            <a:chExt cx="6350000" cy="6350000"/>
          </a:xfrm>
        </p:grpSpPr>
        <p:sp>
          <p:nvSpPr>
            <p:cNvPr name="Freeform 22" id="22"/>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F4D92"/>
            </a:solidFill>
          </p:spPr>
        </p:sp>
      </p:grpSp>
      <p:sp>
        <p:nvSpPr>
          <p:cNvPr name="TextBox 23" id="23"/>
          <p:cNvSpPr txBox="true"/>
          <p:nvPr/>
        </p:nvSpPr>
        <p:spPr>
          <a:xfrm rot="0">
            <a:off x="13387821" y="7845396"/>
            <a:ext cx="1199680" cy="450182"/>
          </a:xfrm>
          <a:prstGeom prst="rect">
            <a:avLst/>
          </a:prstGeom>
        </p:spPr>
        <p:txBody>
          <a:bodyPr anchor="t" rtlCol="false" tIns="0" lIns="0" bIns="0" rIns="0">
            <a:spAutoFit/>
          </a:bodyPr>
          <a:lstStyle/>
          <a:p>
            <a:pPr>
              <a:lnSpc>
                <a:spcPts val="3536"/>
              </a:lnSpc>
            </a:pPr>
            <a:r>
              <a:rPr lang="en-US" sz="2526">
                <a:solidFill>
                  <a:srgbClr val="0F4D92"/>
                </a:solidFill>
                <a:latin typeface="Object Sans Bold"/>
              </a:rPr>
              <a:t>Stocks</a:t>
            </a:r>
          </a:p>
        </p:txBody>
      </p:sp>
      <p:sp>
        <p:nvSpPr>
          <p:cNvPr name="TextBox 24" id="24"/>
          <p:cNvSpPr txBox="true"/>
          <p:nvPr/>
        </p:nvSpPr>
        <p:spPr>
          <a:xfrm rot="0">
            <a:off x="15297387" y="7845396"/>
            <a:ext cx="1093751" cy="450182"/>
          </a:xfrm>
          <a:prstGeom prst="rect">
            <a:avLst/>
          </a:prstGeom>
        </p:spPr>
        <p:txBody>
          <a:bodyPr anchor="t" rtlCol="false" tIns="0" lIns="0" bIns="0" rIns="0">
            <a:spAutoFit/>
          </a:bodyPr>
          <a:lstStyle/>
          <a:p>
            <a:pPr>
              <a:lnSpc>
                <a:spcPts val="3536"/>
              </a:lnSpc>
            </a:pPr>
            <a:r>
              <a:rPr lang="en-US" sz="2526">
                <a:solidFill>
                  <a:srgbClr val="0F4D92"/>
                </a:solidFill>
                <a:latin typeface="Object Sans Bold"/>
              </a:rPr>
              <a:t>Bonds</a:t>
            </a:r>
          </a:p>
        </p:txBody>
      </p:sp>
      <p:sp>
        <p:nvSpPr>
          <p:cNvPr name="TextBox 25" id="25"/>
          <p:cNvSpPr txBox="true"/>
          <p:nvPr/>
        </p:nvSpPr>
        <p:spPr>
          <a:xfrm rot="0">
            <a:off x="12340968" y="5711943"/>
            <a:ext cx="741208" cy="474425"/>
          </a:xfrm>
          <a:prstGeom prst="rect">
            <a:avLst/>
          </a:prstGeom>
        </p:spPr>
        <p:txBody>
          <a:bodyPr anchor="t" rtlCol="false" tIns="0" lIns="0" bIns="0" rIns="0">
            <a:spAutoFit/>
          </a:bodyPr>
          <a:lstStyle/>
          <a:p>
            <a:pPr algn="ctr">
              <a:lnSpc>
                <a:spcPts val="3908"/>
              </a:lnSpc>
            </a:pPr>
            <a:r>
              <a:rPr lang="en-US" sz="2791">
                <a:solidFill>
                  <a:srgbClr val="0F4D92"/>
                </a:solidFill>
                <a:latin typeface="Poppins Bold"/>
              </a:rPr>
              <a:t>75%</a:t>
            </a:r>
          </a:p>
        </p:txBody>
      </p:sp>
      <p:sp>
        <p:nvSpPr>
          <p:cNvPr name="TextBox 26" id="26"/>
          <p:cNvSpPr txBox="true"/>
          <p:nvPr/>
        </p:nvSpPr>
        <p:spPr>
          <a:xfrm rot="0">
            <a:off x="15878602" y="4511740"/>
            <a:ext cx="745294" cy="474425"/>
          </a:xfrm>
          <a:prstGeom prst="rect">
            <a:avLst/>
          </a:prstGeom>
        </p:spPr>
        <p:txBody>
          <a:bodyPr anchor="t" rtlCol="false" tIns="0" lIns="0" bIns="0" rIns="0">
            <a:spAutoFit/>
          </a:bodyPr>
          <a:lstStyle/>
          <a:p>
            <a:pPr algn="ctr">
              <a:lnSpc>
                <a:spcPts val="3908"/>
              </a:lnSpc>
            </a:pPr>
            <a:r>
              <a:rPr lang="en-US" sz="2791">
                <a:solidFill>
                  <a:srgbClr val="0F4D92"/>
                </a:solidFill>
                <a:latin typeface="Poppins Bold"/>
              </a:rPr>
              <a:t>25%</a:t>
            </a:r>
          </a:p>
        </p:txBody>
      </p:sp>
      <p:grpSp>
        <p:nvGrpSpPr>
          <p:cNvPr name="Group 27" id="27"/>
          <p:cNvGrpSpPr/>
          <p:nvPr/>
        </p:nvGrpSpPr>
        <p:grpSpPr>
          <a:xfrm rot="0">
            <a:off x="6758090" y="2712210"/>
            <a:ext cx="4911554" cy="6387642"/>
            <a:chOff x="0" y="0"/>
            <a:chExt cx="1957496" cy="2545790"/>
          </a:xfrm>
        </p:grpSpPr>
        <p:sp>
          <p:nvSpPr>
            <p:cNvPr name="Freeform 28" id="28"/>
            <p:cNvSpPr/>
            <p:nvPr/>
          </p:nvSpPr>
          <p:spPr>
            <a:xfrm flipH="false" flipV="false" rot="0">
              <a:off x="0" y="0"/>
              <a:ext cx="1957496" cy="2545790"/>
            </a:xfrm>
            <a:custGeom>
              <a:avLst/>
              <a:gdLst/>
              <a:ahLst/>
              <a:cxnLst/>
              <a:rect r="r" b="b" t="t" l="l"/>
              <a:pathLst>
                <a:path h="2545790" w="1957496">
                  <a:moveTo>
                    <a:pt x="1833036" y="2545790"/>
                  </a:moveTo>
                  <a:lnTo>
                    <a:pt x="124460" y="2545790"/>
                  </a:lnTo>
                  <a:cubicBezTo>
                    <a:pt x="55880" y="2545790"/>
                    <a:pt x="0" y="2489909"/>
                    <a:pt x="0" y="2421330"/>
                  </a:cubicBezTo>
                  <a:lnTo>
                    <a:pt x="0" y="124460"/>
                  </a:lnTo>
                  <a:cubicBezTo>
                    <a:pt x="0" y="55880"/>
                    <a:pt x="55880" y="0"/>
                    <a:pt x="124460" y="0"/>
                  </a:cubicBezTo>
                  <a:lnTo>
                    <a:pt x="1833036" y="0"/>
                  </a:lnTo>
                  <a:cubicBezTo>
                    <a:pt x="1901616" y="0"/>
                    <a:pt x="1957496" y="55880"/>
                    <a:pt x="1957496" y="124460"/>
                  </a:cubicBezTo>
                  <a:lnTo>
                    <a:pt x="1957496" y="2421330"/>
                  </a:lnTo>
                  <a:cubicBezTo>
                    <a:pt x="1957496" y="2489910"/>
                    <a:pt x="1901616" y="2545790"/>
                    <a:pt x="1833036" y="2545790"/>
                  </a:cubicBezTo>
                  <a:close/>
                </a:path>
              </a:pathLst>
            </a:custGeom>
            <a:solidFill>
              <a:srgbClr val="0F4D92"/>
            </a:solidFill>
          </p:spPr>
        </p:sp>
      </p:grpSp>
      <p:grpSp>
        <p:nvGrpSpPr>
          <p:cNvPr name="Group 29" id="29"/>
          <p:cNvGrpSpPr/>
          <p:nvPr/>
        </p:nvGrpSpPr>
        <p:grpSpPr>
          <a:xfrm rot="0">
            <a:off x="6618595" y="2572715"/>
            <a:ext cx="4911554" cy="6387642"/>
            <a:chOff x="0" y="0"/>
            <a:chExt cx="1957496" cy="2545790"/>
          </a:xfrm>
        </p:grpSpPr>
        <p:sp>
          <p:nvSpPr>
            <p:cNvPr name="Freeform 30" id="30"/>
            <p:cNvSpPr/>
            <p:nvPr/>
          </p:nvSpPr>
          <p:spPr>
            <a:xfrm flipH="false" flipV="false" rot="0">
              <a:off x="0" y="0"/>
              <a:ext cx="1957496" cy="2545790"/>
            </a:xfrm>
            <a:custGeom>
              <a:avLst/>
              <a:gdLst/>
              <a:ahLst/>
              <a:cxnLst/>
              <a:rect r="r" b="b" t="t" l="l"/>
              <a:pathLst>
                <a:path h="2545790" w="1957496">
                  <a:moveTo>
                    <a:pt x="1833036" y="2545790"/>
                  </a:moveTo>
                  <a:lnTo>
                    <a:pt x="124460" y="2545790"/>
                  </a:lnTo>
                  <a:cubicBezTo>
                    <a:pt x="55880" y="2545790"/>
                    <a:pt x="0" y="2489909"/>
                    <a:pt x="0" y="2421330"/>
                  </a:cubicBezTo>
                  <a:lnTo>
                    <a:pt x="0" y="124460"/>
                  </a:lnTo>
                  <a:cubicBezTo>
                    <a:pt x="0" y="55880"/>
                    <a:pt x="55880" y="0"/>
                    <a:pt x="124460" y="0"/>
                  </a:cubicBezTo>
                  <a:lnTo>
                    <a:pt x="1833036" y="0"/>
                  </a:lnTo>
                  <a:cubicBezTo>
                    <a:pt x="1901616" y="0"/>
                    <a:pt x="1957496" y="55880"/>
                    <a:pt x="1957496" y="124460"/>
                  </a:cubicBezTo>
                  <a:lnTo>
                    <a:pt x="1957496" y="2421330"/>
                  </a:lnTo>
                  <a:cubicBezTo>
                    <a:pt x="1957496" y="2489910"/>
                    <a:pt x="1901616" y="2545790"/>
                    <a:pt x="1833036" y="2545790"/>
                  </a:cubicBezTo>
                  <a:close/>
                </a:path>
              </a:pathLst>
            </a:custGeom>
            <a:solidFill>
              <a:srgbClr val="FFFEFE"/>
            </a:solidFill>
          </p:spPr>
        </p:sp>
      </p:grpSp>
      <p:sp>
        <p:nvSpPr>
          <p:cNvPr name="Freeform 31" id="31"/>
          <p:cNvSpPr/>
          <p:nvPr/>
        </p:nvSpPr>
        <p:spPr>
          <a:xfrm flipH="false" flipV="false" rot="-5400000">
            <a:off x="7551615" y="4458528"/>
            <a:ext cx="2870251" cy="2962840"/>
          </a:xfrm>
          <a:custGeom>
            <a:avLst/>
            <a:gdLst/>
            <a:ahLst/>
            <a:cxnLst/>
            <a:rect r="r" b="b" t="t" l="l"/>
            <a:pathLst>
              <a:path h="2962840" w="2870251">
                <a:moveTo>
                  <a:pt x="0" y="0"/>
                </a:moveTo>
                <a:lnTo>
                  <a:pt x="2870251" y="0"/>
                </a:lnTo>
                <a:lnTo>
                  <a:pt x="2870251" y="2962840"/>
                </a:lnTo>
                <a:lnTo>
                  <a:pt x="0" y="296284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32" id="32"/>
          <p:cNvGrpSpPr/>
          <p:nvPr/>
        </p:nvGrpSpPr>
        <p:grpSpPr>
          <a:xfrm rot="0">
            <a:off x="9358433" y="7959216"/>
            <a:ext cx="261487" cy="261487"/>
            <a:chOff x="0" y="0"/>
            <a:chExt cx="6350000" cy="6350000"/>
          </a:xfrm>
        </p:grpSpPr>
        <p:sp>
          <p:nvSpPr>
            <p:cNvPr name="Freeform 33" id="33"/>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name="Group 34" id="34"/>
          <p:cNvGrpSpPr/>
          <p:nvPr/>
        </p:nvGrpSpPr>
        <p:grpSpPr>
          <a:xfrm rot="0">
            <a:off x="9382831" y="7983615"/>
            <a:ext cx="212691" cy="212691"/>
            <a:chOff x="0" y="0"/>
            <a:chExt cx="6350000" cy="6350000"/>
          </a:xfrm>
        </p:grpSpPr>
        <p:sp>
          <p:nvSpPr>
            <p:cNvPr name="Freeform 35" id="35"/>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F4D92"/>
            </a:solidFill>
          </p:spPr>
        </p:sp>
      </p:grpSp>
      <p:grpSp>
        <p:nvGrpSpPr>
          <p:cNvPr name="Group 36" id="36"/>
          <p:cNvGrpSpPr/>
          <p:nvPr/>
        </p:nvGrpSpPr>
        <p:grpSpPr>
          <a:xfrm rot="0">
            <a:off x="7474270" y="7983615"/>
            <a:ext cx="212691" cy="212691"/>
            <a:chOff x="0" y="0"/>
            <a:chExt cx="6350000" cy="6350000"/>
          </a:xfrm>
        </p:grpSpPr>
        <p:sp>
          <p:nvSpPr>
            <p:cNvPr name="Freeform 37" id="37"/>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1C1BA"/>
            </a:solidFill>
          </p:spPr>
        </p:sp>
      </p:grpSp>
      <p:sp>
        <p:nvSpPr>
          <p:cNvPr name="TextBox 38" id="38"/>
          <p:cNvSpPr txBox="true"/>
          <p:nvPr/>
        </p:nvSpPr>
        <p:spPr>
          <a:xfrm rot="0">
            <a:off x="7753474" y="7826973"/>
            <a:ext cx="1233267" cy="450182"/>
          </a:xfrm>
          <a:prstGeom prst="rect">
            <a:avLst/>
          </a:prstGeom>
        </p:spPr>
        <p:txBody>
          <a:bodyPr anchor="t" rtlCol="false" tIns="0" lIns="0" bIns="0" rIns="0">
            <a:spAutoFit/>
          </a:bodyPr>
          <a:lstStyle/>
          <a:p>
            <a:pPr>
              <a:lnSpc>
                <a:spcPts val="3536"/>
              </a:lnSpc>
            </a:pPr>
            <a:r>
              <a:rPr lang="en-US" sz="2526">
                <a:solidFill>
                  <a:srgbClr val="0F4D92"/>
                </a:solidFill>
                <a:latin typeface="Object Sans Bold"/>
              </a:rPr>
              <a:t>Stocks</a:t>
            </a:r>
          </a:p>
        </p:txBody>
      </p:sp>
      <p:sp>
        <p:nvSpPr>
          <p:cNvPr name="TextBox 39" id="39"/>
          <p:cNvSpPr txBox="true"/>
          <p:nvPr/>
        </p:nvSpPr>
        <p:spPr>
          <a:xfrm rot="0">
            <a:off x="9663039" y="7826973"/>
            <a:ext cx="1041607" cy="450182"/>
          </a:xfrm>
          <a:prstGeom prst="rect">
            <a:avLst/>
          </a:prstGeom>
        </p:spPr>
        <p:txBody>
          <a:bodyPr anchor="t" rtlCol="false" tIns="0" lIns="0" bIns="0" rIns="0">
            <a:spAutoFit/>
          </a:bodyPr>
          <a:lstStyle/>
          <a:p>
            <a:pPr>
              <a:lnSpc>
                <a:spcPts val="3536"/>
              </a:lnSpc>
            </a:pPr>
            <a:r>
              <a:rPr lang="en-US" sz="2526">
                <a:solidFill>
                  <a:srgbClr val="0F4D92"/>
                </a:solidFill>
                <a:latin typeface="Object Sans Bold"/>
              </a:rPr>
              <a:t>Bonds</a:t>
            </a:r>
          </a:p>
        </p:txBody>
      </p:sp>
      <p:sp>
        <p:nvSpPr>
          <p:cNvPr name="TextBox 40" id="40"/>
          <p:cNvSpPr txBox="true"/>
          <p:nvPr/>
        </p:nvSpPr>
        <p:spPr>
          <a:xfrm rot="0">
            <a:off x="6691840" y="5693520"/>
            <a:ext cx="774856" cy="474425"/>
          </a:xfrm>
          <a:prstGeom prst="rect">
            <a:avLst/>
          </a:prstGeom>
        </p:spPr>
        <p:txBody>
          <a:bodyPr anchor="t" rtlCol="false" tIns="0" lIns="0" bIns="0" rIns="0">
            <a:spAutoFit/>
          </a:bodyPr>
          <a:lstStyle/>
          <a:p>
            <a:pPr algn="ctr">
              <a:lnSpc>
                <a:spcPts val="3908"/>
              </a:lnSpc>
            </a:pPr>
            <a:r>
              <a:rPr lang="en-US" sz="2791">
                <a:solidFill>
                  <a:srgbClr val="0F4D92"/>
                </a:solidFill>
                <a:latin typeface="Poppins Bold"/>
              </a:rPr>
              <a:t>50%</a:t>
            </a:r>
          </a:p>
        </p:txBody>
      </p:sp>
      <p:sp>
        <p:nvSpPr>
          <p:cNvPr name="TextBox 41" id="41"/>
          <p:cNvSpPr txBox="true"/>
          <p:nvPr/>
        </p:nvSpPr>
        <p:spPr>
          <a:xfrm rot="0">
            <a:off x="10582975" y="5674160"/>
            <a:ext cx="774856" cy="474425"/>
          </a:xfrm>
          <a:prstGeom prst="rect">
            <a:avLst/>
          </a:prstGeom>
        </p:spPr>
        <p:txBody>
          <a:bodyPr anchor="t" rtlCol="false" tIns="0" lIns="0" bIns="0" rIns="0">
            <a:spAutoFit/>
          </a:bodyPr>
          <a:lstStyle/>
          <a:p>
            <a:pPr algn="ctr">
              <a:lnSpc>
                <a:spcPts val="3908"/>
              </a:lnSpc>
            </a:pPr>
            <a:r>
              <a:rPr lang="en-US" sz="2791">
                <a:solidFill>
                  <a:srgbClr val="0F4D92"/>
                </a:solidFill>
                <a:latin typeface="Poppins Bold"/>
              </a:rPr>
              <a:t>50%</a:t>
            </a:r>
          </a:p>
        </p:txBody>
      </p:sp>
      <p:sp>
        <p:nvSpPr>
          <p:cNvPr name="TextBox 42" id="42"/>
          <p:cNvSpPr txBox="true"/>
          <p:nvPr/>
        </p:nvSpPr>
        <p:spPr>
          <a:xfrm rot="0">
            <a:off x="1301946" y="3025417"/>
            <a:ext cx="4518113" cy="737235"/>
          </a:xfrm>
          <a:prstGeom prst="rect">
            <a:avLst/>
          </a:prstGeom>
        </p:spPr>
        <p:txBody>
          <a:bodyPr anchor="t" rtlCol="false" tIns="0" lIns="0" bIns="0" rIns="0">
            <a:spAutoFit/>
          </a:bodyPr>
          <a:lstStyle/>
          <a:p>
            <a:pPr algn="ctr">
              <a:lnSpc>
                <a:spcPts val="6090"/>
              </a:lnSpc>
            </a:pPr>
            <a:r>
              <a:rPr lang="en-US" sz="4350">
                <a:solidFill>
                  <a:srgbClr val="0F4D92"/>
                </a:solidFill>
                <a:latin typeface="Paytone One Bold Italics"/>
              </a:rPr>
              <a:t>CONSERVATIVE</a:t>
            </a:r>
          </a:p>
        </p:txBody>
      </p:sp>
      <p:sp>
        <p:nvSpPr>
          <p:cNvPr name="TextBox 43" id="43"/>
          <p:cNvSpPr txBox="true"/>
          <p:nvPr/>
        </p:nvSpPr>
        <p:spPr>
          <a:xfrm rot="0">
            <a:off x="7241927" y="3025417"/>
            <a:ext cx="3489627" cy="737235"/>
          </a:xfrm>
          <a:prstGeom prst="rect">
            <a:avLst/>
          </a:prstGeom>
        </p:spPr>
        <p:txBody>
          <a:bodyPr anchor="t" rtlCol="false" tIns="0" lIns="0" bIns="0" rIns="0">
            <a:spAutoFit/>
          </a:bodyPr>
          <a:lstStyle/>
          <a:p>
            <a:pPr algn="ctr">
              <a:lnSpc>
                <a:spcPts val="6090"/>
              </a:lnSpc>
            </a:pPr>
            <a:r>
              <a:rPr lang="en-US" sz="4350">
                <a:solidFill>
                  <a:srgbClr val="0F4D92"/>
                </a:solidFill>
                <a:latin typeface="Paytone One Bold Italics"/>
              </a:rPr>
              <a:t>MODERATE</a:t>
            </a:r>
          </a:p>
        </p:txBody>
      </p:sp>
      <p:sp>
        <p:nvSpPr>
          <p:cNvPr name="TextBox 44" id="44"/>
          <p:cNvSpPr txBox="true"/>
          <p:nvPr/>
        </p:nvSpPr>
        <p:spPr>
          <a:xfrm rot="0">
            <a:off x="12741562" y="3025417"/>
            <a:ext cx="3691878" cy="734724"/>
          </a:xfrm>
          <a:prstGeom prst="rect">
            <a:avLst/>
          </a:prstGeom>
        </p:spPr>
        <p:txBody>
          <a:bodyPr anchor="t" rtlCol="false" tIns="0" lIns="0" bIns="0" rIns="0">
            <a:spAutoFit/>
          </a:bodyPr>
          <a:lstStyle/>
          <a:p>
            <a:pPr algn="ctr">
              <a:lnSpc>
                <a:spcPts val="6095"/>
              </a:lnSpc>
            </a:pPr>
            <a:r>
              <a:rPr lang="en-US" sz="4354">
                <a:solidFill>
                  <a:srgbClr val="0F4D92"/>
                </a:solidFill>
                <a:latin typeface="Paytone One Bold Italics"/>
              </a:rPr>
              <a:t>AGGRESSIVE</a:t>
            </a:r>
          </a:p>
        </p:txBody>
      </p:sp>
      <p:sp>
        <p:nvSpPr>
          <p:cNvPr name="TextBox 45" id="45"/>
          <p:cNvSpPr txBox="true"/>
          <p:nvPr/>
        </p:nvSpPr>
        <p:spPr>
          <a:xfrm rot="0">
            <a:off x="1240036" y="815786"/>
            <a:ext cx="15807928" cy="1185510"/>
          </a:xfrm>
          <a:prstGeom prst="rect">
            <a:avLst/>
          </a:prstGeom>
        </p:spPr>
        <p:txBody>
          <a:bodyPr anchor="t" rtlCol="false" tIns="0" lIns="0" bIns="0" rIns="0">
            <a:spAutoFit/>
          </a:bodyPr>
          <a:lstStyle/>
          <a:p>
            <a:pPr algn="ctr">
              <a:lnSpc>
                <a:spcPts val="9731"/>
              </a:lnSpc>
            </a:pPr>
            <a:r>
              <a:rPr lang="en-US" sz="6951">
                <a:solidFill>
                  <a:srgbClr val="FFFEFE"/>
                </a:solidFill>
                <a:latin typeface="Paytone One Bold Italics"/>
              </a:rPr>
              <a:t>COMMON PORTFOLIO ALLOCATIONS</a:t>
            </a:r>
          </a:p>
        </p:txBody>
      </p:sp>
      <p:sp>
        <p:nvSpPr>
          <p:cNvPr name="Freeform 46" id="46"/>
          <p:cNvSpPr/>
          <p:nvPr/>
        </p:nvSpPr>
        <p:spPr>
          <a:xfrm flipH="false" flipV="false" rot="0">
            <a:off x="5607131" y="1729254"/>
            <a:ext cx="4441493" cy="544083"/>
          </a:xfrm>
          <a:custGeom>
            <a:avLst/>
            <a:gdLst/>
            <a:ahLst/>
            <a:cxnLst/>
            <a:rect r="r" b="b" t="t" l="l"/>
            <a:pathLst>
              <a:path h="544083" w="4441493">
                <a:moveTo>
                  <a:pt x="0" y="0"/>
                </a:moveTo>
                <a:lnTo>
                  <a:pt x="4441493" y="0"/>
                </a:lnTo>
                <a:lnTo>
                  <a:pt x="4441493" y="544083"/>
                </a:lnTo>
                <a:lnTo>
                  <a:pt x="0" y="54408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47" id="47"/>
          <p:cNvSpPr txBox="true"/>
          <p:nvPr/>
        </p:nvSpPr>
        <p:spPr>
          <a:xfrm rot="0">
            <a:off x="2135365" y="7826973"/>
            <a:ext cx="1138235" cy="447150"/>
          </a:xfrm>
          <a:prstGeom prst="rect">
            <a:avLst/>
          </a:prstGeom>
        </p:spPr>
        <p:txBody>
          <a:bodyPr anchor="t" rtlCol="false" tIns="0" lIns="0" bIns="0" rIns="0">
            <a:spAutoFit/>
          </a:bodyPr>
          <a:lstStyle/>
          <a:p>
            <a:pPr algn="ctr">
              <a:lnSpc>
                <a:spcPts val="3536"/>
              </a:lnSpc>
            </a:pPr>
            <a:r>
              <a:rPr lang="en-US" sz="2526">
                <a:solidFill>
                  <a:srgbClr val="0F4D92"/>
                </a:solidFill>
                <a:latin typeface="Object Sans Bold"/>
              </a:rPr>
              <a:t>Stocks</a:t>
            </a:r>
          </a:p>
        </p:txBody>
      </p:sp>
      <p:sp>
        <p:nvSpPr>
          <p:cNvPr name="TextBox 48" id="48"/>
          <p:cNvSpPr txBox="true"/>
          <p:nvPr/>
        </p:nvSpPr>
        <p:spPr>
          <a:xfrm rot="0">
            <a:off x="4044930" y="7826973"/>
            <a:ext cx="1128514" cy="447150"/>
          </a:xfrm>
          <a:prstGeom prst="rect">
            <a:avLst/>
          </a:prstGeom>
        </p:spPr>
        <p:txBody>
          <a:bodyPr anchor="t" rtlCol="false" tIns="0" lIns="0" bIns="0" rIns="0">
            <a:spAutoFit/>
          </a:bodyPr>
          <a:lstStyle/>
          <a:p>
            <a:pPr algn="ctr">
              <a:lnSpc>
                <a:spcPts val="3536"/>
              </a:lnSpc>
            </a:pPr>
            <a:r>
              <a:rPr lang="en-US" sz="2526">
                <a:solidFill>
                  <a:srgbClr val="0F4D92"/>
                </a:solidFill>
                <a:latin typeface="Object Sans Bold"/>
              </a:rPr>
              <a:t>Bonds</a:t>
            </a:r>
          </a:p>
        </p:txBody>
      </p:sp>
      <p:sp>
        <p:nvSpPr>
          <p:cNvPr name="TextBox 49" id="49"/>
          <p:cNvSpPr txBox="true"/>
          <p:nvPr/>
        </p:nvSpPr>
        <p:spPr>
          <a:xfrm rot="0">
            <a:off x="1558589" y="4493317"/>
            <a:ext cx="745294" cy="474425"/>
          </a:xfrm>
          <a:prstGeom prst="rect">
            <a:avLst/>
          </a:prstGeom>
        </p:spPr>
        <p:txBody>
          <a:bodyPr anchor="t" rtlCol="false" tIns="0" lIns="0" bIns="0" rIns="0">
            <a:spAutoFit/>
          </a:bodyPr>
          <a:lstStyle/>
          <a:p>
            <a:pPr algn="ctr">
              <a:lnSpc>
                <a:spcPts val="3908"/>
              </a:lnSpc>
            </a:pPr>
            <a:r>
              <a:rPr lang="en-US" sz="2791">
                <a:solidFill>
                  <a:srgbClr val="0F4D92"/>
                </a:solidFill>
                <a:latin typeface="Poppins Bold"/>
              </a:rPr>
              <a:t>25%</a:t>
            </a:r>
          </a:p>
        </p:txBody>
      </p:sp>
      <p:sp>
        <p:nvSpPr>
          <p:cNvPr name="TextBox 50" id="50"/>
          <p:cNvSpPr txBox="true"/>
          <p:nvPr/>
        </p:nvSpPr>
        <p:spPr>
          <a:xfrm rot="0">
            <a:off x="5040944" y="5674160"/>
            <a:ext cx="741208" cy="474425"/>
          </a:xfrm>
          <a:prstGeom prst="rect">
            <a:avLst/>
          </a:prstGeom>
        </p:spPr>
        <p:txBody>
          <a:bodyPr anchor="t" rtlCol="false" tIns="0" lIns="0" bIns="0" rIns="0">
            <a:spAutoFit/>
          </a:bodyPr>
          <a:lstStyle/>
          <a:p>
            <a:pPr algn="ctr">
              <a:lnSpc>
                <a:spcPts val="3908"/>
              </a:lnSpc>
            </a:pPr>
            <a:r>
              <a:rPr lang="en-US" sz="2791">
                <a:solidFill>
                  <a:srgbClr val="0F4D92"/>
                </a:solidFill>
                <a:latin typeface="Poppins Bold"/>
              </a:rPr>
              <a:t>75%</a:t>
            </a:r>
          </a:p>
        </p:txBody>
      </p:sp>
      <p:sp>
        <p:nvSpPr>
          <p:cNvPr name="TextBox 51" id="51"/>
          <p:cNvSpPr txBox="true"/>
          <p:nvPr/>
        </p:nvSpPr>
        <p:spPr>
          <a:xfrm rot="0">
            <a:off x="5607131" y="9482321"/>
            <a:ext cx="7073737" cy="349339"/>
          </a:xfrm>
          <a:prstGeom prst="rect">
            <a:avLst/>
          </a:prstGeom>
        </p:spPr>
        <p:txBody>
          <a:bodyPr anchor="t" rtlCol="false" tIns="0" lIns="0" bIns="0" rIns="0">
            <a:spAutoFit/>
          </a:bodyPr>
          <a:lstStyle/>
          <a:p>
            <a:pPr algn="ctr">
              <a:lnSpc>
                <a:spcPts val="2795"/>
              </a:lnSpc>
            </a:pPr>
            <a:r>
              <a:rPr lang="en-US" sz="1996">
                <a:solidFill>
                  <a:srgbClr val="FFFEFE"/>
                </a:solidFill>
                <a:latin typeface="Object Sans Bold"/>
              </a:rPr>
              <a:t>Not all strategies may be appropriate for all investors</a:t>
            </a:r>
          </a:p>
        </p:txBody>
      </p:sp>
      <p:sp>
        <p:nvSpPr>
          <p:cNvPr name="Freeform 52" id="52"/>
          <p:cNvSpPr/>
          <p:nvPr/>
        </p:nvSpPr>
        <p:spPr>
          <a:xfrm flipH="false" flipV="false" rot="0">
            <a:off x="13123088" y="4550467"/>
            <a:ext cx="2928828" cy="2870251"/>
          </a:xfrm>
          <a:custGeom>
            <a:avLst/>
            <a:gdLst/>
            <a:ahLst/>
            <a:cxnLst/>
            <a:rect r="r" b="b" t="t" l="l"/>
            <a:pathLst>
              <a:path h="2870251" w="2928828">
                <a:moveTo>
                  <a:pt x="0" y="0"/>
                </a:moveTo>
                <a:lnTo>
                  <a:pt x="2928827" y="0"/>
                </a:lnTo>
                <a:lnTo>
                  <a:pt x="2928827" y="2870251"/>
                </a:lnTo>
                <a:lnTo>
                  <a:pt x="0" y="28702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53" id="53"/>
          <p:cNvGrpSpPr/>
          <p:nvPr/>
        </p:nvGrpSpPr>
        <p:grpSpPr>
          <a:xfrm rot="0">
            <a:off x="16525998" y="100171"/>
            <a:ext cx="1647460" cy="746863"/>
            <a:chOff x="0" y="0"/>
            <a:chExt cx="2196613" cy="995818"/>
          </a:xfrm>
        </p:grpSpPr>
        <p:sp>
          <p:nvSpPr>
            <p:cNvPr name="AutoShape 54" id="54"/>
            <p:cNvSpPr/>
            <p:nvPr/>
          </p:nvSpPr>
          <p:spPr>
            <a:xfrm>
              <a:off x="1062915" y="177258"/>
              <a:ext cx="0" cy="581407"/>
            </a:xfrm>
            <a:prstGeom prst="line">
              <a:avLst/>
            </a:prstGeom>
            <a:ln cap="flat" w="25400">
              <a:solidFill>
                <a:srgbClr val="FFFFFF"/>
              </a:solidFill>
              <a:prstDash val="solid"/>
              <a:headEnd type="none" len="sm" w="sm"/>
              <a:tailEnd type="none" len="sm" w="sm"/>
            </a:ln>
          </p:spPr>
        </p:sp>
        <p:sp>
          <p:nvSpPr>
            <p:cNvPr name="Freeform 55" id="55">
              <a:hlinkClick r:id="rId9" tooltip="https://boolamoola.com"/>
            </p:cNvPr>
            <p:cNvSpPr/>
            <p:nvPr/>
          </p:nvSpPr>
          <p:spPr>
            <a:xfrm flipH="false" flipV="false" rot="0">
              <a:off x="1200796" y="0"/>
              <a:ext cx="995818" cy="995818"/>
            </a:xfrm>
            <a:custGeom>
              <a:avLst/>
              <a:gdLst/>
              <a:ahLst/>
              <a:cxnLst/>
              <a:rect r="r" b="b" t="t" l="l"/>
              <a:pathLst>
                <a:path h="995818" w="995818">
                  <a:moveTo>
                    <a:pt x="0" y="0"/>
                  </a:moveTo>
                  <a:lnTo>
                    <a:pt x="995817" y="0"/>
                  </a:lnTo>
                  <a:lnTo>
                    <a:pt x="995817" y="995818"/>
                  </a:lnTo>
                  <a:lnTo>
                    <a:pt x="0" y="995818"/>
                  </a:lnTo>
                  <a:lnTo>
                    <a:pt x="0" y="0"/>
                  </a:lnTo>
                  <a:close/>
                </a:path>
              </a:pathLst>
            </a:custGeom>
            <a:blipFill>
              <a:blip r:embed="rId8"/>
              <a:stretch>
                <a:fillRect l="0" t="0" r="0" b="0"/>
              </a:stretch>
            </a:blipFill>
          </p:spPr>
        </p:sp>
        <p:sp>
          <p:nvSpPr>
            <p:cNvPr name="Freeform 56" id="56"/>
            <p:cNvSpPr/>
            <p:nvPr/>
          </p:nvSpPr>
          <p:spPr>
            <a:xfrm flipH="false" flipV="false" rot="0">
              <a:off x="0" y="78277"/>
              <a:ext cx="834113" cy="839263"/>
            </a:xfrm>
            <a:custGeom>
              <a:avLst/>
              <a:gdLst/>
              <a:ahLst/>
              <a:cxnLst/>
              <a:rect r="r" b="b" t="t" l="l"/>
              <a:pathLst>
                <a:path h="839263" w="834113">
                  <a:moveTo>
                    <a:pt x="0" y="0"/>
                  </a:moveTo>
                  <a:lnTo>
                    <a:pt x="834113" y="0"/>
                  </a:lnTo>
                  <a:lnTo>
                    <a:pt x="834113" y="839263"/>
                  </a:lnTo>
                  <a:lnTo>
                    <a:pt x="0" y="839263"/>
                  </a:lnTo>
                  <a:lnTo>
                    <a:pt x="0" y="0"/>
                  </a:lnTo>
                  <a:close/>
                </a:path>
              </a:pathLst>
            </a:custGeom>
            <a:blipFill>
              <a:blip r:embed="rId10"/>
              <a:stretch>
                <a:fillRect l="-40161" t="0" r="-38714" b="0"/>
              </a:stretch>
            </a:blipFill>
          </p:spPr>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0F4D92"/>
        </a:solidFill>
      </p:bgPr>
    </p:bg>
    <p:spTree>
      <p:nvGrpSpPr>
        <p:cNvPr id="1" name=""/>
        <p:cNvGrpSpPr/>
        <p:nvPr/>
      </p:nvGrpSpPr>
      <p:grpSpPr>
        <a:xfrm>
          <a:off x="0" y="0"/>
          <a:ext cx="0" cy="0"/>
          <a:chOff x="0" y="0"/>
          <a:chExt cx="0" cy="0"/>
        </a:xfrm>
      </p:grpSpPr>
      <p:sp>
        <p:nvSpPr>
          <p:cNvPr name="Freeform 2" id="2"/>
          <p:cNvSpPr/>
          <p:nvPr/>
        </p:nvSpPr>
        <p:spPr>
          <a:xfrm flipH="false" flipV="false" rot="0">
            <a:off x="2277159" y="2017342"/>
            <a:ext cx="13733683" cy="4145075"/>
          </a:xfrm>
          <a:custGeom>
            <a:avLst/>
            <a:gdLst/>
            <a:ahLst/>
            <a:cxnLst/>
            <a:rect r="r" b="b" t="t" l="l"/>
            <a:pathLst>
              <a:path h="4145075" w="13733683">
                <a:moveTo>
                  <a:pt x="0" y="0"/>
                </a:moveTo>
                <a:lnTo>
                  <a:pt x="13733682" y="0"/>
                </a:lnTo>
                <a:lnTo>
                  <a:pt x="13733682" y="4145075"/>
                </a:lnTo>
                <a:lnTo>
                  <a:pt x="0" y="41450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2554014" y="4009604"/>
            <a:ext cx="13179971" cy="6277396"/>
          </a:xfrm>
          <a:custGeom>
            <a:avLst/>
            <a:gdLst/>
            <a:ahLst/>
            <a:cxnLst/>
            <a:rect r="r" b="b" t="t" l="l"/>
            <a:pathLst>
              <a:path h="6277396" w="13179971">
                <a:moveTo>
                  <a:pt x="0" y="0"/>
                </a:moveTo>
                <a:lnTo>
                  <a:pt x="13179972" y="0"/>
                </a:lnTo>
                <a:lnTo>
                  <a:pt x="13179972" y="6277396"/>
                </a:lnTo>
                <a:lnTo>
                  <a:pt x="0" y="6277396"/>
                </a:lnTo>
                <a:lnTo>
                  <a:pt x="0" y="0"/>
                </a:lnTo>
                <a:close/>
              </a:path>
            </a:pathLst>
          </a:custGeom>
          <a:blipFill>
            <a:blip r:embed="rId5"/>
            <a:stretch>
              <a:fillRect l="0" t="-39885" r="0" b="0"/>
            </a:stretch>
          </a:blipFill>
        </p:spPr>
      </p:sp>
      <p:sp>
        <p:nvSpPr>
          <p:cNvPr name="TextBox 4" id="4"/>
          <p:cNvSpPr txBox="true"/>
          <p:nvPr/>
        </p:nvSpPr>
        <p:spPr>
          <a:xfrm rot="0">
            <a:off x="3190610" y="2307447"/>
            <a:ext cx="11906781" cy="2770800"/>
          </a:xfrm>
          <a:prstGeom prst="rect">
            <a:avLst/>
          </a:prstGeom>
        </p:spPr>
        <p:txBody>
          <a:bodyPr anchor="t" rtlCol="false" tIns="0" lIns="0" bIns="0" rIns="0">
            <a:spAutoFit/>
          </a:bodyPr>
          <a:lstStyle/>
          <a:p>
            <a:pPr algn="ctr">
              <a:lnSpc>
                <a:spcPts val="22628"/>
              </a:lnSpc>
            </a:pPr>
            <a:r>
              <a:rPr lang="en-US" sz="16163">
                <a:solidFill>
                  <a:srgbClr val="FFFFFF"/>
                </a:solidFill>
                <a:latin typeface="Paytone One"/>
              </a:rPr>
              <a:t>TAXES.</a:t>
            </a:r>
          </a:p>
        </p:txBody>
      </p:sp>
      <p:grpSp>
        <p:nvGrpSpPr>
          <p:cNvPr name="Group 5" id="5"/>
          <p:cNvGrpSpPr/>
          <p:nvPr/>
        </p:nvGrpSpPr>
        <p:grpSpPr>
          <a:xfrm rot="0">
            <a:off x="16525998" y="100171"/>
            <a:ext cx="1647460" cy="746863"/>
            <a:chOff x="0" y="0"/>
            <a:chExt cx="2196613" cy="995818"/>
          </a:xfrm>
        </p:grpSpPr>
        <p:sp>
          <p:nvSpPr>
            <p:cNvPr name="AutoShape 6" id="6"/>
            <p:cNvSpPr/>
            <p:nvPr/>
          </p:nvSpPr>
          <p:spPr>
            <a:xfrm>
              <a:off x="1062915" y="177258"/>
              <a:ext cx="0" cy="581407"/>
            </a:xfrm>
            <a:prstGeom prst="line">
              <a:avLst/>
            </a:prstGeom>
            <a:ln cap="flat" w="25400">
              <a:solidFill>
                <a:srgbClr val="FFFFFF"/>
              </a:solidFill>
              <a:prstDash val="solid"/>
              <a:headEnd type="none" len="sm" w="sm"/>
              <a:tailEnd type="none" len="sm" w="sm"/>
            </a:ln>
          </p:spPr>
        </p:sp>
        <p:sp>
          <p:nvSpPr>
            <p:cNvPr name="Freeform 7" id="7">
              <a:hlinkClick r:id="rId7" tooltip="https://boolamoola.com"/>
            </p:cNvPr>
            <p:cNvSpPr/>
            <p:nvPr/>
          </p:nvSpPr>
          <p:spPr>
            <a:xfrm flipH="false" flipV="false" rot="0">
              <a:off x="1200796" y="0"/>
              <a:ext cx="995818" cy="995818"/>
            </a:xfrm>
            <a:custGeom>
              <a:avLst/>
              <a:gdLst/>
              <a:ahLst/>
              <a:cxnLst/>
              <a:rect r="r" b="b" t="t" l="l"/>
              <a:pathLst>
                <a:path h="995818" w="995818">
                  <a:moveTo>
                    <a:pt x="0" y="0"/>
                  </a:moveTo>
                  <a:lnTo>
                    <a:pt x="995817" y="0"/>
                  </a:lnTo>
                  <a:lnTo>
                    <a:pt x="995817" y="995818"/>
                  </a:lnTo>
                  <a:lnTo>
                    <a:pt x="0" y="995818"/>
                  </a:lnTo>
                  <a:lnTo>
                    <a:pt x="0" y="0"/>
                  </a:lnTo>
                  <a:close/>
                </a:path>
              </a:pathLst>
            </a:custGeom>
            <a:blipFill>
              <a:blip r:embed="rId6"/>
              <a:stretch>
                <a:fillRect l="0" t="0" r="0" b="0"/>
              </a:stretch>
            </a:blipFill>
          </p:spPr>
        </p:sp>
        <p:sp>
          <p:nvSpPr>
            <p:cNvPr name="Freeform 8" id="8"/>
            <p:cNvSpPr/>
            <p:nvPr/>
          </p:nvSpPr>
          <p:spPr>
            <a:xfrm flipH="false" flipV="false" rot="0">
              <a:off x="0" y="78277"/>
              <a:ext cx="834113" cy="839263"/>
            </a:xfrm>
            <a:custGeom>
              <a:avLst/>
              <a:gdLst/>
              <a:ahLst/>
              <a:cxnLst/>
              <a:rect r="r" b="b" t="t" l="l"/>
              <a:pathLst>
                <a:path h="839263" w="834113">
                  <a:moveTo>
                    <a:pt x="0" y="0"/>
                  </a:moveTo>
                  <a:lnTo>
                    <a:pt x="834113" y="0"/>
                  </a:lnTo>
                  <a:lnTo>
                    <a:pt x="834113" y="839263"/>
                  </a:lnTo>
                  <a:lnTo>
                    <a:pt x="0" y="839263"/>
                  </a:lnTo>
                  <a:lnTo>
                    <a:pt x="0" y="0"/>
                  </a:lnTo>
                  <a:close/>
                </a:path>
              </a:pathLst>
            </a:custGeom>
            <a:blipFill>
              <a:blip r:embed="rId8"/>
              <a:stretch>
                <a:fillRect l="-40161" t="0" r="-38714" b="0"/>
              </a:stretch>
            </a:blipFill>
          </p:spPr>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0F4D92"/>
        </a:solidFill>
      </p:bgPr>
    </p:bg>
    <p:spTree>
      <p:nvGrpSpPr>
        <p:cNvPr id="1" name=""/>
        <p:cNvGrpSpPr/>
        <p:nvPr/>
      </p:nvGrpSpPr>
      <p:grpSpPr>
        <a:xfrm>
          <a:off x="0" y="0"/>
          <a:ext cx="0" cy="0"/>
          <a:chOff x="0" y="0"/>
          <a:chExt cx="0" cy="0"/>
        </a:xfrm>
      </p:grpSpPr>
      <p:grpSp>
        <p:nvGrpSpPr>
          <p:cNvPr name="Group 2" id="2"/>
          <p:cNvGrpSpPr/>
          <p:nvPr/>
        </p:nvGrpSpPr>
        <p:grpSpPr>
          <a:xfrm rot="0">
            <a:off x="9144000" y="0"/>
            <a:ext cx="9144000" cy="10287000"/>
            <a:chOff x="0" y="0"/>
            <a:chExt cx="2540084" cy="2857595"/>
          </a:xfrm>
        </p:grpSpPr>
        <p:sp>
          <p:nvSpPr>
            <p:cNvPr name="Freeform 3" id="3"/>
            <p:cNvSpPr/>
            <p:nvPr/>
          </p:nvSpPr>
          <p:spPr>
            <a:xfrm flipH="false" flipV="false" rot="0">
              <a:off x="0" y="0"/>
              <a:ext cx="2540084" cy="2857595"/>
            </a:xfrm>
            <a:custGeom>
              <a:avLst/>
              <a:gdLst/>
              <a:ahLst/>
              <a:cxnLst/>
              <a:rect r="r" b="b" t="t" l="l"/>
              <a:pathLst>
                <a:path h="2857595" w="2540084">
                  <a:moveTo>
                    <a:pt x="0" y="0"/>
                  </a:moveTo>
                  <a:lnTo>
                    <a:pt x="2540084" y="0"/>
                  </a:lnTo>
                  <a:lnTo>
                    <a:pt x="2540084" y="2857595"/>
                  </a:lnTo>
                  <a:lnTo>
                    <a:pt x="0" y="2857595"/>
                  </a:lnTo>
                  <a:close/>
                </a:path>
              </a:pathLst>
            </a:custGeom>
            <a:solidFill>
              <a:srgbClr val="16A9FF"/>
            </a:solidFill>
          </p:spPr>
        </p:sp>
        <p:sp>
          <p:nvSpPr>
            <p:cNvPr name="TextBox 4" id="4"/>
            <p:cNvSpPr txBox="true"/>
            <p:nvPr/>
          </p:nvSpPr>
          <p:spPr>
            <a:xfrm>
              <a:off x="0" y="-47625"/>
              <a:ext cx="812800" cy="860425"/>
            </a:xfrm>
            <a:prstGeom prst="rect">
              <a:avLst/>
            </a:prstGeom>
          </p:spPr>
          <p:txBody>
            <a:bodyPr anchor="ctr" rtlCol="false" tIns="50800" lIns="50800" bIns="50800" rIns="50800"/>
            <a:lstStyle/>
            <a:p>
              <a:pPr algn="ctr">
                <a:lnSpc>
                  <a:spcPts val="3236"/>
                </a:lnSpc>
              </a:pPr>
            </a:p>
          </p:txBody>
        </p:sp>
      </p:grpSp>
      <p:grpSp>
        <p:nvGrpSpPr>
          <p:cNvPr name="Group 5" id="5"/>
          <p:cNvGrpSpPr/>
          <p:nvPr/>
        </p:nvGrpSpPr>
        <p:grpSpPr>
          <a:xfrm rot="0">
            <a:off x="10220032" y="6365818"/>
            <a:ext cx="6830946" cy="2478833"/>
            <a:chOff x="0" y="0"/>
            <a:chExt cx="9107928" cy="3305110"/>
          </a:xfrm>
        </p:grpSpPr>
        <p:sp>
          <p:nvSpPr>
            <p:cNvPr name="AutoShape 6" id="6"/>
            <p:cNvSpPr/>
            <p:nvPr/>
          </p:nvSpPr>
          <p:spPr>
            <a:xfrm rot="0">
              <a:off x="844494" y="3244905"/>
              <a:ext cx="7327222" cy="0"/>
            </a:xfrm>
            <a:prstGeom prst="line">
              <a:avLst/>
            </a:prstGeom>
            <a:ln cap="flat" w="63500">
              <a:solidFill>
                <a:srgbClr val="FFFFFF"/>
              </a:solidFill>
              <a:prstDash val="solid"/>
              <a:headEnd type="none" len="sm" w="sm"/>
              <a:tailEnd type="none" len="sm" w="sm"/>
            </a:ln>
          </p:spPr>
        </p:sp>
        <p:sp>
          <p:nvSpPr>
            <p:cNvPr name="TextBox 7" id="7"/>
            <p:cNvSpPr txBox="true"/>
            <p:nvPr/>
          </p:nvSpPr>
          <p:spPr>
            <a:xfrm rot="0">
              <a:off x="844494" y="139700"/>
              <a:ext cx="8263434" cy="2361643"/>
            </a:xfrm>
            <a:prstGeom prst="rect">
              <a:avLst/>
            </a:prstGeom>
          </p:spPr>
          <p:txBody>
            <a:bodyPr anchor="t" rtlCol="false" tIns="0" lIns="0" bIns="0" rIns="0">
              <a:spAutoFit/>
            </a:bodyPr>
            <a:lstStyle/>
            <a:p>
              <a:pPr>
                <a:lnSpc>
                  <a:spcPts val="4748"/>
                </a:lnSpc>
              </a:pPr>
              <a:r>
                <a:rPr lang="en-US" sz="3391">
                  <a:solidFill>
                    <a:srgbClr val="0F4D92"/>
                  </a:solidFill>
                  <a:latin typeface="Object Sans Bold Italics"/>
                </a:rPr>
                <a:t>Taxable Income​</a:t>
              </a:r>
            </a:p>
            <a:p>
              <a:pPr>
                <a:lnSpc>
                  <a:spcPts val="4748"/>
                </a:lnSpc>
              </a:pPr>
              <a:r>
                <a:rPr lang="en-US" sz="3391">
                  <a:solidFill>
                    <a:srgbClr val="FFFFFF"/>
                  </a:solidFill>
                  <a:latin typeface="Object Sans"/>
                </a:rPr>
                <a:t>Less credits and prepayments</a:t>
              </a:r>
            </a:p>
          </p:txBody>
        </p:sp>
        <p:sp>
          <p:nvSpPr>
            <p:cNvPr name="TextBox 8" id="8"/>
            <p:cNvSpPr txBox="true"/>
            <p:nvPr/>
          </p:nvSpPr>
          <p:spPr>
            <a:xfrm rot="0">
              <a:off x="90737" y="687494"/>
              <a:ext cx="545800" cy="1225669"/>
            </a:xfrm>
            <a:prstGeom prst="rect">
              <a:avLst/>
            </a:prstGeom>
          </p:spPr>
          <p:txBody>
            <a:bodyPr anchor="t" rtlCol="false" tIns="0" lIns="0" bIns="0" rIns="0">
              <a:spAutoFit/>
            </a:bodyPr>
            <a:lstStyle/>
            <a:p>
              <a:pPr algn="ctr">
                <a:lnSpc>
                  <a:spcPts val="7738"/>
                </a:lnSpc>
              </a:pPr>
              <a:r>
                <a:rPr lang="en-US" sz="5527">
                  <a:solidFill>
                    <a:srgbClr val="0F4D92"/>
                  </a:solidFill>
                  <a:latin typeface="Poppins Medium Bold"/>
                </a:rPr>
                <a:t>-</a:t>
              </a:r>
            </a:p>
          </p:txBody>
        </p:sp>
        <p:sp>
          <p:nvSpPr>
            <p:cNvPr name="TextBox 9" id="9"/>
            <p:cNvSpPr txBox="true"/>
            <p:nvPr/>
          </p:nvSpPr>
          <p:spPr>
            <a:xfrm rot="0">
              <a:off x="0" y="-104775"/>
              <a:ext cx="727273" cy="1225669"/>
            </a:xfrm>
            <a:prstGeom prst="rect">
              <a:avLst/>
            </a:prstGeom>
          </p:spPr>
          <p:txBody>
            <a:bodyPr anchor="t" rtlCol="false" tIns="0" lIns="0" bIns="0" rIns="0">
              <a:spAutoFit/>
            </a:bodyPr>
            <a:lstStyle/>
            <a:p>
              <a:pPr algn="ctr">
                <a:lnSpc>
                  <a:spcPts val="7738"/>
                </a:lnSpc>
              </a:pPr>
              <a:r>
                <a:rPr lang="en-US" sz="5527">
                  <a:solidFill>
                    <a:srgbClr val="FFFEFE"/>
                  </a:solidFill>
                  <a:latin typeface="Poppins Medium Bold"/>
                </a:rPr>
                <a:t>=</a:t>
              </a:r>
            </a:p>
          </p:txBody>
        </p:sp>
      </p:grpSp>
      <p:grpSp>
        <p:nvGrpSpPr>
          <p:cNvPr name="Group 10" id="10"/>
          <p:cNvGrpSpPr/>
          <p:nvPr/>
        </p:nvGrpSpPr>
        <p:grpSpPr>
          <a:xfrm rot="0">
            <a:off x="10220032" y="430229"/>
            <a:ext cx="6762157" cy="2314157"/>
            <a:chOff x="0" y="0"/>
            <a:chExt cx="9016210" cy="3085543"/>
          </a:xfrm>
        </p:grpSpPr>
        <p:sp>
          <p:nvSpPr>
            <p:cNvPr name="TextBox 11" id="11"/>
            <p:cNvSpPr txBox="true"/>
            <p:nvPr/>
          </p:nvSpPr>
          <p:spPr>
            <a:xfrm rot="0">
              <a:off x="752775" y="-76200"/>
              <a:ext cx="8263434" cy="3161743"/>
            </a:xfrm>
            <a:prstGeom prst="rect">
              <a:avLst/>
            </a:prstGeom>
          </p:spPr>
          <p:txBody>
            <a:bodyPr anchor="t" rtlCol="false" tIns="0" lIns="0" bIns="0" rIns="0">
              <a:spAutoFit/>
            </a:bodyPr>
            <a:lstStyle/>
            <a:p>
              <a:pPr>
                <a:lnSpc>
                  <a:spcPts val="4748"/>
                </a:lnSpc>
              </a:pPr>
              <a:r>
                <a:rPr lang="en-US" sz="3391">
                  <a:solidFill>
                    <a:srgbClr val="0F4D92"/>
                  </a:solidFill>
                  <a:latin typeface="Object Sans Bold Italics"/>
                </a:rPr>
                <a:t>Gross Income​</a:t>
              </a:r>
            </a:p>
            <a:p>
              <a:pPr>
                <a:lnSpc>
                  <a:spcPts val="4748"/>
                </a:lnSpc>
              </a:pPr>
              <a:r>
                <a:rPr lang="en-US" sz="3391">
                  <a:solidFill>
                    <a:srgbClr val="FFFFFF"/>
                  </a:solidFill>
                  <a:latin typeface="Object Sans"/>
                </a:rPr>
                <a:t>D</a:t>
              </a:r>
              <a:r>
                <a:rPr lang="en-US" sz="3391">
                  <a:solidFill>
                    <a:srgbClr val="FFFFFF"/>
                  </a:solidFill>
                  <a:latin typeface="Object Sans"/>
                </a:rPr>
                <a:t>eductions for adjusted gross income​</a:t>
              </a:r>
            </a:p>
            <a:p>
              <a:pPr>
                <a:lnSpc>
                  <a:spcPts val="4748"/>
                </a:lnSpc>
              </a:pPr>
            </a:p>
          </p:txBody>
        </p:sp>
        <p:sp>
          <p:nvSpPr>
            <p:cNvPr name="TextBox 12" id="12"/>
            <p:cNvSpPr txBox="true"/>
            <p:nvPr/>
          </p:nvSpPr>
          <p:spPr>
            <a:xfrm rot="0">
              <a:off x="0" y="440615"/>
              <a:ext cx="545800" cy="1225669"/>
            </a:xfrm>
            <a:prstGeom prst="rect">
              <a:avLst/>
            </a:prstGeom>
          </p:spPr>
          <p:txBody>
            <a:bodyPr anchor="t" rtlCol="false" tIns="0" lIns="0" bIns="0" rIns="0">
              <a:spAutoFit/>
            </a:bodyPr>
            <a:lstStyle/>
            <a:p>
              <a:pPr algn="ctr">
                <a:lnSpc>
                  <a:spcPts val="7738"/>
                </a:lnSpc>
              </a:pPr>
              <a:r>
                <a:rPr lang="en-US" sz="5527">
                  <a:solidFill>
                    <a:srgbClr val="0F4D92"/>
                  </a:solidFill>
                  <a:latin typeface="Poppins Medium Bold"/>
                </a:rPr>
                <a:t>-</a:t>
              </a:r>
            </a:p>
          </p:txBody>
        </p:sp>
        <p:sp>
          <p:nvSpPr>
            <p:cNvPr name="AutoShape 13" id="13"/>
            <p:cNvSpPr/>
            <p:nvPr/>
          </p:nvSpPr>
          <p:spPr>
            <a:xfrm rot="0">
              <a:off x="752775" y="2695560"/>
              <a:ext cx="7327222" cy="0"/>
            </a:xfrm>
            <a:prstGeom prst="line">
              <a:avLst/>
            </a:prstGeom>
            <a:ln cap="flat" w="63500">
              <a:solidFill>
                <a:srgbClr val="FFFFFF"/>
              </a:solidFill>
              <a:prstDash val="solid"/>
              <a:headEnd type="none" len="sm" w="sm"/>
              <a:tailEnd type="none" len="sm" w="sm"/>
            </a:ln>
          </p:spPr>
        </p:sp>
      </p:grpSp>
      <p:grpSp>
        <p:nvGrpSpPr>
          <p:cNvPr name="Group 14" id="14"/>
          <p:cNvGrpSpPr/>
          <p:nvPr/>
        </p:nvGrpSpPr>
        <p:grpSpPr>
          <a:xfrm rot="0">
            <a:off x="10186006" y="2730583"/>
            <a:ext cx="7524435" cy="3453798"/>
            <a:chOff x="0" y="0"/>
            <a:chExt cx="10032580" cy="4605064"/>
          </a:xfrm>
        </p:grpSpPr>
        <p:sp>
          <p:nvSpPr>
            <p:cNvPr name="TextBox 15" id="15"/>
            <p:cNvSpPr txBox="true"/>
            <p:nvPr/>
          </p:nvSpPr>
          <p:spPr>
            <a:xfrm rot="0">
              <a:off x="843512" y="79447"/>
              <a:ext cx="9189068" cy="3961843"/>
            </a:xfrm>
            <a:prstGeom prst="rect">
              <a:avLst/>
            </a:prstGeom>
          </p:spPr>
          <p:txBody>
            <a:bodyPr anchor="t" rtlCol="false" tIns="0" lIns="0" bIns="0" rIns="0">
              <a:spAutoFit/>
            </a:bodyPr>
            <a:lstStyle/>
            <a:p>
              <a:pPr>
                <a:lnSpc>
                  <a:spcPts val="4748"/>
                </a:lnSpc>
              </a:pPr>
              <a:r>
                <a:rPr lang="en-US" sz="3391">
                  <a:solidFill>
                    <a:srgbClr val="0F4D92"/>
                  </a:solidFill>
                  <a:latin typeface="Object Sans Bold Italics"/>
                </a:rPr>
                <a:t>Adjusted Gross Income​</a:t>
              </a:r>
            </a:p>
            <a:p>
              <a:pPr>
                <a:lnSpc>
                  <a:spcPts val="4748"/>
                </a:lnSpc>
              </a:pPr>
              <a:r>
                <a:rPr lang="en-US" sz="3391">
                  <a:solidFill>
                    <a:srgbClr val="FFFFFF"/>
                  </a:solidFill>
                  <a:latin typeface="Object Sans"/>
                </a:rPr>
                <a:t>G</a:t>
              </a:r>
              <a:r>
                <a:rPr lang="en-US" sz="3391">
                  <a:solidFill>
                    <a:srgbClr val="FFFFFF"/>
                  </a:solidFill>
                  <a:latin typeface="Object Sans"/>
                </a:rPr>
                <a:t>reater of standard deduction or itemized deductions​</a:t>
              </a:r>
            </a:p>
            <a:p>
              <a:pPr>
                <a:lnSpc>
                  <a:spcPts val="4748"/>
                </a:lnSpc>
              </a:pPr>
              <a:r>
                <a:rPr lang="en-US" sz="3391">
                  <a:solidFill>
                    <a:srgbClr val="FFFFFF"/>
                  </a:solidFill>
                  <a:latin typeface="Object Sans"/>
                </a:rPr>
                <a:t>Less personal and dependency exemptions​</a:t>
              </a:r>
            </a:p>
          </p:txBody>
        </p:sp>
        <p:sp>
          <p:nvSpPr>
            <p:cNvPr name="AutoShape 16" id="16"/>
            <p:cNvSpPr/>
            <p:nvPr/>
          </p:nvSpPr>
          <p:spPr>
            <a:xfrm rot="0">
              <a:off x="889862" y="4544858"/>
              <a:ext cx="7327222" cy="0"/>
            </a:xfrm>
            <a:prstGeom prst="line">
              <a:avLst/>
            </a:prstGeom>
            <a:ln cap="flat" w="63500">
              <a:solidFill>
                <a:srgbClr val="FFFFFF"/>
              </a:solidFill>
              <a:prstDash val="solid"/>
              <a:headEnd type="none" len="sm" w="sm"/>
              <a:tailEnd type="none" len="sm" w="sm"/>
            </a:ln>
          </p:spPr>
        </p:sp>
        <p:sp>
          <p:nvSpPr>
            <p:cNvPr name="TextBox 17" id="17"/>
            <p:cNvSpPr txBox="true"/>
            <p:nvPr/>
          </p:nvSpPr>
          <p:spPr>
            <a:xfrm rot="0">
              <a:off x="0" y="-104775"/>
              <a:ext cx="727273" cy="1225669"/>
            </a:xfrm>
            <a:prstGeom prst="rect">
              <a:avLst/>
            </a:prstGeom>
          </p:spPr>
          <p:txBody>
            <a:bodyPr anchor="t" rtlCol="false" tIns="0" lIns="0" bIns="0" rIns="0">
              <a:spAutoFit/>
            </a:bodyPr>
            <a:lstStyle/>
            <a:p>
              <a:pPr algn="ctr">
                <a:lnSpc>
                  <a:spcPts val="7738"/>
                </a:lnSpc>
              </a:pPr>
              <a:r>
                <a:rPr lang="en-US" sz="5527">
                  <a:solidFill>
                    <a:srgbClr val="FFFEFE"/>
                  </a:solidFill>
                  <a:latin typeface="Poppins Medium Bold"/>
                </a:rPr>
                <a:t>=</a:t>
              </a:r>
            </a:p>
          </p:txBody>
        </p:sp>
        <p:sp>
          <p:nvSpPr>
            <p:cNvPr name="TextBox 18" id="18"/>
            <p:cNvSpPr txBox="true"/>
            <p:nvPr/>
          </p:nvSpPr>
          <p:spPr>
            <a:xfrm rot="0">
              <a:off x="45368" y="647499"/>
              <a:ext cx="545800" cy="1225669"/>
            </a:xfrm>
            <a:prstGeom prst="rect">
              <a:avLst/>
            </a:prstGeom>
          </p:spPr>
          <p:txBody>
            <a:bodyPr anchor="t" rtlCol="false" tIns="0" lIns="0" bIns="0" rIns="0">
              <a:spAutoFit/>
            </a:bodyPr>
            <a:lstStyle/>
            <a:p>
              <a:pPr algn="ctr">
                <a:lnSpc>
                  <a:spcPts val="7738"/>
                </a:lnSpc>
              </a:pPr>
              <a:r>
                <a:rPr lang="en-US" sz="5527">
                  <a:solidFill>
                    <a:srgbClr val="0F4D92"/>
                  </a:solidFill>
                  <a:latin typeface="Poppins Medium Bold"/>
                </a:rPr>
                <a:t>-</a:t>
              </a:r>
            </a:p>
          </p:txBody>
        </p:sp>
      </p:grpSp>
      <p:sp>
        <p:nvSpPr>
          <p:cNvPr name="TextBox 19" id="19"/>
          <p:cNvSpPr txBox="true"/>
          <p:nvPr/>
        </p:nvSpPr>
        <p:spPr>
          <a:xfrm rot="0">
            <a:off x="1028700" y="2698200"/>
            <a:ext cx="7365148" cy="4607349"/>
          </a:xfrm>
          <a:prstGeom prst="rect">
            <a:avLst/>
          </a:prstGeom>
        </p:spPr>
        <p:txBody>
          <a:bodyPr anchor="t" rtlCol="false" tIns="0" lIns="0" bIns="0" rIns="0">
            <a:spAutoFit/>
          </a:bodyPr>
          <a:lstStyle/>
          <a:p>
            <a:pPr>
              <a:lnSpc>
                <a:spcPts val="12226"/>
              </a:lnSpc>
            </a:pPr>
            <a:r>
              <a:rPr lang="en-US" sz="8733">
                <a:solidFill>
                  <a:srgbClr val="FFFFFF"/>
                </a:solidFill>
                <a:latin typeface="Paytone One Bold Italics"/>
              </a:rPr>
              <a:t>THE BASIC INCOME TAX FORMULA</a:t>
            </a:r>
          </a:p>
        </p:txBody>
      </p:sp>
      <p:sp>
        <p:nvSpPr>
          <p:cNvPr name="Freeform 20" id="20"/>
          <p:cNvSpPr/>
          <p:nvPr/>
        </p:nvSpPr>
        <p:spPr>
          <a:xfrm flipH="false" flipV="false" rot="0">
            <a:off x="1028700" y="7108009"/>
            <a:ext cx="5624384" cy="309341"/>
          </a:xfrm>
          <a:custGeom>
            <a:avLst/>
            <a:gdLst/>
            <a:ahLst/>
            <a:cxnLst/>
            <a:rect r="r" b="b" t="t" l="l"/>
            <a:pathLst>
              <a:path h="309341" w="5624384">
                <a:moveTo>
                  <a:pt x="0" y="0"/>
                </a:moveTo>
                <a:lnTo>
                  <a:pt x="5624384" y="0"/>
                </a:lnTo>
                <a:lnTo>
                  <a:pt x="5624384" y="309341"/>
                </a:lnTo>
                <a:lnTo>
                  <a:pt x="0" y="30934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21" id="21"/>
          <p:cNvGrpSpPr/>
          <p:nvPr/>
        </p:nvGrpSpPr>
        <p:grpSpPr>
          <a:xfrm rot="0">
            <a:off x="10151980" y="9016101"/>
            <a:ext cx="6830210" cy="840670"/>
            <a:chOff x="0" y="0"/>
            <a:chExt cx="9106947" cy="1120894"/>
          </a:xfrm>
        </p:grpSpPr>
        <p:sp>
          <p:nvSpPr>
            <p:cNvPr name="TextBox 22" id="22"/>
            <p:cNvSpPr txBox="true"/>
            <p:nvPr/>
          </p:nvSpPr>
          <p:spPr>
            <a:xfrm rot="0">
              <a:off x="0" y="-104775"/>
              <a:ext cx="727273" cy="1225669"/>
            </a:xfrm>
            <a:prstGeom prst="rect">
              <a:avLst/>
            </a:prstGeom>
          </p:spPr>
          <p:txBody>
            <a:bodyPr anchor="t" rtlCol="false" tIns="0" lIns="0" bIns="0" rIns="0">
              <a:spAutoFit/>
            </a:bodyPr>
            <a:lstStyle/>
            <a:p>
              <a:pPr algn="ctr">
                <a:lnSpc>
                  <a:spcPts val="7738"/>
                </a:lnSpc>
              </a:pPr>
              <a:r>
                <a:rPr lang="en-US" sz="5527">
                  <a:solidFill>
                    <a:srgbClr val="FFFEFE"/>
                  </a:solidFill>
                  <a:latin typeface="Poppins Medium Bold"/>
                </a:rPr>
                <a:t>=</a:t>
              </a:r>
            </a:p>
          </p:txBody>
        </p:sp>
        <p:sp>
          <p:nvSpPr>
            <p:cNvPr name="TextBox 23" id="23"/>
            <p:cNvSpPr txBox="true"/>
            <p:nvPr/>
          </p:nvSpPr>
          <p:spPr>
            <a:xfrm rot="0">
              <a:off x="843512" y="62950"/>
              <a:ext cx="8263434" cy="761443"/>
            </a:xfrm>
            <a:prstGeom prst="rect">
              <a:avLst/>
            </a:prstGeom>
          </p:spPr>
          <p:txBody>
            <a:bodyPr anchor="t" rtlCol="false" tIns="0" lIns="0" bIns="0" rIns="0">
              <a:spAutoFit/>
            </a:bodyPr>
            <a:lstStyle/>
            <a:p>
              <a:pPr>
                <a:lnSpc>
                  <a:spcPts val="4748"/>
                </a:lnSpc>
              </a:pPr>
              <a:r>
                <a:rPr lang="en-US" sz="3391">
                  <a:solidFill>
                    <a:srgbClr val="0F4D92"/>
                  </a:solidFill>
                  <a:latin typeface="Object Sans Bold Italics"/>
                </a:rPr>
                <a:t>Tax Due</a:t>
              </a:r>
            </a:p>
          </p:txBody>
        </p:sp>
      </p:grpSp>
      <p:grpSp>
        <p:nvGrpSpPr>
          <p:cNvPr name="Group 24" id="24"/>
          <p:cNvGrpSpPr/>
          <p:nvPr/>
        </p:nvGrpSpPr>
        <p:grpSpPr>
          <a:xfrm rot="0">
            <a:off x="16525998" y="100171"/>
            <a:ext cx="1647460" cy="746863"/>
            <a:chOff x="0" y="0"/>
            <a:chExt cx="2196613" cy="995818"/>
          </a:xfrm>
        </p:grpSpPr>
        <p:sp>
          <p:nvSpPr>
            <p:cNvPr name="AutoShape 25" id="25"/>
            <p:cNvSpPr/>
            <p:nvPr/>
          </p:nvSpPr>
          <p:spPr>
            <a:xfrm>
              <a:off x="1062915" y="177258"/>
              <a:ext cx="0" cy="581407"/>
            </a:xfrm>
            <a:prstGeom prst="line">
              <a:avLst/>
            </a:prstGeom>
            <a:ln cap="flat" w="25400">
              <a:solidFill>
                <a:srgbClr val="FFFFFF"/>
              </a:solidFill>
              <a:prstDash val="solid"/>
              <a:headEnd type="none" len="sm" w="sm"/>
              <a:tailEnd type="none" len="sm" w="sm"/>
            </a:ln>
          </p:spPr>
        </p:sp>
        <p:sp>
          <p:nvSpPr>
            <p:cNvPr name="Freeform 26" id="26">
              <a:hlinkClick r:id="rId6" tooltip="https://boolamoola.com"/>
            </p:cNvPr>
            <p:cNvSpPr/>
            <p:nvPr/>
          </p:nvSpPr>
          <p:spPr>
            <a:xfrm flipH="false" flipV="false" rot="0">
              <a:off x="1200796" y="0"/>
              <a:ext cx="995818" cy="995818"/>
            </a:xfrm>
            <a:custGeom>
              <a:avLst/>
              <a:gdLst/>
              <a:ahLst/>
              <a:cxnLst/>
              <a:rect r="r" b="b" t="t" l="l"/>
              <a:pathLst>
                <a:path h="995818" w="995818">
                  <a:moveTo>
                    <a:pt x="0" y="0"/>
                  </a:moveTo>
                  <a:lnTo>
                    <a:pt x="995817" y="0"/>
                  </a:lnTo>
                  <a:lnTo>
                    <a:pt x="995817" y="995818"/>
                  </a:lnTo>
                  <a:lnTo>
                    <a:pt x="0" y="995818"/>
                  </a:lnTo>
                  <a:lnTo>
                    <a:pt x="0" y="0"/>
                  </a:lnTo>
                  <a:close/>
                </a:path>
              </a:pathLst>
            </a:custGeom>
            <a:blipFill>
              <a:blip r:embed="rId5"/>
              <a:stretch>
                <a:fillRect l="0" t="0" r="0" b="0"/>
              </a:stretch>
            </a:blipFill>
          </p:spPr>
        </p:sp>
        <p:sp>
          <p:nvSpPr>
            <p:cNvPr name="Freeform 27" id="27"/>
            <p:cNvSpPr/>
            <p:nvPr/>
          </p:nvSpPr>
          <p:spPr>
            <a:xfrm flipH="false" flipV="false" rot="0">
              <a:off x="0" y="78277"/>
              <a:ext cx="834113" cy="839263"/>
            </a:xfrm>
            <a:custGeom>
              <a:avLst/>
              <a:gdLst/>
              <a:ahLst/>
              <a:cxnLst/>
              <a:rect r="r" b="b" t="t" l="l"/>
              <a:pathLst>
                <a:path h="839263" w="834113">
                  <a:moveTo>
                    <a:pt x="0" y="0"/>
                  </a:moveTo>
                  <a:lnTo>
                    <a:pt x="834113" y="0"/>
                  </a:lnTo>
                  <a:lnTo>
                    <a:pt x="834113" y="839263"/>
                  </a:lnTo>
                  <a:lnTo>
                    <a:pt x="0" y="839263"/>
                  </a:lnTo>
                  <a:lnTo>
                    <a:pt x="0" y="0"/>
                  </a:lnTo>
                  <a:close/>
                </a:path>
              </a:pathLst>
            </a:custGeom>
            <a:blipFill>
              <a:blip r:embed="rId7"/>
              <a:stretch>
                <a:fillRect l="-40161" t="0" r="-38714" b="0"/>
              </a:stretch>
            </a:blipFill>
          </p:spPr>
        </p:sp>
      </p:gr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0F4D92"/>
        </a:solidFill>
      </p:bgPr>
    </p:bg>
    <p:spTree>
      <p:nvGrpSpPr>
        <p:cNvPr id="1" name=""/>
        <p:cNvGrpSpPr/>
        <p:nvPr/>
      </p:nvGrpSpPr>
      <p:grpSpPr>
        <a:xfrm>
          <a:off x="0" y="0"/>
          <a:ext cx="0" cy="0"/>
          <a:chOff x="0" y="0"/>
          <a:chExt cx="0" cy="0"/>
        </a:xfrm>
      </p:grpSpPr>
      <p:grpSp>
        <p:nvGrpSpPr>
          <p:cNvPr name="Group 2" id="2"/>
          <p:cNvGrpSpPr/>
          <p:nvPr/>
        </p:nvGrpSpPr>
        <p:grpSpPr>
          <a:xfrm rot="0">
            <a:off x="2954233" y="614194"/>
            <a:ext cx="12379533" cy="9058611"/>
            <a:chOff x="0" y="0"/>
            <a:chExt cx="3260453" cy="2385807"/>
          </a:xfrm>
        </p:grpSpPr>
        <p:sp>
          <p:nvSpPr>
            <p:cNvPr name="Freeform 3" id="3"/>
            <p:cNvSpPr/>
            <p:nvPr/>
          </p:nvSpPr>
          <p:spPr>
            <a:xfrm flipH="false" flipV="false" rot="0">
              <a:off x="0" y="0"/>
              <a:ext cx="3260453" cy="2385807"/>
            </a:xfrm>
            <a:custGeom>
              <a:avLst/>
              <a:gdLst/>
              <a:ahLst/>
              <a:cxnLst/>
              <a:rect r="r" b="b" t="t" l="l"/>
              <a:pathLst>
                <a:path h="2385807" w="3260453">
                  <a:moveTo>
                    <a:pt x="0" y="0"/>
                  </a:moveTo>
                  <a:lnTo>
                    <a:pt x="3260453" y="0"/>
                  </a:lnTo>
                  <a:lnTo>
                    <a:pt x="3260453" y="2385807"/>
                  </a:lnTo>
                  <a:lnTo>
                    <a:pt x="0" y="2385807"/>
                  </a:lnTo>
                  <a:close/>
                </a:path>
              </a:pathLst>
            </a:custGeom>
            <a:solidFill>
              <a:srgbClr val="16A9FF"/>
            </a:solidFill>
          </p:spPr>
        </p:sp>
        <p:sp>
          <p:nvSpPr>
            <p:cNvPr name="TextBox 4" id="4"/>
            <p:cNvSpPr txBox="true"/>
            <p:nvPr/>
          </p:nvSpPr>
          <p:spPr>
            <a:xfrm>
              <a:off x="0" y="-47625"/>
              <a:ext cx="812800" cy="860425"/>
            </a:xfrm>
            <a:prstGeom prst="rect">
              <a:avLst/>
            </a:prstGeom>
          </p:spPr>
          <p:txBody>
            <a:bodyPr anchor="ctr" rtlCol="false" tIns="50800" lIns="50800" bIns="50800" rIns="50800"/>
            <a:lstStyle/>
            <a:p>
              <a:pPr algn="ctr">
                <a:lnSpc>
                  <a:spcPts val="3236"/>
                </a:lnSpc>
              </a:pPr>
            </a:p>
          </p:txBody>
        </p:sp>
      </p:grpSp>
      <p:sp>
        <p:nvSpPr>
          <p:cNvPr name="Freeform 5" id="5"/>
          <p:cNvSpPr/>
          <p:nvPr/>
        </p:nvSpPr>
        <p:spPr>
          <a:xfrm flipH="false" flipV="false" rot="0">
            <a:off x="3155485" y="845907"/>
            <a:ext cx="11977030" cy="8595185"/>
          </a:xfrm>
          <a:custGeom>
            <a:avLst/>
            <a:gdLst/>
            <a:ahLst/>
            <a:cxnLst/>
            <a:rect r="r" b="b" t="t" l="l"/>
            <a:pathLst>
              <a:path h="8595185" w="11977030">
                <a:moveTo>
                  <a:pt x="0" y="0"/>
                </a:moveTo>
                <a:lnTo>
                  <a:pt x="11977030" y="0"/>
                </a:lnTo>
                <a:lnTo>
                  <a:pt x="11977030" y="8595186"/>
                </a:lnTo>
                <a:lnTo>
                  <a:pt x="0" y="8595186"/>
                </a:lnTo>
                <a:lnTo>
                  <a:pt x="0" y="0"/>
                </a:lnTo>
                <a:close/>
              </a:path>
            </a:pathLst>
          </a:custGeom>
          <a:blipFill>
            <a:blip r:embed="rId2"/>
            <a:stretch>
              <a:fillRect l="0" t="0" r="0" b="-9356"/>
            </a:stretch>
          </a:blipFill>
        </p:spPr>
      </p:sp>
      <p:grpSp>
        <p:nvGrpSpPr>
          <p:cNvPr name="Group 6" id="6"/>
          <p:cNvGrpSpPr/>
          <p:nvPr/>
        </p:nvGrpSpPr>
        <p:grpSpPr>
          <a:xfrm rot="0">
            <a:off x="16525998" y="100171"/>
            <a:ext cx="1647460" cy="746863"/>
            <a:chOff x="0" y="0"/>
            <a:chExt cx="2196613" cy="995818"/>
          </a:xfrm>
        </p:grpSpPr>
        <p:sp>
          <p:nvSpPr>
            <p:cNvPr name="AutoShape 7" id="7"/>
            <p:cNvSpPr/>
            <p:nvPr/>
          </p:nvSpPr>
          <p:spPr>
            <a:xfrm>
              <a:off x="1062915" y="177258"/>
              <a:ext cx="0" cy="581407"/>
            </a:xfrm>
            <a:prstGeom prst="line">
              <a:avLst/>
            </a:prstGeom>
            <a:ln cap="flat" w="25400">
              <a:solidFill>
                <a:srgbClr val="FFFFFF"/>
              </a:solidFill>
              <a:prstDash val="solid"/>
              <a:headEnd type="none" len="sm" w="sm"/>
              <a:tailEnd type="none" len="sm" w="sm"/>
            </a:ln>
          </p:spPr>
        </p:sp>
        <p:sp>
          <p:nvSpPr>
            <p:cNvPr name="Freeform 8" id="8">
              <a:hlinkClick r:id="rId4" tooltip="https://boolamoola.com"/>
            </p:cNvPr>
            <p:cNvSpPr/>
            <p:nvPr/>
          </p:nvSpPr>
          <p:spPr>
            <a:xfrm flipH="false" flipV="false" rot="0">
              <a:off x="1200796" y="0"/>
              <a:ext cx="995818" cy="995818"/>
            </a:xfrm>
            <a:custGeom>
              <a:avLst/>
              <a:gdLst/>
              <a:ahLst/>
              <a:cxnLst/>
              <a:rect r="r" b="b" t="t" l="l"/>
              <a:pathLst>
                <a:path h="995818" w="995818">
                  <a:moveTo>
                    <a:pt x="0" y="0"/>
                  </a:moveTo>
                  <a:lnTo>
                    <a:pt x="995817" y="0"/>
                  </a:lnTo>
                  <a:lnTo>
                    <a:pt x="995817" y="995818"/>
                  </a:lnTo>
                  <a:lnTo>
                    <a:pt x="0" y="995818"/>
                  </a:lnTo>
                  <a:lnTo>
                    <a:pt x="0" y="0"/>
                  </a:lnTo>
                  <a:close/>
                </a:path>
              </a:pathLst>
            </a:custGeom>
            <a:blipFill>
              <a:blip r:embed="rId3"/>
              <a:stretch>
                <a:fillRect l="0" t="0" r="0" b="0"/>
              </a:stretch>
            </a:blipFill>
          </p:spPr>
        </p:sp>
        <p:sp>
          <p:nvSpPr>
            <p:cNvPr name="Freeform 9" id="9"/>
            <p:cNvSpPr/>
            <p:nvPr/>
          </p:nvSpPr>
          <p:spPr>
            <a:xfrm flipH="false" flipV="false" rot="0">
              <a:off x="0" y="78277"/>
              <a:ext cx="834113" cy="839263"/>
            </a:xfrm>
            <a:custGeom>
              <a:avLst/>
              <a:gdLst/>
              <a:ahLst/>
              <a:cxnLst/>
              <a:rect r="r" b="b" t="t" l="l"/>
              <a:pathLst>
                <a:path h="839263" w="834113">
                  <a:moveTo>
                    <a:pt x="0" y="0"/>
                  </a:moveTo>
                  <a:lnTo>
                    <a:pt x="834113" y="0"/>
                  </a:lnTo>
                  <a:lnTo>
                    <a:pt x="834113" y="839263"/>
                  </a:lnTo>
                  <a:lnTo>
                    <a:pt x="0" y="839263"/>
                  </a:lnTo>
                  <a:lnTo>
                    <a:pt x="0" y="0"/>
                  </a:lnTo>
                  <a:close/>
                </a:path>
              </a:pathLst>
            </a:custGeom>
            <a:blipFill>
              <a:blip r:embed="rId5"/>
              <a:stretch>
                <a:fillRect l="-40161" t="0" r="-38714" b="0"/>
              </a:stretch>
            </a:blipFill>
          </p:spPr>
        </p:sp>
      </p:gr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0F4D92"/>
        </a:solidFill>
      </p:bgPr>
    </p:bg>
    <p:spTree>
      <p:nvGrpSpPr>
        <p:cNvPr id="1" name=""/>
        <p:cNvGrpSpPr/>
        <p:nvPr/>
      </p:nvGrpSpPr>
      <p:grpSpPr>
        <a:xfrm>
          <a:off x="0" y="0"/>
          <a:ext cx="0" cy="0"/>
          <a:chOff x="0" y="0"/>
          <a:chExt cx="0" cy="0"/>
        </a:xfrm>
      </p:grpSpPr>
      <p:grpSp>
        <p:nvGrpSpPr>
          <p:cNvPr name="Group 2" id="2"/>
          <p:cNvGrpSpPr/>
          <p:nvPr/>
        </p:nvGrpSpPr>
        <p:grpSpPr>
          <a:xfrm rot="0">
            <a:off x="984273" y="3985852"/>
            <a:ext cx="5338356" cy="7896417"/>
            <a:chOff x="0" y="0"/>
            <a:chExt cx="7117807" cy="10528556"/>
          </a:xfrm>
        </p:grpSpPr>
        <p:grpSp>
          <p:nvGrpSpPr>
            <p:cNvPr name="Group 3" id="3"/>
            <p:cNvGrpSpPr/>
            <p:nvPr/>
          </p:nvGrpSpPr>
          <p:grpSpPr>
            <a:xfrm rot="0">
              <a:off x="223091" y="223091"/>
              <a:ext cx="6894717" cy="10305465"/>
              <a:chOff x="0" y="0"/>
              <a:chExt cx="2147769" cy="3210250"/>
            </a:xfrm>
          </p:grpSpPr>
          <p:sp>
            <p:nvSpPr>
              <p:cNvPr name="Freeform 4" id="4"/>
              <p:cNvSpPr/>
              <p:nvPr/>
            </p:nvSpPr>
            <p:spPr>
              <a:xfrm flipH="false" flipV="false" rot="0">
                <a:off x="0" y="0"/>
                <a:ext cx="2147769" cy="3210250"/>
              </a:xfrm>
              <a:custGeom>
                <a:avLst/>
                <a:gdLst/>
                <a:ahLst/>
                <a:cxnLst/>
                <a:rect r="r" b="b" t="t" l="l"/>
                <a:pathLst>
                  <a:path h="3210250" w="2147769">
                    <a:moveTo>
                      <a:pt x="2023309" y="3210250"/>
                    </a:moveTo>
                    <a:lnTo>
                      <a:pt x="124460" y="3210250"/>
                    </a:lnTo>
                    <a:cubicBezTo>
                      <a:pt x="55880" y="3210250"/>
                      <a:pt x="0" y="3154370"/>
                      <a:pt x="0" y="3085790"/>
                    </a:cubicBezTo>
                    <a:lnTo>
                      <a:pt x="0" y="124460"/>
                    </a:lnTo>
                    <a:cubicBezTo>
                      <a:pt x="0" y="55880"/>
                      <a:pt x="55880" y="0"/>
                      <a:pt x="124460" y="0"/>
                    </a:cubicBezTo>
                    <a:lnTo>
                      <a:pt x="2023309" y="0"/>
                    </a:lnTo>
                    <a:cubicBezTo>
                      <a:pt x="2091889" y="0"/>
                      <a:pt x="2147769" y="55880"/>
                      <a:pt x="2147769" y="124460"/>
                    </a:cubicBezTo>
                    <a:lnTo>
                      <a:pt x="2147769" y="3085790"/>
                    </a:lnTo>
                    <a:cubicBezTo>
                      <a:pt x="2147769" y="3154370"/>
                      <a:pt x="2091889" y="3210250"/>
                      <a:pt x="2023309" y="3210250"/>
                    </a:cubicBezTo>
                    <a:close/>
                  </a:path>
                </a:pathLst>
              </a:custGeom>
              <a:solidFill>
                <a:srgbClr val="16A9FF"/>
              </a:solidFill>
            </p:spPr>
          </p:sp>
        </p:grpSp>
        <p:grpSp>
          <p:nvGrpSpPr>
            <p:cNvPr name="Group 5" id="5"/>
            <p:cNvGrpSpPr/>
            <p:nvPr/>
          </p:nvGrpSpPr>
          <p:grpSpPr>
            <a:xfrm rot="0">
              <a:off x="0" y="0"/>
              <a:ext cx="6894717" cy="10305465"/>
              <a:chOff x="0" y="0"/>
              <a:chExt cx="2147769" cy="3210250"/>
            </a:xfrm>
          </p:grpSpPr>
          <p:sp>
            <p:nvSpPr>
              <p:cNvPr name="Freeform 6" id="6"/>
              <p:cNvSpPr/>
              <p:nvPr/>
            </p:nvSpPr>
            <p:spPr>
              <a:xfrm flipH="false" flipV="false" rot="0">
                <a:off x="0" y="0"/>
                <a:ext cx="2147769" cy="3210250"/>
              </a:xfrm>
              <a:custGeom>
                <a:avLst/>
                <a:gdLst/>
                <a:ahLst/>
                <a:cxnLst/>
                <a:rect r="r" b="b" t="t" l="l"/>
                <a:pathLst>
                  <a:path h="3210250" w="2147769">
                    <a:moveTo>
                      <a:pt x="2023309" y="3210250"/>
                    </a:moveTo>
                    <a:lnTo>
                      <a:pt x="124460" y="3210250"/>
                    </a:lnTo>
                    <a:cubicBezTo>
                      <a:pt x="55880" y="3210250"/>
                      <a:pt x="0" y="3154370"/>
                      <a:pt x="0" y="3085790"/>
                    </a:cubicBezTo>
                    <a:lnTo>
                      <a:pt x="0" y="124460"/>
                    </a:lnTo>
                    <a:cubicBezTo>
                      <a:pt x="0" y="55880"/>
                      <a:pt x="55880" y="0"/>
                      <a:pt x="124460" y="0"/>
                    </a:cubicBezTo>
                    <a:lnTo>
                      <a:pt x="2023309" y="0"/>
                    </a:lnTo>
                    <a:cubicBezTo>
                      <a:pt x="2091889" y="0"/>
                      <a:pt x="2147769" y="55880"/>
                      <a:pt x="2147769" y="124460"/>
                    </a:cubicBezTo>
                    <a:lnTo>
                      <a:pt x="2147769" y="3085790"/>
                    </a:lnTo>
                    <a:cubicBezTo>
                      <a:pt x="2147769" y="3154370"/>
                      <a:pt x="2091889" y="3210250"/>
                      <a:pt x="2023309" y="3210250"/>
                    </a:cubicBezTo>
                    <a:close/>
                  </a:path>
                </a:pathLst>
              </a:custGeom>
              <a:solidFill>
                <a:srgbClr val="FFFEFE"/>
              </a:solidFill>
            </p:spPr>
          </p:sp>
        </p:grpSp>
        <p:sp>
          <p:nvSpPr>
            <p:cNvPr name="TextBox 7" id="7"/>
            <p:cNvSpPr txBox="true"/>
            <p:nvPr/>
          </p:nvSpPr>
          <p:spPr>
            <a:xfrm rot="0">
              <a:off x="523567" y="366418"/>
              <a:ext cx="5921352" cy="988773"/>
            </a:xfrm>
            <a:prstGeom prst="rect">
              <a:avLst/>
            </a:prstGeom>
          </p:spPr>
          <p:txBody>
            <a:bodyPr anchor="t" rtlCol="false" tIns="0" lIns="0" bIns="0" rIns="0">
              <a:spAutoFit/>
            </a:bodyPr>
            <a:lstStyle/>
            <a:p>
              <a:pPr algn="ctr">
                <a:lnSpc>
                  <a:spcPts val="6244"/>
                </a:lnSpc>
              </a:pPr>
              <a:r>
                <a:rPr lang="en-US" sz="4460">
                  <a:solidFill>
                    <a:srgbClr val="0F4D92"/>
                  </a:solidFill>
                  <a:latin typeface="Paytone One Bold"/>
                </a:rPr>
                <a:t>DIY</a:t>
              </a:r>
            </a:p>
          </p:txBody>
        </p:sp>
        <p:sp>
          <p:nvSpPr>
            <p:cNvPr name="TextBox 8" id="8"/>
            <p:cNvSpPr txBox="true"/>
            <p:nvPr/>
          </p:nvSpPr>
          <p:spPr>
            <a:xfrm rot="0">
              <a:off x="523567" y="3888391"/>
              <a:ext cx="5960428" cy="1607364"/>
            </a:xfrm>
            <a:prstGeom prst="rect">
              <a:avLst/>
            </a:prstGeom>
          </p:spPr>
          <p:txBody>
            <a:bodyPr anchor="t" rtlCol="false" tIns="0" lIns="0" bIns="0" rIns="0">
              <a:spAutoFit/>
            </a:bodyPr>
            <a:lstStyle/>
            <a:p>
              <a:pPr marL="500824" indent="-250412" lvl="1">
                <a:lnSpc>
                  <a:spcPts val="3247"/>
                </a:lnSpc>
                <a:buFont typeface="Arial"/>
                <a:buChar char="•"/>
              </a:pPr>
              <a:r>
                <a:rPr lang="en-US" sz="2319">
                  <a:solidFill>
                    <a:srgbClr val="0F4D92"/>
                  </a:solidFill>
                  <a:latin typeface="Object Sans"/>
                </a:rPr>
                <a:t>Complete control over creating and managing your portfolio</a:t>
              </a:r>
            </a:p>
          </p:txBody>
        </p:sp>
        <p:sp>
          <p:nvSpPr>
            <p:cNvPr name="TextBox 9" id="9"/>
            <p:cNvSpPr txBox="true"/>
            <p:nvPr/>
          </p:nvSpPr>
          <p:spPr>
            <a:xfrm rot="0">
              <a:off x="523567" y="2803423"/>
              <a:ext cx="5960428" cy="515164"/>
            </a:xfrm>
            <a:prstGeom prst="rect">
              <a:avLst/>
            </a:prstGeom>
          </p:spPr>
          <p:txBody>
            <a:bodyPr anchor="t" rtlCol="false" tIns="0" lIns="0" bIns="0" rIns="0">
              <a:spAutoFit/>
            </a:bodyPr>
            <a:lstStyle/>
            <a:p>
              <a:pPr marL="500824" indent="-250412" lvl="1">
                <a:lnSpc>
                  <a:spcPts val="3247"/>
                </a:lnSpc>
                <a:buFont typeface="Arial"/>
                <a:buChar char="•"/>
              </a:pPr>
              <a:r>
                <a:rPr lang="en-US" sz="2319">
                  <a:solidFill>
                    <a:srgbClr val="0F4D92"/>
                  </a:solidFill>
                  <a:latin typeface="Object Sans"/>
                </a:rPr>
                <a:t>Relatively low cost</a:t>
              </a:r>
            </a:p>
          </p:txBody>
        </p:sp>
        <p:sp>
          <p:nvSpPr>
            <p:cNvPr name="Freeform 10" id="10"/>
            <p:cNvSpPr/>
            <p:nvPr/>
          </p:nvSpPr>
          <p:spPr>
            <a:xfrm flipH="false" flipV="false" rot="0">
              <a:off x="640256" y="6474432"/>
              <a:ext cx="5486400" cy="555498"/>
            </a:xfrm>
            <a:custGeom>
              <a:avLst/>
              <a:gdLst/>
              <a:ahLst/>
              <a:cxnLst/>
              <a:rect r="r" b="b" t="t" l="l"/>
              <a:pathLst>
                <a:path h="555498" w="5486400">
                  <a:moveTo>
                    <a:pt x="0" y="0"/>
                  </a:moveTo>
                  <a:lnTo>
                    <a:pt x="5486400" y="0"/>
                  </a:lnTo>
                  <a:lnTo>
                    <a:pt x="5486400" y="555498"/>
                  </a:lnTo>
                  <a:lnTo>
                    <a:pt x="0" y="55549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sp>
        <p:nvSpPr>
          <p:cNvPr name="TextBox 11" id="11"/>
          <p:cNvSpPr txBox="true"/>
          <p:nvPr/>
        </p:nvSpPr>
        <p:spPr>
          <a:xfrm rot="0">
            <a:off x="984273" y="524392"/>
            <a:ext cx="16319453" cy="2431658"/>
          </a:xfrm>
          <a:prstGeom prst="rect">
            <a:avLst/>
          </a:prstGeom>
        </p:spPr>
        <p:txBody>
          <a:bodyPr anchor="t" rtlCol="false" tIns="0" lIns="0" bIns="0" rIns="0">
            <a:spAutoFit/>
          </a:bodyPr>
          <a:lstStyle/>
          <a:p>
            <a:pPr algn="ctr">
              <a:lnSpc>
                <a:spcPts val="19940"/>
              </a:lnSpc>
            </a:pPr>
            <a:r>
              <a:rPr lang="en-US" sz="14242">
                <a:solidFill>
                  <a:srgbClr val="FFFEFE"/>
                </a:solidFill>
                <a:latin typeface="Paytone One Bold Italics"/>
              </a:rPr>
              <a:t>GETTING </a:t>
            </a:r>
            <a:r>
              <a:rPr lang="en-US" sz="14242">
                <a:solidFill>
                  <a:srgbClr val="16A9FF"/>
                </a:solidFill>
                <a:latin typeface="Paytone One Bold Italics"/>
              </a:rPr>
              <a:t>STARTED</a:t>
            </a:r>
          </a:p>
        </p:txBody>
      </p:sp>
      <p:grpSp>
        <p:nvGrpSpPr>
          <p:cNvPr name="Group 12" id="12"/>
          <p:cNvGrpSpPr/>
          <p:nvPr/>
        </p:nvGrpSpPr>
        <p:grpSpPr>
          <a:xfrm rot="0">
            <a:off x="6474615" y="3985852"/>
            <a:ext cx="5338356" cy="7896417"/>
            <a:chOff x="0" y="0"/>
            <a:chExt cx="7117807" cy="10528556"/>
          </a:xfrm>
        </p:grpSpPr>
        <p:grpSp>
          <p:nvGrpSpPr>
            <p:cNvPr name="Group 13" id="13"/>
            <p:cNvGrpSpPr/>
            <p:nvPr/>
          </p:nvGrpSpPr>
          <p:grpSpPr>
            <a:xfrm rot="0">
              <a:off x="223091" y="223091"/>
              <a:ext cx="6894717" cy="10305465"/>
              <a:chOff x="0" y="0"/>
              <a:chExt cx="2147769" cy="3210250"/>
            </a:xfrm>
          </p:grpSpPr>
          <p:sp>
            <p:nvSpPr>
              <p:cNvPr name="Freeform 14" id="14"/>
              <p:cNvSpPr/>
              <p:nvPr/>
            </p:nvSpPr>
            <p:spPr>
              <a:xfrm flipH="false" flipV="false" rot="0">
                <a:off x="0" y="0"/>
                <a:ext cx="2147769" cy="3210250"/>
              </a:xfrm>
              <a:custGeom>
                <a:avLst/>
                <a:gdLst/>
                <a:ahLst/>
                <a:cxnLst/>
                <a:rect r="r" b="b" t="t" l="l"/>
                <a:pathLst>
                  <a:path h="3210250" w="2147769">
                    <a:moveTo>
                      <a:pt x="2023309" y="3210250"/>
                    </a:moveTo>
                    <a:lnTo>
                      <a:pt x="124460" y="3210250"/>
                    </a:lnTo>
                    <a:cubicBezTo>
                      <a:pt x="55880" y="3210250"/>
                      <a:pt x="0" y="3154370"/>
                      <a:pt x="0" y="3085790"/>
                    </a:cubicBezTo>
                    <a:lnTo>
                      <a:pt x="0" y="124460"/>
                    </a:lnTo>
                    <a:cubicBezTo>
                      <a:pt x="0" y="55880"/>
                      <a:pt x="55880" y="0"/>
                      <a:pt x="124460" y="0"/>
                    </a:cubicBezTo>
                    <a:lnTo>
                      <a:pt x="2023309" y="0"/>
                    </a:lnTo>
                    <a:cubicBezTo>
                      <a:pt x="2091889" y="0"/>
                      <a:pt x="2147769" y="55880"/>
                      <a:pt x="2147769" y="124460"/>
                    </a:cubicBezTo>
                    <a:lnTo>
                      <a:pt x="2147769" y="3085790"/>
                    </a:lnTo>
                    <a:cubicBezTo>
                      <a:pt x="2147769" y="3154370"/>
                      <a:pt x="2091889" y="3210250"/>
                      <a:pt x="2023309" y="3210250"/>
                    </a:cubicBezTo>
                    <a:close/>
                  </a:path>
                </a:pathLst>
              </a:custGeom>
              <a:solidFill>
                <a:srgbClr val="16A9FF"/>
              </a:solidFill>
            </p:spPr>
          </p:sp>
        </p:grpSp>
        <p:grpSp>
          <p:nvGrpSpPr>
            <p:cNvPr name="Group 15" id="15"/>
            <p:cNvGrpSpPr/>
            <p:nvPr/>
          </p:nvGrpSpPr>
          <p:grpSpPr>
            <a:xfrm rot="0">
              <a:off x="0" y="0"/>
              <a:ext cx="6894717" cy="10305465"/>
              <a:chOff x="0" y="0"/>
              <a:chExt cx="2147769" cy="3210250"/>
            </a:xfrm>
          </p:grpSpPr>
          <p:sp>
            <p:nvSpPr>
              <p:cNvPr name="Freeform 16" id="16"/>
              <p:cNvSpPr/>
              <p:nvPr/>
            </p:nvSpPr>
            <p:spPr>
              <a:xfrm flipH="false" flipV="false" rot="0">
                <a:off x="0" y="0"/>
                <a:ext cx="2147769" cy="3210250"/>
              </a:xfrm>
              <a:custGeom>
                <a:avLst/>
                <a:gdLst/>
                <a:ahLst/>
                <a:cxnLst/>
                <a:rect r="r" b="b" t="t" l="l"/>
                <a:pathLst>
                  <a:path h="3210250" w="2147769">
                    <a:moveTo>
                      <a:pt x="2023309" y="3210250"/>
                    </a:moveTo>
                    <a:lnTo>
                      <a:pt x="124460" y="3210250"/>
                    </a:lnTo>
                    <a:cubicBezTo>
                      <a:pt x="55880" y="3210250"/>
                      <a:pt x="0" y="3154370"/>
                      <a:pt x="0" y="3085790"/>
                    </a:cubicBezTo>
                    <a:lnTo>
                      <a:pt x="0" y="124460"/>
                    </a:lnTo>
                    <a:cubicBezTo>
                      <a:pt x="0" y="55880"/>
                      <a:pt x="55880" y="0"/>
                      <a:pt x="124460" y="0"/>
                    </a:cubicBezTo>
                    <a:lnTo>
                      <a:pt x="2023309" y="0"/>
                    </a:lnTo>
                    <a:cubicBezTo>
                      <a:pt x="2091889" y="0"/>
                      <a:pt x="2147769" y="55880"/>
                      <a:pt x="2147769" y="124460"/>
                    </a:cubicBezTo>
                    <a:lnTo>
                      <a:pt x="2147769" y="3085790"/>
                    </a:lnTo>
                    <a:cubicBezTo>
                      <a:pt x="2147769" y="3154370"/>
                      <a:pt x="2091889" y="3210250"/>
                      <a:pt x="2023309" y="3210250"/>
                    </a:cubicBezTo>
                    <a:close/>
                  </a:path>
                </a:pathLst>
              </a:custGeom>
              <a:solidFill>
                <a:srgbClr val="FFFEFE"/>
              </a:solidFill>
            </p:spPr>
          </p:sp>
        </p:grpSp>
        <p:sp>
          <p:nvSpPr>
            <p:cNvPr name="TextBox 17" id="17"/>
            <p:cNvSpPr txBox="true"/>
            <p:nvPr/>
          </p:nvSpPr>
          <p:spPr>
            <a:xfrm rot="0">
              <a:off x="834866" y="453821"/>
              <a:ext cx="5224985" cy="761559"/>
            </a:xfrm>
            <a:prstGeom prst="rect">
              <a:avLst/>
            </a:prstGeom>
          </p:spPr>
          <p:txBody>
            <a:bodyPr anchor="t" rtlCol="false" tIns="0" lIns="0" bIns="0" rIns="0">
              <a:spAutoFit/>
            </a:bodyPr>
            <a:lstStyle/>
            <a:p>
              <a:pPr algn="ctr">
                <a:lnSpc>
                  <a:spcPts val="4874"/>
                </a:lnSpc>
              </a:pPr>
              <a:r>
                <a:rPr lang="en-US" sz="3481">
                  <a:solidFill>
                    <a:srgbClr val="0F4D92"/>
                  </a:solidFill>
                  <a:latin typeface="Paytone One"/>
                </a:rPr>
                <a:t>ROBO-ADVISORS</a:t>
              </a:r>
            </a:p>
          </p:txBody>
        </p:sp>
        <p:sp>
          <p:nvSpPr>
            <p:cNvPr name="TextBox 18" id="18"/>
            <p:cNvSpPr txBox="true"/>
            <p:nvPr/>
          </p:nvSpPr>
          <p:spPr>
            <a:xfrm rot="0">
              <a:off x="866694" y="2846377"/>
              <a:ext cx="4454284" cy="515154"/>
            </a:xfrm>
            <a:prstGeom prst="rect">
              <a:avLst/>
            </a:prstGeom>
          </p:spPr>
          <p:txBody>
            <a:bodyPr anchor="t" rtlCol="false" tIns="0" lIns="0" bIns="0" rIns="0">
              <a:spAutoFit/>
            </a:bodyPr>
            <a:lstStyle/>
            <a:p>
              <a:pPr algn="ctr" marL="500887" indent="-250444" lvl="1">
                <a:lnSpc>
                  <a:spcPts val="3247"/>
                </a:lnSpc>
                <a:buFont typeface="Arial"/>
                <a:buChar char="•"/>
              </a:pPr>
              <a:r>
                <a:rPr lang="en-US" sz="2319">
                  <a:solidFill>
                    <a:srgbClr val="0F4D92"/>
                  </a:solidFill>
                  <a:latin typeface="Object Sans"/>
                </a:rPr>
                <a:t>Relatively low cost</a:t>
              </a:r>
            </a:p>
          </p:txBody>
        </p:sp>
        <p:sp>
          <p:nvSpPr>
            <p:cNvPr name="TextBox 19" id="19"/>
            <p:cNvSpPr txBox="true"/>
            <p:nvPr/>
          </p:nvSpPr>
          <p:spPr>
            <a:xfrm rot="0">
              <a:off x="866694" y="3930540"/>
              <a:ext cx="4949089" cy="1607354"/>
            </a:xfrm>
            <a:prstGeom prst="rect">
              <a:avLst/>
            </a:prstGeom>
          </p:spPr>
          <p:txBody>
            <a:bodyPr anchor="t" rtlCol="false" tIns="0" lIns="0" bIns="0" rIns="0">
              <a:spAutoFit/>
            </a:bodyPr>
            <a:lstStyle/>
            <a:p>
              <a:pPr marL="500887" indent="-250444" lvl="1">
                <a:lnSpc>
                  <a:spcPts val="3247"/>
                </a:lnSpc>
                <a:buFont typeface="Arial"/>
                <a:buChar char="•"/>
              </a:pPr>
              <a:r>
                <a:rPr lang="en-US" sz="2319">
                  <a:solidFill>
                    <a:srgbClr val="0F4D92"/>
                  </a:solidFill>
                  <a:latin typeface="Object Sans"/>
                </a:rPr>
                <a:t>Some control over creating and managing a portfolio</a:t>
              </a:r>
            </a:p>
          </p:txBody>
        </p:sp>
        <p:sp>
          <p:nvSpPr>
            <p:cNvPr name="Freeform 20" id="20"/>
            <p:cNvSpPr/>
            <p:nvPr/>
          </p:nvSpPr>
          <p:spPr>
            <a:xfrm flipH="false" flipV="false" rot="0">
              <a:off x="598038" y="6474432"/>
              <a:ext cx="5486400" cy="555498"/>
            </a:xfrm>
            <a:custGeom>
              <a:avLst/>
              <a:gdLst/>
              <a:ahLst/>
              <a:cxnLst/>
              <a:rect r="r" b="b" t="t" l="l"/>
              <a:pathLst>
                <a:path h="555498" w="5486400">
                  <a:moveTo>
                    <a:pt x="0" y="0"/>
                  </a:moveTo>
                  <a:lnTo>
                    <a:pt x="5486400" y="0"/>
                  </a:lnTo>
                  <a:lnTo>
                    <a:pt x="5486400" y="555498"/>
                  </a:lnTo>
                  <a:lnTo>
                    <a:pt x="0" y="55549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grpSp>
        <p:nvGrpSpPr>
          <p:cNvPr name="Group 21" id="21"/>
          <p:cNvGrpSpPr/>
          <p:nvPr/>
        </p:nvGrpSpPr>
        <p:grpSpPr>
          <a:xfrm rot="0">
            <a:off x="11965371" y="3985852"/>
            <a:ext cx="5338356" cy="7896417"/>
            <a:chOff x="0" y="0"/>
            <a:chExt cx="7117807" cy="10528556"/>
          </a:xfrm>
        </p:grpSpPr>
        <p:grpSp>
          <p:nvGrpSpPr>
            <p:cNvPr name="Group 22" id="22"/>
            <p:cNvGrpSpPr/>
            <p:nvPr/>
          </p:nvGrpSpPr>
          <p:grpSpPr>
            <a:xfrm rot="0">
              <a:off x="223091" y="223091"/>
              <a:ext cx="6894717" cy="10305465"/>
              <a:chOff x="0" y="0"/>
              <a:chExt cx="2147769" cy="3210250"/>
            </a:xfrm>
          </p:grpSpPr>
          <p:sp>
            <p:nvSpPr>
              <p:cNvPr name="Freeform 23" id="23"/>
              <p:cNvSpPr/>
              <p:nvPr/>
            </p:nvSpPr>
            <p:spPr>
              <a:xfrm flipH="false" flipV="false" rot="0">
                <a:off x="0" y="0"/>
                <a:ext cx="2147769" cy="3210250"/>
              </a:xfrm>
              <a:custGeom>
                <a:avLst/>
                <a:gdLst/>
                <a:ahLst/>
                <a:cxnLst/>
                <a:rect r="r" b="b" t="t" l="l"/>
                <a:pathLst>
                  <a:path h="3210250" w="2147769">
                    <a:moveTo>
                      <a:pt x="2023309" y="3210250"/>
                    </a:moveTo>
                    <a:lnTo>
                      <a:pt x="124460" y="3210250"/>
                    </a:lnTo>
                    <a:cubicBezTo>
                      <a:pt x="55880" y="3210250"/>
                      <a:pt x="0" y="3154370"/>
                      <a:pt x="0" y="3085790"/>
                    </a:cubicBezTo>
                    <a:lnTo>
                      <a:pt x="0" y="124460"/>
                    </a:lnTo>
                    <a:cubicBezTo>
                      <a:pt x="0" y="55880"/>
                      <a:pt x="55880" y="0"/>
                      <a:pt x="124460" y="0"/>
                    </a:cubicBezTo>
                    <a:lnTo>
                      <a:pt x="2023309" y="0"/>
                    </a:lnTo>
                    <a:cubicBezTo>
                      <a:pt x="2091889" y="0"/>
                      <a:pt x="2147769" y="55880"/>
                      <a:pt x="2147769" y="124460"/>
                    </a:cubicBezTo>
                    <a:lnTo>
                      <a:pt x="2147769" y="3085790"/>
                    </a:lnTo>
                    <a:cubicBezTo>
                      <a:pt x="2147769" y="3154370"/>
                      <a:pt x="2091889" y="3210250"/>
                      <a:pt x="2023309" y="3210250"/>
                    </a:cubicBezTo>
                    <a:close/>
                  </a:path>
                </a:pathLst>
              </a:custGeom>
              <a:solidFill>
                <a:srgbClr val="16A9FF"/>
              </a:solidFill>
            </p:spPr>
          </p:sp>
        </p:grpSp>
        <p:grpSp>
          <p:nvGrpSpPr>
            <p:cNvPr name="Group 24" id="24"/>
            <p:cNvGrpSpPr/>
            <p:nvPr/>
          </p:nvGrpSpPr>
          <p:grpSpPr>
            <a:xfrm rot="0">
              <a:off x="0" y="0"/>
              <a:ext cx="6894717" cy="10305465"/>
              <a:chOff x="0" y="0"/>
              <a:chExt cx="2147769" cy="3210250"/>
            </a:xfrm>
          </p:grpSpPr>
          <p:sp>
            <p:nvSpPr>
              <p:cNvPr name="Freeform 25" id="25"/>
              <p:cNvSpPr/>
              <p:nvPr/>
            </p:nvSpPr>
            <p:spPr>
              <a:xfrm flipH="false" flipV="false" rot="0">
                <a:off x="0" y="0"/>
                <a:ext cx="2147769" cy="3210250"/>
              </a:xfrm>
              <a:custGeom>
                <a:avLst/>
                <a:gdLst/>
                <a:ahLst/>
                <a:cxnLst/>
                <a:rect r="r" b="b" t="t" l="l"/>
                <a:pathLst>
                  <a:path h="3210250" w="2147769">
                    <a:moveTo>
                      <a:pt x="2023309" y="3210250"/>
                    </a:moveTo>
                    <a:lnTo>
                      <a:pt x="124460" y="3210250"/>
                    </a:lnTo>
                    <a:cubicBezTo>
                      <a:pt x="55880" y="3210250"/>
                      <a:pt x="0" y="3154370"/>
                      <a:pt x="0" y="3085790"/>
                    </a:cubicBezTo>
                    <a:lnTo>
                      <a:pt x="0" y="124460"/>
                    </a:lnTo>
                    <a:cubicBezTo>
                      <a:pt x="0" y="55880"/>
                      <a:pt x="55880" y="0"/>
                      <a:pt x="124460" y="0"/>
                    </a:cubicBezTo>
                    <a:lnTo>
                      <a:pt x="2023309" y="0"/>
                    </a:lnTo>
                    <a:cubicBezTo>
                      <a:pt x="2091889" y="0"/>
                      <a:pt x="2147769" y="55880"/>
                      <a:pt x="2147769" y="124460"/>
                    </a:cubicBezTo>
                    <a:lnTo>
                      <a:pt x="2147769" y="3085790"/>
                    </a:lnTo>
                    <a:cubicBezTo>
                      <a:pt x="2147769" y="3154370"/>
                      <a:pt x="2091889" y="3210250"/>
                      <a:pt x="2023309" y="3210250"/>
                    </a:cubicBezTo>
                    <a:close/>
                  </a:path>
                </a:pathLst>
              </a:custGeom>
              <a:solidFill>
                <a:srgbClr val="FFFEFE"/>
              </a:solidFill>
            </p:spPr>
          </p:sp>
        </p:grpSp>
        <p:sp>
          <p:nvSpPr>
            <p:cNvPr name="TextBox 26" id="26"/>
            <p:cNvSpPr txBox="true"/>
            <p:nvPr/>
          </p:nvSpPr>
          <p:spPr>
            <a:xfrm rot="0">
              <a:off x="489780" y="345725"/>
              <a:ext cx="5915157" cy="1467221"/>
            </a:xfrm>
            <a:prstGeom prst="rect">
              <a:avLst/>
            </a:prstGeom>
          </p:spPr>
          <p:txBody>
            <a:bodyPr anchor="t" rtlCol="false" tIns="0" lIns="0" bIns="0" rIns="0">
              <a:spAutoFit/>
            </a:bodyPr>
            <a:lstStyle/>
            <a:p>
              <a:pPr algn="ctr">
                <a:lnSpc>
                  <a:spcPts val="5256"/>
                </a:lnSpc>
              </a:pPr>
              <a:r>
                <a:rPr lang="en-US" sz="3754">
                  <a:solidFill>
                    <a:srgbClr val="0F4D92"/>
                  </a:solidFill>
                  <a:latin typeface="Paytone One"/>
                </a:rPr>
                <a:t>PROFESSIONAL</a:t>
              </a:r>
            </a:p>
            <a:p>
              <a:pPr algn="ctr">
                <a:lnSpc>
                  <a:spcPts val="3638"/>
                </a:lnSpc>
              </a:pPr>
              <a:r>
                <a:rPr lang="en-US" sz="2598">
                  <a:solidFill>
                    <a:srgbClr val="0F4D92"/>
                  </a:solidFill>
                  <a:latin typeface="Paytone One"/>
                </a:rPr>
                <a:t>PORTFOLIO MANAGER</a:t>
              </a:r>
            </a:p>
          </p:txBody>
        </p:sp>
        <p:sp>
          <p:nvSpPr>
            <p:cNvPr name="TextBox 27" id="27"/>
            <p:cNvSpPr txBox="true"/>
            <p:nvPr/>
          </p:nvSpPr>
          <p:spPr>
            <a:xfrm rot="0">
              <a:off x="868127" y="2747805"/>
              <a:ext cx="4962269" cy="515154"/>
            </a:xfrm>
            <a:prstGeom prst="rect">
              <a:avLst/>
            </a:prstGeom>
          </p:spPr>
          <p:txBody>
            <a:bodyPr anchor="t" rtlCol="false" tIns="0" lIns="0" bIns="0" rIns="0">
              <a:spAutoFit/>
            </a:bodyPr>
            <a:lstStyle/>
            <a:p>
              <a:pPr algn="ctr" marL="500887" indent="-250444" lvl="1">
                <a:lnSpc>
                  <a:spcPts val="3247"/>
                </a:lnSpc>
                <a:buFont typeface="Arial"/>
                <a:buChar char="•"/>
              </a:pPr>
              <a:r>
                <a:rPr lang="en-US" sz="2319">
                  <a:solidFill>
                    <a:srgbClr val="0F4D92"/>
                  </a:solidFill>
                  <a:latin typeface="Object Sans"/>
                </a:rPr>
                <a:t>Relatively higher cost</a:t>
              </a:r>
            </a:p>
          </p:txBody>
        </p:sp>
        <p:sp>
          <p:nvSpPr>
            <p:cNvPr name="TextBox 28" id="28"/>
            <p:cNvSpPr txBox="true"/>
            <p:nvPr/>
          </p:nvSpPr>
          <p:spPr>
            <a:xfrm rot="0">
              <a:off x="868127" y="3831969"/>
              <a:ext cx="5197135" cy="1607354"/>
            </a:xfrm>
            <a:prstGeom prst="rect">
              <a:avLst/>
            </a:prstGeom>
          </p:spPr>
          <p:txBody>
            <a:bodyPr anchor="t" rtlCol="false" tIns="0" lIns="0" bIns="0" rIns="0">
              <a:spAutoFit/>
            </a:bodyPr>
            <a:lstStyle/>
            <a:p>
              <a:pPr marL="500887" indent="-250444" lvl="1">
                <a:lnSpc>
                  <a:spcPts val="3247"/>
                </a:lnSpc>
                <a:buFont typeface="Arial"/>
                <a:buChar char="•"/>
              </a:pPr>
              <a:r>
                <a:rPr lang="en-US" sz="2319">
                  <a:solidFill>
                    <a:srgbClr val="0F4D92"/>
                  </a:solidFill>
                  <a:latin typeface="Object Sans"/>
                </a:rPr>
                <a:t>Professional management of portfolio</a:t>
              </a:r>
            </a:p>
          </p:txBody>
        </p:sp>
        <p:sp>
          <p:nvSpPr>
            <p:cNvPr name="Freeform 29" id="29"/>
            <p:cNvSpPr/>
            <p:nvPr/>
          </p:nvSpPr>
          <p:spPr>
            <a:xfrm flipH="false" flipV="false" rot="0">
              <a:off x="606061" y="6474432"/>
              <a:ext cx="5486400" cy="555498"/>
            </a:xfrm>
            <a:custGeom>
              <a:avLst/>
              <a:gdLst/>
              <a:ahLst/>
              <a:cxnLst/>
              <a:rect r="r" b="b" t="t" l="l"/>
              <a:pathLst>
                <a:path h="555498" w="5486400">
                  <a:moveTo>
                    <a:pt x="0" y="0"/>
                  </a:moveTo>
                  <a:lnTo>
                    <a:pt x="5486400" y="0"/>
                  </a:lnTo>
                  <a:lnTo>
                    <a:pt x="5486400" y="555498"/>
                  </a:lnTo>
                  <a:lnTo>
                    <a:pt x="0" y="55549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grpSp>
        <p:nvGrpSpPr>
          <p:cNvPr name="Group 30" id="30"/>
          <p:cNvGrpSpPr/>
          <p:nvPr/>
        </p:nvGrpSpPr>
        <p:grpSpPr>
          <a:xfrm rot="0">
            <a:off x="16525998" y="100171"/>
            <a:ext cx="1647460" cy="746863"/>
            <a:chOff x="0" y="0"/>
            <a:chExt cx="2196613" cy="995818"/>
          </a:xfrm>
        </p:grpSpPr>
        <p:sp>
          <p:nvSpPr>
            <p:cNvPr name="AutoShape 31" id="31"/>
            <p:cNvSpPr/>
            <p:nvPr/>
          </p:nvSpPr>
          <p:spPr>
            <a:xfrm>
              <a:off x="1062915" y="177258"/>
              <a:ext cx="0" cy="581407"/>
            </a:xfrm>
            <a:prstGeom prst="line">
              <a:avLst/>
            </a:prstGeom>
            <a:ln cap="flat" w="25400">
              <a:solidFill>
                <a:srgbClr val="FFFFFF"/>
              </a:solidFill>
              <a:prstDash val="solid"/>
              <a:headEnd type="none" len="sm" w="sm"/>
              <a:tailEnd type="none" len="sm" w="sm"/>
            </a:ln>
          </p:spPr>
        </p:sp>
        <p:sp>
          <p:nvSpPr>
            <p:cNvPr name="Freeform 32" id="32">
              <a:hlinkClick r:id="rId5" tooltip="https://boolamoola.com"/>
            </p:cNvPr>
            <p:cNvSpPr/>
            <p:nvPr/>
          </p:nvSpPr>
          <p:spPr>
            <a:xfrm flipH="false" flipV="false" rot="0">
              <a:off x="1200796" y="0"/>
              <a:ext cx="995818" cy="995818"/>
            </a:xfrm>
            <a:custGeom>
              <a:avLst/>
              <a:gdLst/>
              <a:ahLst/>
              <a:cxnLst/>
              <a:rect r="r" b="b" t="t" l="l"/>
              <a:pathLst>
                <a:path h="995818" w="995818">
                  <a:moveTo>
                    <a:pt x="0" y="0"/>
                  </a:moveTo>
                  <a:lnTo>
                    <a:pt x="995817" y="0"/>
                  </a:lnTo>
                  <a:lnTo>
                    <a:pt x="995817" y="995818"/>
                  </a:lnTo>
                  <a:lnTo>
                    <a:pt x="0" y="995818"/>
                  </a:lnTo>
                  <a:lnTo>
                    <a:pt x="0" y="0"/>
                  </a:lnTo>
                  <a:close/>
                </a:path>
              </a:pathLst>
            </a:custGeom>
            <a:blipFill>
              <a:blip r:embed="rId4"/>
              <a:stretch>
                <a:fillRect l="0" t="0" r="0" b="0"/>
              </a:stretch>
            </a:blipFill>
          </p:spPr>
        </p:sp>
        <p:sp>
          <p:nvSpPr>
            <p:cNvPr name="Freeform 33" id="33"/>
            <p:cNvSpPr/>
            <p:nvPr/>
          </p:nvSpPr>
          <p:spPr>
            <a:xfrm flipH="false" flipV="false" rot="0">
              <a:off x="0" y="78277"/>
              <a:ext cx="834113" cy="839263"/>
            </a:xfrm>
            <a:custGeom>
              <a:avLst/>
              <a:gdLst/>
              <a:ahLst/>
              <a:cxnLst/>
              <a:rect r="r" b="b" t="t" l="l"/>
              <a:pathLst>
                <a:path h="839263" w="834113">
                  <a:moveTo>
                    <a:pt x="0" y="0"/>
                  </a:moveTo>
                  <a:lnTo>
                    <a:pt x="834113" y="0"/>
                  </a:lnTo>
                  <a:lnTo>
                    <a:pt x="834113" y="839263"/>
                  </a:lnTo>
                  <a:lnTo>
                    <a:pt x="0" y="839263"/>
                  </a:lnTo>
                  <a:lnTo>
                    <a:pt x="0" y="0"/>
                  </a:lnTo>
                  <a:close/>
                </a:path>
              </a:pathLst>
            </a:custGeom>
            <a:blipFill>
              <a:blip r:embed="rId6"/>
              <a:stretch>
                <a:fillRect l="-40161" t="0" r="-38714" b="0"/>
              </a:stretch>
            </a:blipFill>
          </p:spPr>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0F4D92"/>
        </a:solidFill>
      </p:bgPr>
    </p:bg>
    <p:spTree>
      <p:nvGrpSpPr>
        <p:cNvPr id="1" name=""/>
        <p:cNvGrpSpPr/>
        <p:nvPr/>
      </p:nvGrpSpPr>
      <p:grpSpPr>
        <a:xfrm>
          <a:off x="0" y="0"/>
          <a:ext cx="0" cy="0"/>
          <a:chOff x="0" y="0"/>
          <a:chExt cx="0" cy="0"/>
        </a:xfrm>
      </p:grpSpPr>
      <p:grpSp>
        <p:nvGrpSpPr>
          <p:cNvPr name="Group 2" id="2"/>
          <p:cNvGrpSpPr/>
          <p:nvPr/>
        </p:nvGrpSpPr>
        <p:grpSpPr>
          <a:xfrm rot="0">
            <a:off x="0" y="4870761"/>
            <a:ext cx="4625504" cy="6629041"/>
            <a:chOff x="0" y="0"/>
            <a:chExt cx="6167339" cy="8838721"/>
          </a:xfrm>
        </p:grpSpPr>
        <p:sp>
          <p:nvSpPr>
            <p:cNvPr name="Freeform 3" id="3"/>
            <p:cNvSpPr/>
            <p:nvPr/>
          </p:nvSpPr>
          <p:spPr>
            <a:xfrm flipH="false" flipV="false" rot="0">
              <a:off x="0" y="2064041"/>
              <a:ext cx="6167339" cy="6774680"/>
            </a:xfrm>
            <a:custGeom>
              <a:avLst/>
              <a:gdLst/>
              <a:ahLst/>
              <a:cxnLst/>
              <a:rect r="r" b="b" t="t" l="l"/>
              <a:pathLst>
                <a:path h="6774680" w="6167339">
                  <a:moveTo>
                    <a:pt x="0" y="0"/>
                  </a:moveTo>
                  <a:lnTo>
                    <a:pt x="6167339" y="0"/>
                  </a:lnTo>
                  <a:lnTo>
                    <a:pt x="6167339" y="6774680"/>
                  </a:lnTo>
                  <a:lnTo>
                    <a:pt x="0" y="6774680"/>
                  </a:lnTo>
                  <a:lnTo>
                    <a:pt x="0" y="0"/>
                  </a:lnTo>
                  <a:close/>
                </a:path>
              </a:pathLst>
            </a:custGeom>
            <a:blipFill>
              <a:blip r:embed="rId2"/>
              <a:stretch>
                <a:fillRect l="0" t="-16444" r="0" b="-20279"/>
              </a:stretch>
            </a:blipFill>
          </p:spPr>
        </p:sp>
        <p:grpSp>
          <p:nvGrpSpPr>
            <p:cNvPr name="Group 4" id="4"/>
            <p:cNvGrpSpPr/>
            <p:nvPr/>
          </p:nvGrpSpPr>
          <p:grpSpPr>
            <a:xfrm rot="0">
              <a:off x="3059150" y="1367727"/>
              <a:ext cx="368746" cy="349963"/>
              <a:chOff x="0" y="0"/>
              <a:chExt cx="818129" cy="776456"/>
            </a:xfrm>
          </p:grpSpPr>
          <p:sp>
            <p:nvSpPr>
              <p:cNvPr name="Freeform 5" id="5"/>
              <p:cNvSpPr/>
              <p:nvPr/>
            </p:nvSpPr>
            <p:spPr>
              <a:xfrm flipH="false" flipV="false" rot="0">
                <a:off x="0" y="0"/>
                <a:ext cx="818129" cy="776456"/>
              </a:xfrm>
              <a:custGeom>
                <a:avLst/>
                <a:gdLst/>
                <a:ahLst/>
                <a:cxnLst/>
                <a:rect r="r" b="b" t="t" l="l"/>
                <a:pathLst>
                  <a:path h="776456" w="818129">
                    <a:moveTo>
                      <a:pt x="0" y="0"/>
                    </a:moveTo>
                    <a:lnTo>
                      <a:pt x="409064" y="776456"/>
                    </a:lnTo>
                    <a:lnTo>
                      <a:pt x="818129" y="0"/>
                    </a:lnTo>
                    <a:close/>
                  </a:path>
                </a:pathLst>
              </a:custGeom>
              <a:solidFill>
                <a:srgbClr val="EFF0F1"/>
              </a:solidFill>
            </p:spPr>
          </p:sp>
        </p:grpSp>
        <p:grpSp>
          <p:nvGrpSpPr>
            <p:cNvPr name="Group 6" id="6"/>
            <p:cNvGrpSpPr/>
            <p:nvPr/>
          </p:nvGrpSpPr>
          <p:grpSpPr>
            <a:xfrm rot="0">
              <a:off x="1640181" y="0"/>
              <a:ext cx="3305047" cy="1384054"/>
              <a:chOff x="0" y="0"/>
              <a:chExt cx="2741188" cy="1147927"/>
            </a:xfrm>
          </p:grpSpPr>
          <p:sp>
            <p:nvSpPr>
              <p:cNvPr name="Freeform 7" id="7"/>
              <p:cNvSpPr/>
              <p:nvPr/>
            </p:nvSpPr>
            <p:spPr>
              <a:xfrm flipH="false" flipV="false" rot="0">
                <a:off x="0" y="0"/>
                <a:ext cx="2741188" cy="1147927"/>
              </a:xfrm>
              <a:custGeom>
                <a:avLst/>
                <a:gdLst/>
                <a:ahLst/>
                <a:cxnLst/>
                <a:rect r="r" b="b" t="t" l="l"/>
                <a:pathLst>
                  <a:path h="1147927" w="2741188">
                    <a:moveTo>
                      <a:pt x="2616727" y="1147927"/>
                    </a:moveTo>
                    <a:lnTo>
                      <a:pt x="124460" y="1147927"/>
                    </a:lnTo>
                    <a:cubicBezTo>
                      <a:pt x="55880" y="1147927"/>
                      <a:pt x="0" y="1092047"/>
                      <a:pt x="0" y="1023467"/>
                    </a:cubicBezTo>
                    <a:lnTo>
                      <a:pt x="0" y="124460"/>
                    </a:lnTo>
                    <a:cubicBezTo>
                      <a:pt x="0" y="55880"/>
                      <a:pt x="55880" y="0"/>
                      <a:pt x="124460" y="0"/>
                    </a:cubicBezTo>
                    <a:lnTo>
                      <a:pt x="2616728" y="0"/>
                    </a:lnTo>
                    <a:cubicBezTo>
                      <a:pt x="2685308" y="0"/>
                      <a:pt x="2741188" y="55880"/>
                      <a:pt x="2741188" y="124460"/>
                    </a:cubicBezTo>
                    <a:lnTo>
                      <a:pt x="2741188" y="1023467"/>
                    </a:lnTo>
                    <a:cubicBezTo>
                      <a:pt x="2741188" y="1092047"/>
                      <a:pt x="2685308" y="1147927"/>
                      <a:pt x="2616728" y="1147927"/>
                    </a:cubicBezTo>
                    <a:close/>
                  </a:path>
                </a:pathLst>
              </a:custGeom>
              <a:solidFill>
                <a:srgbClr val="EFF0F1"/>
              </a:solidFill>
            </p:spPr>
          </p:sp>
        </p:grpSp>
        <p:sp>
          <p:nvSpPr>
            <p:cNvPr name="TextBox 8" id="8"/>
            <p:cNvSpPr txBox="true"/>
            <p:nvPr/>
          </p:nvSpPr>
          <p:spPr>
            <a:xfrm rot="0">
              <a:off x="1768336" y="140842"/>
              <a:ext cx="3048736" cy="1050049"/>
            </a:xfrm>
            <a:prstGeom prst="rect">
              <a:avLst/>
            </a:prstGeom>
          </p:spPr>
          <p:txBody>
            <a:bodyPr anchor="t" rtlCol="false" tIns="0" lIns="0" bIns="0" rIns="0">
              <a:spAutoFit/>
            </a:bodyPr>
            <a:lstStyle/>
            <a:p>
              <a:pPr algn="ctr">
                <a:lnSpc>
                  <a:spcPts val="2134"/>
                </a:lnSpc>
              </a:pPr>
              <a:r>
                <a:rPr lang="en-US" sz="1524">
                  <a:solidFill>
                    <a:srgbClr val="0F4D92"/>
                  </a:solidFill>
                  <a:latin typeface="Object Sans Bold"/>
                </a:rPr>
                <a:t>John Caserta, MSFS,</a:t>
              </a:r>
            </a:p>
            <a:p>
              <a:pPr algn="ctr">
                <a:lnSpc>
                  <a:spcPts val="2134"/>
                </a:lnSpc>
              </a:pPr>
              <a:r>
                <a:rPr lang="en-US" sz="1524">
                  <a:solidFill>
                    <a:srgbClr val="0F4D92"/>
                  </a:solidFill>
                  <a:latin typeface="Object Sans Bold"/>
                </a:rPr>
                <a:t>ChFC®, RICP®, CLU®</a:t>
              </a:r>
            </a:p>
            <a:p>
              <a:pPr algn="ctr">
                <a:lnSpc>
                  <a:spcPts val="2134"/>
                </a:lnSpc>
              </a:pPr>
              <a:r>
                <a:rPr lang="en-US" sz="1524">
                  <a:solidFill>
                    <a:srgbClr val="0F4D92"/>
                  </a:solidFill>
                  <a:latin typeface="Object Sans Bold"/>
                </a:rPr>
                <a:t>Managing Director</a:t>
              </a:r>
            </a:p>
          </p:txBody>
        </p:sp>
      </p:grpSp>
      <p:grpSp>
        <p:nvGrpSpPr>
          <p:cNvPr name="Group 9" id="9"/>
          <p:cNvGrpSpPr/>
          <p:nvPr/>
        </p:nvGrpSpPr>
        <p:grpSpPr>
          <a:xfrm rot="0">
            <a:off x="7041892" y="4870761"/>
            <a:ext cx="4283809" cy="7150187"/>
            <a:chOff x="0" y="0"/>
            <a:chExt cx="5711745" cy="9533582"/>
          </a:xfrm>
        </p:grpSpPr>
        <p:sp>
          <p:nvSpPr>
            <p:cNvPr name="Freeform 10" id="10"/>
            <p:cNvSpPr/>
            <p:nvPr/>
          </p:nvSpPr>
          <p:spPr>
            <a:xfrm flipH="false" flipV="false" rot="0">
              <a:off x="0" y="965964"/>
              <a:ext cx="5711745" cy="8567618"/>
            </a:xfrm>
            <a:custGeom>
              <a:avLst/>
              <a:gdLst/>
              <a:ahLst/>
              <a:cxnLst/>
              <a:rect r="r" b="b" t="t" l="l"/>
              <a:pathLst>
                <a:path h="8567618" w="5711745">
                  <a:moveTo>
                    <a:pt x="0" y="0"/>
                  </a:moveTo>
                  <a:lnTo>
                    <a:pt x="5711745" y="0"/>
                  </a:lnTo>
                  <a:lnTo>
                    <a:pt x="5711745" y="8567618"/>
                  </a:lnTo>
                  <a:lnTo>
                    <a:pt x="0" y="8567618"/>
                  </a:lnTo>
                  <a:lnTo>
                    <a:pt x="0" y="0"/>
                  </a:lnTo>
                  <a:close/>
                </a:path>
              </a:pathLst>
            </a:custGeom>
            <a:blipFill>
              <a:blip r:embed="rId3"/>
              <a:stretch>
                <a:fillRect l="0" t="0" r="0" b="0"/>
              </a:stretch>
            </a:blipFill>
          </p:spPr>
        </p:sp>
        <p:grpSp>
          <p:nvGrpSpPr>
            <p:cNvPr name="Group 11" id="11"/>
            <p:cNvGrpSpPr/>
            <p:nvPr/>
          </p:nvGrpSpPr>
          <p:grpSpPr>
            <a:xfrm rot="0">
              <a:off x="2640457" y="1392115"/>
              <a:ext cx="430830" cy="408885"/>
              <a:chOff x="0" y="0"/>
              <a:chExt cx="818129" cy="776456"/>
            </a:xfrm>
          </p:grpSpPr>
          <p:sp>
            <p:nvSpPr>
              <p:cNvPr name="Freeform 12" id="12"/>
              <p:cNvSpPr/>
              <p:nvPr/>
            </p:nvSpPr>
            <p:spPr>
              <a:xfrm flipH="false" flipV="false" rot="0">
                <a:off x="0" y="0"/>
                <a:ext cx="818129" cy="776456"/>
              </a:xfrm>
              <a:custGeom>
                <a:avLst/>
                <a:gdLst/>
                <a:ahLst/>
                <a:cxnLst/>
                <a:rect r="r" b="b" t="t" l="l"/>
                <a:pathLst>
                  <a:path h="776456" w="818129">
                    <a:moveTo>
                      <a:pt x="0" y="0"/>
                    </a:moveTo>
                    <a:lnTo>
                      <a:pt x="409064" y="776456"/>
                    </a:lnTo>
                    <a:lnTo>
                      <a:pt x="818129" y="0"/>
                    </a:lnTo>
                    <a:close/>
                  </a:path>
                </a:pathLst>
              </a:custGeom>
              <a:solidFill>
                <a:srgbClr val="EFF0F1"/>
              </a:solidFill>
            </p:spPr>
          </p:sp>
        </p:grpSp>
        <p:grpSp>
          <p:nvGrpSpPr>
            <p:cNvPr name="Group 13" id="13"/>
            <p:cNvGrpSpPr/>
            <p:nvPr/>
          </p:nvGrpSpPr>
          <p:grpSpPr>
            <a:xfrm rot="0">
              <a:off x="1342301" y="0"/>
              <a:ext cx="3027144" cy="1411190"/>
              <a:chOff x="0" y="0"/>
              <a:chExt cx="2485832" cy="1158842"/>
            </a:xfrm>
          </p:grpSpPr>
          <p:sp>
            <p:nvSpPr>
              <p:cNvPr name="Freeform 14" id="14"/>
              <p:cNvSpPr/>
              <p:nvPr/>
            </p:nvSpPr>
            <p:spPr>
              <a:xfrm flipH="false" flipV="false" rot="0">
                <a:off x="0" y="0"/>
                <a:ext cx="2485832" cy="1158842"/>
              </a:xfrm>
              <a:custGeom>
                <a:avLst/>
                <a:gdLst/>
                <a:ahLst/>
                <a:cxnLst/>
                <a:rect r="r" b="b" t="t" l="l"/>
                <a:pathLst>
                  <a:path h="1158842" w="2485832">
                    <a:moveTo>
                      <a:pt x="2361372" y="1158842"/>
                    </a:moveTo>
                    <a:lnTo>
                      <a:pt x="124460" y="1158842"/>
                    </a:lnTo>
                    <a:cubicBezTo>
                      <a:pt x="55880" y="1158842"/>
                      <a:pt x="0" y="1102962"/>
                      <a:pt x="0" y="1034382"/>
                    </a:cubicBezTo>
                    <a:lnTo>
                      <a:pt x="0" y="124460"/>
                    </a:lnTo>
                    <a:cubicBezTo>
                      <a:pt x="0" y="55880"/>
                      <a:pt x="55880" y="0"/>
                      <a:pt x="124460" y="0"/>
                    </a:cubicBezTo>
                    <a:lnTo>
                      <a:pt x="2361372" y="0"/>
                    </a:lnTo>
                    <a:cubicBezTo>
                      <a:pt x="2429952" y="0"/>
                      <a:pt x="2485832" y="55880"/>
                      <a:pt x="2485832" y="124460"/>
                    </a:cubicBezTo>
                    <a:lnTo>
                      <a:pt x="2485832" y="1034382"/>
                    </a:lnTo>
                    <a:cubicBezTo>
                      <a:pt x="2485832" y="1102962"/>
                      <a:pt x="2429952" y="1158842"/>
                      <a:pt x="2361372" y="1158842"/>
                    </a:cubicBezTo>
                    <a:close/>
                  </a:path>
                </a:pathLst>
              </a:custGeom>
              <a:solidFill>
                <a:srgbClr val="EFF0F1"/>
              </a:solidFill>
            </p:spPr>
          </p:sp>
        </p:grpSp>
        <p:sp>
          <p:nvSpPr>
            <p:cNvPr name="TextBox 15" id="15"/>
            <p:cNvSpPr txBox="true"/>
            <p:nvPr/>
          </p:nvSpPr>
          <p:spPr>
            <a:xfrm rot="0">
              <a:off x="1419881" y="178958"/>
              <a:ext cx="2871983" cy="1067151"/>
            </a:xfrm>
            <a:prstGeom prst="rect">
              <a:avLst/>
            </a:prstGeom>
          </p:spPr>
          <p:txBody>
            <a:bodyPr anchor="t" rtlCol="false" tIns="0" lIns="0" bIns="0" rIns="0">
              <a:spAutoFit/>
            </a:bodyPr>
            <a:lstStyle/>
            <a:p>
              <a:pPr algn="ctr">
                <a:lnSpc>
                  <a:spcPts val="2136"/>
                </a:lnSpc>
              </a:pPr>
              <a:r>
                <a:rPr lang="en-US" sz="1526">
                  <a:solidFill>
                    <a:srgbClr val="0F4D92"/>
                  </a:solidFill>
                  <a:latin typeface="Object Sans Bold"/>
                </a:rPr>
                <a:t>Amy Crookshank</a:t>
              </a:r>
            </a:p>
            <a:p>
              <a:pPr algn="ctr">
                <a:lnSpc>
                  <a:spcPts val="2136"/>
                </a:lnSpc>
              </a:pPr>
              <a:r>
                <a:rPr lang="en-US" sz="1526">
                  <a:solidFill>
                    <a:srgbClr val="0F4D92"/>
                  </a:solidFill>
                  <a:latin typeface="Object Sans Bold"/>
                </a:rPr>
                <a:t>Advisor &amp; Planning Specialist</a:t>
              </a:r>
            </a:p>
          </p:txBody>
        </p:sp>
      </p:grpSp>
      <p:grpSp>
        <p:nvGrpSpPr>
          <p:cNvPr name="Group 16" id="16"/>
          <p:cNvGrpSpPr/>
          <p:nvPr/>
        </p:nvGrpSpPr>
        <p:grpSpPr>
          <a:xfrm rot="0">
            <a:off x="3613521" y="4854306"/>
            <a:ext cx="4291912" cy="6884721"/>
            <a:chOff x="0" y="0"/>
            <a:chExt cx="5722549" cy="9179627"/>
          </a:xfrm>
        </p:grpSpPr>
        <p:sp>
          <p:nvSpPr>
            <p:cNvPr name="Freeform 17" id="17"/>
            <p:cNvSpPr/>
            <p:nvPr/>
          </p:nvSpPr>
          <p:spPr>
            <a:xfrm flipH="true" flipV="false" rot="0">
              <a:off x="0" y="595804"/>
              <a:ext cx="5722549" cy="8583823"/>
            </a:xfrm>
            <a:custGeom>
              <a:avLst/>
              <a:gdLst/>
              <a:ahLst/>
              <a:cxnLst/>
              <a:rect r="r" b="b" t="t" l="l"/>
              <a:pathLst>
                <a:path h="8583823" w="5722549">
                  <a:moveTo>
                    <a:pt x="5722549" y="0"/>
                  </a:moveTo>
                  <a:lnTo>
                    <a:pt x="0" y="0"/>
                  </a:lnTo>
                  <a:lnTo>
                    <a:pt x="0" y="8583823"/>
                  </a:lnTo>
                  <a:lnTo>
                    <a:pt x="5722549" y="8583823"/>
                  </a:lnTo>
                  <a:lnTo>
                    <a:pt x="5722549" y="0"/>
                  </a:lnTo>
                  <a:close/>
                </a:path>
              </a:pathLst>
            </a:custGeom>
            <a:blipFill>
              <a:blip r:embed="rId4"/>
              <a:stretch>
                <a:fillRect l="0" t="0" r="0" b="0"/>
              </a:stretch>
            </a:blipFill>
          </p:spPr>
        </p:sp>
        <p:grpSp>
          <p:nvGrpSpPr>
            <p:cNvPr name="Group 18" id="18"/>
            <p:cNvGrpSpPr/>
            <p:nvPr/>
          </p:nvGrpSpPr>
          <p:grpSpPr>
            <a:xfrm rot="0">
              <a:off x="2842173" y="1392115"/>
              <a:ext cx="430830" cy="408885"/>
              <a:chOff x="0" y="0"/>
              <a:chExt cx="818129" cy="776456"/>
            </a:xfrm>
          </p:grpSpPr>
          <p:sp>
            <p:nvSpPr>
              <p:cNvPr name="Freeform 19" id="19"/>
              <p:cNvSpPr/>
              <p:nvPr/>
            </p:nvSpPr>
            <p:spPr>
              <a:xfrm flipH="false" flipV="false" rot="0">
                <a:off x="0" y="0"/>
                <a:ext cx="818129" cy="776456"/>
              </a:xfrm>
              <a:custGeom>
                <a:avLst/>
                <a:gdLst/>
                <a:ahLst/>
                <a:cxnLst/>
                <a:rect r="r" b="b" t="t" l="l"/>
                <a:pathLst>
                  <a:path h="776456" w="818129">
                    <a:moveTo>
                      <a:pt x="0" y="0"/>
                    </a:moveTo>
                    <a:lnTo>
                      <a:pt x="409064" y="776456"/>
                    </a:lnTo>
                    <a:lnTo>
                      <a:pt x="818129" y="0"/>
                    </a:lnTo>
                    <a:close/>
                  </a:path>
                </a:pathLst>
              </a:custGeom>
              <a:solidFill>
                <a:srgbClr val="EFF0F1"/>
              </a:solidFill>
            </p:spPr>
          </p:sp>
        </p:grpSp>
        <p:grpSp>
          <p:nvGrpSpPr>
            <p:cNvPr name="Group 20" id="20"/>
            <p:cNvGrpSpPr/>
            <p:nvPr/>
          </p:nvGrpSpPr>
          <p:grpSpPr>
            <a:xfrm rot="0">
              <a:off x="1544017" y="0"/>
              <a:ext cx="3027144" cy="1411190"/>
              <a:chOff x="0" y="0"/>
              <a:chExt cx="2485832" cy="1158842"/>
            </a:xfrm>
          </p:grpSpPr>
          <p:sp>
            <p:nvSpPr>
              <p:cNvPr name="Freeform 21" id="21"/>
              <p:cNvSpPr/>
              <p:nvPr/>
            </p:nvSpPr>
            <p:spPr>
              <a:xfrm flipH="false" flipV="false" rot="0">
                <a:off x="0" y="0"/>
                <a:ext cx="2485832" cy="1158842"/>
              </a:xfrm>
              <a:custGeom>
                <a:avLst/>
                <a:gdLst/>
                <a:ahLst/>
                <a:cxnLst/>
                <a:rect r="r" b="b" t="t" l="l"/>
                <a:pathLst>
                  <a:path h="1158842" w="2485832">
                    <a:moveTo>
                      <a:pt x="2361372" y="1158842"/>
                    </a:moveTo>
                    <a:lnTo>
                      <a:pt x="124460" y="1158842"/>
                    </a:lnTo>
                    <a:cubicBezTo>
                      <a:pt x="55880" y="1158842"/>
                      <a:pt x="0" y="1102962"/>
                      <a:pt x="0" y="1034382"/>
                    </a:cubicBezTo>
                    <a:lnTo>
                      <a:pt x="0" y="124460"/>
                    </a:lnTo>
                    <a:cubicBezTo>
                      <a:pt x="0" y="55880"/>
                      <a:pt x="55880" y="0"/>
                      <a:pt x="124460" y="0"/>
                    </a:cubicBezTo>
                    <a:lnTo>
                      <a:pt x="2361372" y="0"/>
                    </a:lnTo>
                    <a:cubicBezTo>
                      <a:pt x="2429952" y="0"/>
                      <a:pt x="2485832" y="55880"/>
                      <a:pt x="2485832" y="124460"/>
                    </a:cubicBezTo>
                    <a:lnTo>
                      <a:pt x="2485832" y="1034382"/>
                    </a:lnTo>
                    <a:cubicBezTo>
                      <a:pt x="2485832" y="1102962"/>
                      <a:pt x="2429952" y="1158842"/>
                      <a:pt x="2361372" y="1158842"/>
                    </a:cubicBezTo>
                    <a:close/>
                  </a:path>
                </a:pathLst>
              </a:custGeom>
              <a:solidFill>
                <a:srgbClr val="EFF0F1"/>
              </a:solidFill>
            </p:spPr>
          </p:sp>
        </p:grpSp>
        <p:sp>
          <p:nvSpPr>
            <p:cNvPr name="TextBox 22" id="22"/>
            <p:cNvSpPr txBox="true"/>
            <p:nvPr/>
          </p:nvSpPr>
          <p:spPr>
            <a:xfrm rot="0">
              <a:off x="1621597" y="178958"/>
              <a:ext cx="2871983" cy="1067151"/>
            </a:xfrm>
            <a:prstGeom prst="rect">
              <a:avLst/>
            </a:prstGeom>
          </p:spPr>
          <p:txBody>
            <a:bodyPr anchor="t" rtlCol="false" tIns="0" lIns="0" bIns="0" rIns="0">
              <a:spAutoFit/>
            </a:bodyPr>
            <a:lstStyle/>
            <a:p>
              <a:pPr algn="ctr">
                <a:lnSpc>
                  <a:spcPts val="2136"/>
                </a:lnSpc>
              </a:pPr>
              <a:r>
                <a:rPr lang="en-US" sz="1526">
                  <a:solidFill>
                    <a:srgbClr val="0F4D92"/>
                  </a:solidFill>
                  <a:latin typeface="Object Sans Bold"/>
                </a:rPr>
                <a:t>Nathalie Edeen</a:t>
              </a:r>
            </a:p>
            <a:p>
              <a:pPr algn="ctr">
                <a:lnSpc>
                  <a:spcPts val="2136"/>
                </a:lnSpc>
              </a:pPr>
              <a:r>
                <a:rPr lang="en-US" sz="1526">
                  <a:solidFill>
                    <a:srgbClr val="0F4D92"/>
                  </a:solidFill>
                  <a:latin typeface="Object Sans Bold"/>
                </a:rPr>
                <a:t>Advisor &amp; Planning Specialist</a:t>
              </a:r>
            </a:p>
          </p:txBody>
        </p:sp>
      </p:grpSp>
      <p:grpSp>
        <p:nvGrpSpPr>
          <p:cNvPr name="Group 23" id="23"/>
          <p:cNvGrpSpPr/>
          <p:nvPr/>
        </p:nvGrpSpPr>
        <p:grpSpPr>
          <a:xfrm rot="0">
            <a:off x="11672589" y="6150986"/>
            <a:ext cx="3684724" cy="6900002"/>
            <a:chOff x="0" y="0"/>
            <a:chExt cx="4912965" cy="9200003"/>
          </a:xfrm>
        </p:grpSpPr>
        <p:sp>
          <p:nvSpPr>
            <p:cNvPr name="Freeform 24" id="24"/>
            <p:cNvSpPr/>
            <p:nvPr/>
          </p:nvSpPr>
          <p:spPr>
            <a:xfrm flipH="false" flipV="false" rot="0">
              <a:off x="0" y="1867678"/>
              <a:ext cx="4912965" cy="7332325"/>
            </a:xfrm>
            <a:custGeom>
              <a:avLst/>
              <a:gdLst/>
              <a:ahLst/>
              <a:cxnLst/>
              <a:rect r="r" b="b" t="t" l="l"/>
              <a:pathLst>
                <a:path h="7332325" w="4912965">
                  <a:moveTo>
                    <a:pt x="0" y="0"/>
                  </a:moveTo>
                  <a:lnTo>
                    <a:pt x="4912965" y="0"/>
                  </a:lnTo>
                  <a:lnTo>
                    <a:pt x="4912965" y="7332325"/>
                  </a:lnTo>
                  <a:lnTo>
                    <a:pt x="0" y="7332325"/>
                  </a:lnTo>
                  <a:lnTo>
                    <a:pt x="0" y="0"/>
                  </a:lnTo>
                  <a:close/>
                </a:path>
              </a:pathLst>
            </a:custGeom>
            <a:blipFill>
              <a:blip r:embed="rId5"/>
              <a:stretch>
                <a:fillRect l="-9705" t="-19978" r="-9705" b="0"/>
              </a:stretch>
            </a:blipFill>
          </p:spPr>
        </p:sp>
        <p:grpSp>
          <p:nvGrpSpPr>
            <p:cNvPr name="Group 25" id="25"/>
            <p:cNvGrpSpPr/>
            <p:nvPr/>
          </p:nvGrpSpPr>
          <p:grpSpPr>
            <a:xfrm rot="0">
              <a:off x="1887519" y="1061600"/>
              <a:ext cx="430830" cy="408885"/>
              <a:chOff x="0" y="0"/>
              <a:chExt cx="818129" cy="776456"/>
            </a:xfrm>
          </p:grpSpPr>
          <p:sp>
            <p:nvSpPr>
              <p:cNvPr name="Freeform 26" id="26"/>
              <p:cNvSpPr/>
              <p:nvPr/>
            </p:nvSpPr>
            <p:spPr>
              <a:xfrm flipH="false" flipV="false" rot="0">
                <a:off x="0" y="0"/>
                <a:ext cx="818129" cy="776456"/>
              </a:xfrm>
              <a:custGeom>
                <a:avLst/>
                <a:gdLst/>
                <a:ahLst/>
                <a:cxnLst/>
                <a:rect r="r" b="b" t="t" l="l"/>
                <a:pathLst>
                  <a:path h="776456" w="818129">
                    <a:moveTo>
                      <a:pt x="0" y="0"/>
                    </a:moveTo>
                    <a:lnTo>
                      <a:pt x="409064" y="776456"/>
                    </a:lnTo>
                    <a:lnTo>
                      <a:pt x="818129" y="0"/>
                    </a:lnTo>
                    <a:close/>
                  </a:path>
                </a:pathLst>
              </a:custGeom>
              <a:solidFill>
                <a:srgbClr val="EFF0F1"/>
              </a:solidFill>
            </p:spPr>
          </p:sp>
        </p:grpSp>
        <p:grpSp>
          <p:nvGrpSpPr>
            <p:cNvPr name="Group 27" id="27"/>
            <p:cNvGrpSpPr/>
            <p:nvPr/>
          </p:nvGrpSpPr>
          <p:grpSpPr>
            <a:xfrm rot="0">
              <a:off x="589362" y="0"/>
              <a:ext cx="3027144" cy="1080675"/>
              <a:chOff x="0" y="0"/>
              <a:chExt cx="2485832" cy="887429"/>
            </a:xfrm>
          </p:grpSpPr>
          <p:sp>
            <p:nvSpPr>
              <p:cNvPr name="Freeform 28" id="28"/>
              <p:cNvSpPr/>
              <p:nvPr/>
            </p:nvSpPr>
            <p:spPr>
              <a:xfrm flipH="false" flipV="false" rot="0">
                <a:off x="0" y="0"/>
                <a:ext cx="2485832" cy="887430"/>
              </a:xfrm>
              <a:custGeom>
                <a:avLst/>
                <a:gdLst/>
                <a:ahLst/>
                <a:cxnLst/>
                <a:rect r="r" b="b" t="t" l="l"/>
                <a:pathLst>
                  <a:path h="887430" w="2485832">
                    <a:moveTo>
                      <a:pt x="2361372" y="887429"/>
                    </a:moveTo>
                    <a:lnTo>
                      <a:pt x="124460" y="887429"/>
                    </a:lnTo>
                    <a:cubicBezTo>
                      <a:pt x="55880" y="887429"/>
                      <a:pt x="0" y="831549"/>
                      <a:pt x="0" y="762969"/>
                    </a:cubicBezTo>
                    <a:lnTo>
                      <a:pt x="0" y="124460"/>
                    </a:lnTo>
                    <a:cubicBezTo>
                      <a:pt x="0" y="55880"/>
                      <a:pt x="55880" y="0"/>
                      <a:pt x="124460" y="0"/>
                    </a:cubicBezTo>
                    <a:lnTo>
                      <a:pt x="2361372" y="0"/>
                    </a:lnTo>
                    <a:cubicBezTo>
                      <a:pt x="2429952" y="0"/>
                      <a:pt x="2485832" y="55880"/>
                      <a:pt x="2485832" y="124460"/>
                    </a:cubicBezTo>
                    <a:lnTo>
                      <a:pt x="2485832" y="762970"/>
                    </a:lnTo>
                    <a:cubicBezTo>
                      <a:pt x="2485832" y="831550"/>
                      <a:pt x="2429952" y="887430"/>
                      <a:pt x="2361372" y="887430"/>
                    </a:cubicBezTo>
                    <a:close/>
                  </a:path>
                </a:pathLst>
              </a:custGeom>
              <a:solidFill>
                <a:srgbClr val="EFF0F1"/>
              </a:solidFill>
            </p:spPr>
          </p:sp>
        </p:grpSp>
        <p:sp>
          <p:nvSpPr>
            <p:cNvPr name="TextBox 29" id="29"/>
            <p:cNvSpPr txBox="true"/>
            <p:nvPr/>
          </p:nvSpPr>
          <p:spPr>
            <a:xfrm rot="0">
              <a:off x="666943" y="173554"/>
              <a:ext cx="2871983" cy="695467"/>
            </a:xfrm>
            <a:prstGeom prst="rect">
              <a:avLst/>
            </a:prstGeom>
          </p:spPr>
          <p:txBody>
            <a:bodyPr anchor="t" rtlCol="false" tIns="0" lIns="0" bIns="0" rIns="0">
              <a:spAutoFit/>
            </a:bodyPr>
            <a:lstStyle/>
            <a:p>
              <a:pPr algn="ctr">
                <a:lnSpc>
                  <a:spcPts val="2136"/>
                </a:lnSpc>
              </a:pPr>
              <a:r>
                <a:rPr lang="en-US" sz="1526">
                  <a:solidFill>
                    <a:srgbClr val="0F4D92"/>
                  </a:solidFill>
                  <a:latin typeface="Object Sans Bold"/>
                </a:rPr>
                <a:t>Gimli</a:t>
              </a:r>
            </a:p>
            <a:p>
              <a:pPr algn="ctr">
                <a:lnSpc>
                  <a:spcPts val="2136"/>
                </a:lnSpc>
              </a:pPr>
              <a:r>
                <a:rPr lang="en-US" sz="1526">
                  <a:solidFill>
                    <a:srgbClr val="0F4D92"/>
                  </a:solidFill>
                  <a:latin typeface="Object Sans Bold"/>
                </a:rPr>
                <a:t>Office Support</a:t>
              </a:r>
            </a:p>
          </p:txBody>
        </p:sp>
      </p:grpSp>
      <p:grpSp>
        <p:nvGrpSpPr>
          <p:cNvPr name="Group 30" id="30"/>
          <p:cNvGrpSpPr/>
          <p:nvPr/>
        </p:nvGrpSpPr>
        <p:grpSpPr>
          <a:xfrm rot="0">
            <a:off x="14823058" y="6150986"/>
            <a:ext cx="3305852" cy="6147248"/>
            <a:chOff x="0" y="0"/>
            <a:chExt cx="4407803" cy="8196330"/>
          </a:xfrm>
        </p:grpSpPr>
        <p:sp>
          <p:nvSpPr>
            <p:cNvPr name="Freeform 31" id="31"/>
            <p:cNvSpPr/>
            <p:nvPr/>
          </p:nvSpPr>
          <p:spPr>
            <a:xfrm flipH="true" flipV="false" rot="0">
              <a:off x="0" y="1479994"/>
              <a:ext cx="4407803" cy="6716336"/>
            </a:xfrm>
            <a:custGeom>
              <a:avLst/>
              <a:gdLst/>
              <a:ahLst/>
              <a:cxnLst/>
              <a:rect r="r" b="b" t="t" l="l"/>
              <a:pathLst>
                <a:path h="6716336" w="4407803">
                  <a:moveTo>
                    <a:pt x="4407803" y="0"/>
                  </a:moveTo>
                  <a:lnTo>
                    <a:pt x="0" y="0"/>
                  </a:lnTo>
                  <a:lnTo>
                    <a:pt x="0" y="6716336"/>
                  </a:lnTo>
                  <a:lnTo>
                    <a:pt x="4407803" y="6716336"/>
                  </a:lnTo>
                  <a:lnTo>
                    <a:pt x="4407803" y="0"/>
                  </a:lnTo>
                  <a:close/>
                </a:path>
              </a:pathLst>
            </a:custGeom>
            <a:blipFill>
              <a:blip r:embed="rId6"/>
              <a:stretch>
                <a:fillRect l="0" t="-18677" r="-20706" b="0"/>
              </a:stretch>
            </a:blipFill>
          </p:spPr>
        </p:sp>
        <p:grpSp>
          <p:nvGrpSpPr>
            <p:cNvPr name="Group 32" id="32"/>
            <p:cNvGrpSpPr/>
            <p:nvPr/>
          </p:nvGrpSpPr>
          <p:grpSpPr>
            <a:xfrm rot="0">
              <a:off x="1475766" y="1061600"/>
              <a:ext cx="430830" cy="408885"/>
              <a:chOff x="0" y="0"/>
              <a:chExt cx="818129" cy="776456"/>
            </a:xfrm>
          </p:grpSpPr>
          <p:sp>
            <p:nvSpPr>
              <p:cNvPr name="Freeform 33" id="33"/>
              <p:cNvSpPr/>
              <p:nvPr/>
            </p:nvSpPr>
            <p:spPr>
              <a:xfrm flipH="false" flipV="false" rot="0">
                <a:off x="0" y="0"/>
                <a:ext cx="818129" cy="776456"/>
              </a:xfrm>
              <a:custGeom>
                <a:avLst/>
                <a:gdLst/>
                <a:ahLst/>
                <a:cxnLst/>
                <a:rect r="r" b="b" t="t" l="l"/>
                <a:pathLst>
                  <a:path h="776456" w="818129">
                    <a:moveTo>
                      <a:pt x="0" y="0"/>
                    </a:moveTo>
                    <a:lnTo>
                      <a:pt x="409064" y="776456"/>
                    </a:lnTo>
                    <a:lnTo>
                      <a:pt x="818129" y="0"/>
                    </a:lnTo>
                    <a:close/>
                  </a:path>
                </a:pathLst>
              </a:custGeom>
              <a:solidFill>
                <a:srgbClr val="EFF0F1"/>
              </a:solidFill>
            </p:spPr>
          </p:sp>
        </p:grpSp>
        <p:grpSp>
          <p:nvGrpSpPr>
            <p:cNvPr name="Group 34" id="34"/>
            <p:cNvGrpSpPr/>
            <p:nvPr/>
          </p:nvGrpSpPr>
          <p:grpSpPr>
            <a:xfrm rot="0">
              <a:off x="177609" y="0"/>
              <a:ext cx="3027144" cy="1080675"/>
              <a:chOff x="0" y="0"/>
              <a:chExt cx="2485832" cy="887429"/>
            </a:xfrm>
          </p:grpSpPr>
          <p:sp>
            <p:nvSpPr>
              <p:cNvPr name="Freeform 35" id="35"/>
              <p:cNvSpPr/>
              <p:nvPr/>
            </p:nvSpPr>
            <p:spPr>
              <a:xfrm flipH="false" flipV="false" rot="0">
                <a:off x="0" y="0"/>
                <a:ext cx="2485832" cy="887430"/>
              </a:xfrm>
              <a:custGeom>
                <a:avLst/>
                <a:gdLst/>
                <a:ahLst/>
                <a:cxnLst/>
                <a:rect r="r" b="b" t="t" l="l"/>
                <a:pathLst>
                  <a:path h="887430" w="2485832">
                    <a:moveTo>
                      <a:pt x="2361372" y="887429"/>
                    </a:moveTo>
                    <a:lnTo>
                      <a:pt x="124460" y="887429"/>
                    </a:lnTo>
                    <a:cubicBezTo>
                      <a:pt x="55880" y="887429"/>
                      <a:pt x="0" y="831549"/>
                      <a:pt x="0" y="762969"/>
                    </a:cubicBezTo>
                    <a:lnTo>
                      <a:pt x="0" y="124460"/>
                    </a:lnTo>
                    <a:cubicBezTo>
                      <a:pt x="0" y="55880"/>
                      <a:pt x="55880" y="0"/>
                      <a:pt x="124460" y="0"/>
                    </a:cubicBezTo>
                    <a:lnTo>
                      <a:pt x="2361372" y="0"/>
                    </a:lnTo>
                    <a:cubicBezTo>
                      <a:pt x="2429952" y="0"/>
                      <a:pt x="2485832" y="55880"/>
                      <a:pt x="2485832" y="124460"/>
                    </a:cubicBezTo>
                    <a:lnTo>
                      <a:pt x="2485832" y="762970"/>
                    </a:lnTo>
                    <a:cubicBezTo>
                      <a:pt x="2485832" y="831550"/>
                      <a:pt x="2429952" y="887430"/>
                      <a:pt x="2361372" y="887430"/>
                    </a:cubicBezTo>
                    <a:close/>
                  </a:path>
                </a:pathLst>
              </a:custGeom>
              <a:solidFill>
                <a:srgbClr val="EFF0F1"/>
              </a:solidFill>
            </p:spPr>
          </p:sp>
        </p:grpSp>
        <p:sp>
          <p:nvSpPr>
            <p:cNvPr name="TextBox 36" id="36"/>
            <p:cNvSpPr txBox="true"/>
            <p:nvPr/>
          </p:nvSpPr>
          <p:spPr>
            <a:xfrm rot="0">
              <a:off x="255190" y="173554"/>
              <a:ext cx="2871983" cy="695467"/>
            </a:xfrm>
            <a:prstGeom prst="rect">
              <a:avLst/>
            </a:prstGeom>
          </p:spPr>
          <p:txBody>
            <a:bodyPr anchor="t" rtlCol="false" tIns="0" lIns="0" bIns="0" rIns="0">
              <a:spAutoFit/>
            </a:bodyPr>
            <a:lstStyle/>
            <a:p>
              <a:pPr algn="ctr">
                <a:lnSpc>
                  <a:spcPts val="2136"/>
                </a:lnSpc>
              </a:pPr>
              <a:r>
                <a:rPr lang="en-US" sz="1526">
                  <a:solidFill>
                    <a:srgbClr val="0F4D92"/>
                  </a:solidFill>
                  <a:latin typeface="Object Sans Bold"/>
                </a:rPr>
                <a:t>Theo</a:t>
              </a:r>
            </a:p>
            <a:p>
              <a:pPr algn="ctr">
                <a:lnSpc>
                  <a:spcPts val="2136"/>
                </a:lnSpc>
              </a:pPr>
              <a:r>
                <a:rPr lang="en-US" sz="1526">
                  <a:solidFill>
                    <a:srgbClr val="0F4D92"/>
                  </a:solidFill>
                  <a:latin typeface="Object Sans Bold"/>
                </a:rPr>
                <a:t>Office Support</a:t>
              </a:r>
            </a:p>
          </p:txBody>
        </p:sp>
      </p:grpSp>
      <p:sp>
        <p:nvSpPr>
          <p:cNvPr name="TextBox 37" id="37"/>
          <p:cNvSpPr txBox="true"/>
          <p:nvPr/>
        </p:nvSpPr>
        <p:spPr>
          <a:xfrm rot="0">
            <a:off x="12114610" y="4765986"/>
            <a:ext cx="5149891" cy="949487"/>
          </a:xfrm>
          <a:prstGeom prst="rect">
            <a:avLst/>
          </a:prstGeom>
        </p:spPr>
        <p:txBody>
          <a:bodyPr anchor="t" rtlCol="false" tIns="0" lIns="0" bIns="0" rIns="0">
            <a:spAutoFit/>
          </a:bodyPr>
          <a:lstStyle/>
          <a:p>
            <a:pPr>
              <a:lnSpc>
                <a:spcPts val="7789"/>
              </a:lnSpc>
            </a:pPr>
            <a:r>
              <a:rPr lang="en-US" sz="5563">
                <a:solidFill>
                  <a:srgbClr val="FFFFFF"/>
                </a:solidFill>
                <a:latin typeface="Paytone One"/>
              </a:rPr>
              <a:t>OUR SUPPORT</a:t>
            </a:r>
          </a:p>
        </p:txBody>
      </p:sp>
      <p:sp>
        <p:nvSpPr>
          <p:cNvPr name="Freeform 38" id="38"/>
          <p:cNvSpPr/>
          <p:nvPr/>
        </p:nvSpPr>
        <p:spPr>
          <a:xfrm flipH="false" flipV="false" rot="-4991244">
            <a:off x="11042514" y="5677172"/>
            <a:ext cx="1260149" cy="548165"/>
          </a:xfrm>
          <a:custGeom>
            <a:avLst/>
            <a:gdLst/>
            <a:ahLst/>
            <a:cxnLst/>
            <a:rect r="r" b="b" t="t" l="l"/>
            <a:pathLst>
              <a:path h="548165" w="1260149">
                <a:moveTo>
                  <a:pt x="0" y="0"/>
                </a:moveTo>
                <a:lnTo>
                  <a:pt x="1260150" y="0"/>
                </a:lnTo>
                <a:lnTo>
                  <a:pt x="1260150" y="548165"/>
                </a:lnTo>
                <a:lnTo>
                  <a:pt x="0" y="5481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39" id="39"/>
          <p:cNvSpPr/>
          <p:nvPr/>
        </p:nvSpPr>
        <p:spPr>
          <a:xfrm flipH="true" flipV="false" rot="-2031935">
            <a:off x="2637148" y="199187"/>
            <a:ext cx="1183667" cy="1539730"/>
          </a:xfrm>
          <a:custGeom>
            <a:avLst/>
            <a:gdLst/>
            <a:ahLst/>
            <a:cxnLst/>
            <a:rect r="r" b="b" t="t" l="l"/>
            <a:pathLst>
              <a:path h="1539730" w="1183667">
                <a:moveTo>
                  <a:pt x="1183667" y="0"/>
                </a:moveTo>
                <a:lnTo>
                  <a:pt x="0" y="0"/>
                </a:lnTo>
                <a:lnTo>
                  <a:pt x="0" y="1539730"/>
                </a:lnTo>
                <a:lnTo>
                  <a:pt x="1183667" y="1539730"/>
                </a:lnTo>
                <a:lnTo>
                  <a:pt x="1183667"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40" id="40"/>
          <p:cNvSpPr txBox="true"/>
          <p:nvPr/>
        </p:nvSpPr>
        <p:spPr>
          <a:xfrm rot="0">
            <a:off x="3799075" y="369245"/>
            <a:ext cx="7476827" cy="2803261"/>
          </a:xfrm>
          <a:prstGeom prst="rect">
            <a:avLst/>
          </a:prstGeom>
        </p:spPr>
        <p:txBody>
          <a:bodyPr anchor="t" rtlCol="false" tIns="0" lIns="0" bIns="0" rIns="0">
            <a:spAutoFit/>
          </a:bodyPr>
          <a:lstStyle/>
          <a:p>
            <a:pPr algn="ctr">
              <a:lnSpc>
                <a:spcPts val="22939"/>
              </a:lnSpc>
            </a:pPr>
            <a:r>
              <a:rPr lang="en-US" sz="16385">
                <a:solidFill>
                  <a:srgbClr val="FFFFFF"/>
                </a:solidFill>
                <a:latin typeface="Paytone One"/>
              </a:rPr>
              <a:t>ABOUT</a:t>
            </a:r>
          </a:p>
        </p:txBody>
      </p:sp>
      <p:sp>
        <p:nvSpPr>
          <p:cNvPr name="TextBox 41" id="41"/>
          <p:cNvSpPr txBox="true"/>
          <p:nvPr/>
        </p:nvSpPr>
        <p:spPr>
          <a:xfrm rot="0">
            <a:off x="11718936" y="-28594"/>
            <a:ext cx="2769989" cy="3946099"/>
          </a:xfrm>
          <a:prstGeom prst="rect">
            <a:avLst/>
          </a:prstGeom>
        </p:spPr>
        <p:txBody>
          <a:bodyPr anchor="t" rtlCol="false" tIns="0" lIns="0" bIns="0" rIns="0">
            <a:spAutoFit/>
          </a:bodyPr>
          <a:lstStyle/>
          <a:p>
            <a:pPr algn="ctr">
              <a:lnSpc>
                <a:spcPts val="31873"/>
              </a:lnSpc>
            </a:pPr>
            <a:r>
              <a:rPr lang="en-US" sz="22766">
                <a:solidFill>
                  <a:srgbClr val="41C1BA"/>
                </a:solidFill>
                <a:latin typeface="Hiatus"/>
              </a:rPr>
              <a:t>US</a:t>
            </a:r>
          </a:p>
        </p:txBody>
      </p:sp>
      <p:grpSp>
        <p:nvGrpSpPr>
          <p:cNvPr name="Group 42" id="42"/>
          <p:cNvGrpSpPr/>
          <p:nvPr/>
        </p:nvGrpSpPr>
        <p:grpSpPr>
          <a:xfrm rot="0">
            <a:off x="16525998" y="100171"/>
            <a:ext cx="1647460" cy="746863"/>
            <a:chOff x="0" y="0"/>
            <a:chExt cx="2196613" cy="995818"/>
          </a:xfrm>
        </p:grpSpPr>
        <p:sp>
          <p:nvSpPr>
            <p:cNvPr name="AutoShape 43" id="43"/>
            <p:cNvSpPr/>
            <p:nvPr/>
          </p:nvSpPr>
          <p:spPr>
            <a:xfrm>
              <a:off x="1062915" y="177258"/>
              <a:ext cx="0" cy="581407"/>
            </a:xfrm>
            <a:prstGeom prst="line">
              <a:avLst/>
            </a:prstGeom>
            <a:ln cap="flat" w="25400">
              <a:solidFill>
                <a:srgbClr val="FFFFFF"/>
              </a:solidFill>
              <a:prstDash val="solid"/>
              <a:headEnd type="none" len="sm" w="sm"/>
              <a:tailEnd type="none" len="sm" w="sm"/>
            </a:ln>
          </p:spPr>
        </p:sp>
        <p:sp>
          <p:nvSpPr>
            <p:cNvPr name="Freeform 44" id="44">
              <a:hlinkClick r:id="rId12" tooltip="https://boolamoola.com"/>
            </p:cNvPr>
            <p:cNvSpPr/>
            <p:nvPr/>
          </p:nvSpPr>
          <p:spPr>
            <a:xfrm flipH="false" flipV="false" rot="0">
              <a:off x="1200796" y="0"/>
              <a:ext cx="995818" cy="995818"/>
            </a:xfrm>
            <a:custGeom>
              <a:avLst/>
              <a:gdLst/>
              <a:ahLst/>
              <a:cxnLst/>
              <a:rect r="r" b="b" t="t" l="l"/>
              <a:pathLst>
                <a:path h="995818" w="995818">
                  <a:moveTo>
                    <a:pt x="0" y="0"/>
                  </a:moveTo>
                  <a:lnTo>
                    <a:pt x="995817" y="0"/>
                  </a:lnTo>
                  <a:lnTo>
                    <a:pt x="995817" y="995818"/>
                  </a:lnTo>
                  <a:lnTo>
                    <a:pt x="0" y="995818"/>
                  </a:lnTo>
                  <a:lnTo>
                    <a:pt x="0" y="0"/>
                  </a:lnTo>
                  <a:close/>
                </a:path>
              </a:pathLst>
            </a:custGeom>
            <a:blipFill>
              <a:blip r:embed="rId11"/>
              <a:stretch>
                <a:fillRect l="0" t="0" r="0" b="0"/>
              </a:stretch>
            </a:blipFill>
          </p:spPr>
        </p:sp>
        <p:sp>
          <p:nvSpPr>
            <p:cNvPr name="Freeform 45" id="45"/>
            <p:cNvSpPr/>
            <p:nvPr/>
          </p:nvSpPr>
          <p:spPr>
            <a:xfrm flipH="false" flipV="false" rot="0">
              <a:off x="0" y="78277"/>
              <a:ext cx="834113" cy="839263"/>
            </a:xfrm>
            <a:custGeom>
              <a:avLst/>
              <a:gdLst/>
              <a:ahLst/>
              <a:cxnLst/>
              <a:rect r="r" b="b" t="t" l="l"/>
              <a:pathLst>
                <a:path h="839263" w="834113">
                  <a:moveTo>
                    <a:pt x="0" y="0"/>
                  </a:moveTo>
                  <a:lnTo>
                    <a:pt x="834113" y="0"/>
                  </a:lnTo>
                  <a:lnTo>
                    <a:pt x="834113" y="839263"/>
                  </a:lnTo>
                  <a:lnTo>
                    <a:pt x="0" y="839263"/>
                  </a:lnTo>
                  <a:lnTo>
                    <a:pt x="0" y="0"/>
                  </a:lnTo>
                  <a:close/>
                </a:path>
              </a:pathLst>
            </a:custGeom>
            <a:blipFill>
              <a:blip r:embed="rId13"/>
              <a:stretch>
                <a:fillRect l="-40161" t="0" r="-38714" b="0"/>
              </a:stretch>
            </a:blipFill>
          </p:spPr>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2168528" y="1040292"/>
            <a:ext cx="6307485" cy="1330485"/>
          </a:xfrm>
          <a:custGeom>
            <a:avLst/>
            <a:gdLst/>
            <a:ahLst/>
            <a:cxnLst/>
            <a:rect r="r" b="b" t="t" l="l"/>
            <a:pathLst>
              <a:path h="1330485" w="6307485">
                <a:moveTo>
                  <a:pt x="0" y="0"/>
                </a:moveTo>
                <a:lnTo>
                  <a:pt x="6307484" y="0"/>
                </a:lnTo>
                <a:lnTo>
                  <a:pt x="6307484" y="1330485"/>
                </a:lnTo>
                <a:lnTo>
                  <a:pt x="0" y="1330485"/>
                </a:lnTo>
                <a:lnTo>
                  <a:pt x="0" y="0"/>
                </a:lnTo>
                <a:close/>
              </a:path>
            </a:pathLst>
          </a:custGeom>
          <a:blipFill>
            <a:blip r:embed="rId2"/>
            <a:stretch>
              <a:fillRect l="0" t="0" r="0" b="0"/>
            </a:stretch>
          </a:blipFill>
        </p:spPr>
      </p:sp>
      <p:sp>
        <p:nvSpPr>
          <p:cNvPr name="Freeform 3" id="3"/>
          <p:cNvSpPr/>
          <p:nvPr/>
        </p:nvSpPr>
        <p:spPr>
          <a:xfrm flipH="false" flipV="false" rot="0">
            <a:off x="10951604" y="-1390381"/>
            <a:ext cx="6052446" cy="6052446"/>
          </a:xfrm>
          <a:custGeom>
            <a:avLst/>
            <a:gdLst/>
            <a:ahLst/>
            <a:cxnLst/>
            <a:rect r="r" b="b" t="t" l="l"/>
            <a:pathLst>
              <a:path h="6052446" w="6052446">
                <a:moveTo>
                  <a:pt x="0" y="0"/>
                </a:moveTo>
                <a:lnTo>
                  <a:pt x="6052446" y="0"/>
                </a:lnTo>
                <a:lnTo>
                  <a:pt x="6052446" y="6052446"/>
                </a:lnTo>
                <a:lnTo>
                  <a:pt x="0" y="60524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0" y="3792468"/>
            <a:ext cx="9964559" cy="1739194"/>
          </a:xfrm>
          <a:custGeom>
            <a:avLst/>
            <a:gdLst/>
            <a:ahLst/>
            <a:cxnLst/>
            <a:rect r="r" b="b" t="t" l="l"/>
            <a:pathLst>
              <a:path h="1739194" w="9964559">
                <a:moveTo>
                  <a:pt x="0" y="0"/>
                </a:moveTo>
                <a:lnTo>
                  <a:pt x="9964559" y="0"/>
                </a:lnTo>
                <a:lnTo>
                  <a:pt x="9964559" y="1739194"/>
                </a:lnTo>
                <a:lnTo>
                  <a:pt x="0" y="1739194"/>
                </a:lnTo>
                <a:lnTo>
                  <a:pt x="0" y="0"/>
                </a:lnTo>
                <a:close/>
              </a:path>
            </a:pathLst>
          </a:custGeom>
          <a:blipFill>
            <a:blip r:embed="rId5"/>
            <a:stretch>
              <a:fillRect l="0" t="-144378" r="0" b="-137582"/>
            </a:stretch>
          </a:blipFill>
        </p:spPr>
      </p:sp>
      <p:sp>
        <p:nvSpPr>
          <p:cNvPr name="Freeform 5" id="5"/>
          <p:cNvSpPr/>
          <p:nvPr/>
        </p:nvSpPr>
        <p:spPr>
          <a:xfrm flipH="false" flipV="false" rot="0">
            <a:off x="9807305" y="2879307"/>
            <a:ext cx="7704492" cy="3192292"/>
          </a:xfrm>
          <a:custGeom>
            <a:avLst/>
            <a:gdLst/>
            <a:ahLst/>
            <a:cxnLst/>
            <a:rect r="r" b="b" t="t" l="l"/>
            <a:pathLst>
              <a:path h="3192292" w="7704492">
                <a:moveTo>
                  <a:pt x="0" y="0"/>
                </a:moveTo>
                <a:lnTo>
                  <a:pt x="7704492" y="0"/>
                </a:lnTo>
                <a:lnTo>
                  <a:pt x="7704492" y="3192292"/>
                </a:lnTo>
                <a:lnTo>
                  <a:pt x="0" y="3192292"/>
                </a:lnTo>
                <a:lnTo>
                  <a:pt x="0" y="0"/>
                </a:lnTo>
                <a:close/>
              </a:path>
            </a:pathLst>
          </a:custGeom>
          <a:blipFill>
            <a:blip r:embed="rId6"/>
            <a:stretch>
              <a:fillRect l="-30264" t="-76757" r="-43483" b="-102799"/>
            </a:stretch>
          </a:blipFill>
        </p:spPr>
      </p:sp>
      <p:sp>
        <p:nvSpPr>
          <p:cNvPr name="Freeform 6" id="6"/>
          <p:cNvSpPr/>
          <p:nvPr/>
        </p:nvSpPr>
        <p:spPr>
          <a:xfrm flipH="false" flipV="false" rot="0">
            <a:off x="3890433" y="6451156"/>
            <a:ext cx="2183694" cy="2183694"/>
          </a:xfrm>
          <a:custGeom>
            <a:avLst/>
            <a:gdLst/>
            <a:ahLst/>
            <a:cxnLst/>
            <a:rect r="r" b="b" t="t" l="l"/>
            <a:pathLst>
              <a:path h="2183694" w="2183694">
                <a:moveTo>
                  <a:pt x="0" y="0"/>
                </a:moveTo>
                <a:lnTo>
                  <a:pt x="2183694" y="0"/>
                </a:lnTo>
                <a:lnTo>
                  <a:pt x="2183694" y="2183694"/>
                </a:lnTo>
                <a:lnTo>
                  <a:pt x="0" y="2183694"/>
                </a:lnTo>
                <a:lnTo>
                  <a:pt x="0" y="0"/>
                </a:lnTo>
                <a:close/>
              </a:path>
            </a:pathLst>
          </a:custGeom>
          <a:blipFill>
            <a:blip r:embed="rId7"/>
            <a:stretch>
              <a:fillRect l="0" t="0" r="0" b="0"/>
            </a:stretch>
          </a:blipFill>
        </p:spPr>
      </p:sp>
      <p:sp>
        <p:nvSpPr>
          <p:cNvPr name="Freeform 7" id="7"/>
          <p:cNvSpPr/>
          <p:nvPr/>
        </p:nvSpPr>
        <p:spPr>
          <a:xfrm flipH="false" flipV="false" rot="0">
            <a:off x="12387426" y="6451156"/>
            <a:ext cx="3180802" cy="3180802"/>
          </a:xfrm>
          <a:custGeom>
            <a:avLst/>
            <a:gdLst/>
            <a:ahLst/>
            <a:cxnLst/>
            <a:rect r="r" b="b" t="t" l="l"/>
            <a:pathLst>
              <a:path h="3180802" w="3180802">
                <a:moveTo>
                  <a:pt x="0" y="0"/>
                </a:moveTo>
                <a:lnTo>
                  <a:pt x="3180802" y="0"/>
                </a:lnTo>
                <a:lnTo>
                  <a:pt x="3180802" y="3180802"/>
                </a:lnTo>
                <a:lnTo>
                  <a:pt x="0" y="3180802"/>
                </a:lnTo>
                <a:lnTo>
                  <a:pt x="0" y="0"/>
                </a:lnTo>
                <a:close/>
              </a:path>
            </a:pathLst>
          </a:custGeom>
          <a:blipFill>
            <a:blip r:embed="rId8"/>
            <a:stretch>
              <a:fillRect l="0" t="0" r="0" b="0"/>
            </a:stretch>
          </a:blipFill>
        </p:spPr>
      </p:sp>
      <p:sp>
        <p:nvSpPr>
          <p:cNvPr name="TextBox 8" id="8"/>
          <p:cNvSpPr txBox="true"/>
          <p:nvPr/>
        </p:nvSpPr>
        <p:spPr>
          <a:xfrm rot="0">
            <a:off x="1028700" y="8787864"/>
            <a:ext cx="8334987" cy="613410"/>
          </a:xfrm>
          <a:prstGeom prst="rect">
            <a:avLst/>
          </a:prstGeom>
        </p:spPr>
        <p:txBody>
          <a:bodyPr anchor="t" rtlCol="false" tIns="0" lIns="0" bIns="0" rIns="0">
            <a:spAutoFit/>
          </a:bodyPr>
          <a:lstStyle/>
          <a:p>
            <a:pPr algn="ctr">
              <a:lnSpc>
                <a:spcPts val="5040"/>
              </a:lnSpc>
            </a:pPr>
            <a:r>
              <a:rPr lang="en-US" sz="3600">
                <a:solidFill>
                  <a:srgbClr val="0F4D92"/>
                </a:solidFill>
                <a:latin typeface="Paytone One Bold Italics"/>
              </a:rPr>
              <a:t>FNCALCULATORS.COM</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0F4D92"/>
        </a:solidFill>
      </p:bgPr>
    </p:bg>
    <p:spTree>
      <p:nvGrpSpPr>
        <p:cNvPr id="1" name=""/>
        <p:cNvGrpSpPr/>
        <p:nvPr/>
      </p:nvGrpSpPr>
      <p:grpSpPr>
        <a:xfrm>
          <a:off x="0" y="0"/>
          <a:ext cx="0" cy="0"/>
          <a:chOff x="0" y="0"/>
          <a:chExt cx="0" cy="0"/>
        </a:xfrm>
      </p:grpSpPr>
      <p:grpSp>
        <p:nvGrpSpPr>
          <p:cNvPr name="Group 2" id="2"/>
          <p:cNvGrpSpPr/>
          <p:nvPr/>
        </p:nvGrpSpPr>
        <p:grpSpPr>
          <a:xfrm rot="0">
            <a:off x="-15552" y="7638651"/>
            <a:ext cx="7602282" cy="3517742"/>
            <a:chOff x="0" y="0"/>
            <a:chExt cx="1182234" cy="547046"/>
          </a:xfrm>
        </p:grpSpPr>
        <p:sp>
          <p:nvSpPr>
            <p:cNvPr name="Freeform 3" id="3"/>
            <p:cNvSpPr/>
            <p:nvPr/>
          </p:nvSpPr>
          <p:spPr>
            <a:xfrm flipH="false" flipV="false" rot="0">
              <a:off x="0" y="0"/>
              <a:ext cx="1182234" cy="547046"/>
            </a:xfrm>
            <a:custGeom>
              <a:avLst/>
              <a:gdLst/>
              <a:ahLst/>
              <a:cxnLst/>
              <a:rect r="r" b="b" t="t" l="l"/>
              <a:pathLst>
                <a:path h="547046" w="1182234">
                  <a:moveTo>
                    <a:pt x="0" y="0"/>
                  </a:moveTo>
                  <a:lnTo>
                    <a:pt x="1182234" y="0"/>
                  </a:lnTo>
                  <a:lnTo>
                    <a:pt x="1182234" y="547046"/>
                  </a:lnTo>
                  <a:lnTo>
                    <a:pt x="0" y="547046"/>
                  </a:lnTo>
                  <a:close/>
                </a:path>
              </a:pathLst>
            </a:custGeom>
            <a:solidFill>
              <a:srgbClr val="41C1BA"/>
            </a:solidFill>
          </p:spPr>
        </p:sp>
        <p:sp>
          <p:nvSpPr>
            <p:cNvPr name="TextBox 4" id="4"/>
            <p:cNvSpPr txBox="true"/>
            <p:nvPr/>
          </p:nvSpPr>
          <p:spPr>
            <a:xfrm>
              <a:off x="0" y="0"/>
              <a:ext cx="812800" cy="812800"/>
            </a:xfrm>
            <a:prstGeom prst="rect">
              <a:avLst/>
            </a:prstGeom>
          </p:spPr>
          <p:txBody>
            <a:bodyPr anchor="ctr" rtlCol="false" tIns="50800" lIns="50800" bIns="50800" rIns="50800"/>
            <a:lstStyle/>
            <a:p>
              <a:pPr algn="ctr">
                <a:lnSpc>
                  <a:spcPts val="1156"/>
                </a:lnSpc>
              </a:pPr>
            </a:p>
          </p:txBody>
        </p:sp>
      </p:grpSp>
      <p:grpSp>
        <p:nvGrpSpPr>
          <p:cNvPr name="Group 5" id="5"/>
          <p:cNvGrpSpPr/>
          <p:nvPr/>
        </p:nvGrpSpPr>
        <p:grpSpPr>
          <a:xfrm rot="0">
            <a:off x="-15552" y="4184460"/>
            <a:ext cx="7602282" cy="3517742"/>
            <a:chOff x="0" y="0"/>
            <a:chExt cx="1182234" cy="547046"/>
          </a:xfrm>
        </p:grpSpPr>
        <p:sp>
          <p:nvSpPr>
            <p:cNvPr name="Freeform 6" id="6"/>
            <p:cNvSpPr/>
            <p:nvPr/>
          </p:nvSpPr>
          <p:spPr>
            <a:xfrm flipH="false" flipV="false" rot="0">
              <a:off x="0" y="0"/>
              <a:ext cx="1182234" cy="547046"/>
            </a:xfrm>
            <a:custGeom>
              <a:avLst/>
              <a:gdLst/>
              <a:ahLst/>
              <a:cxnLst/>
              <a:rect r="r" b="b" t="t" l="l"/>
              <a:pathLst>
                <a:path h="547046" w="1182234">
                  <a:moveTo>
                    <a:pt x="0" y="0"/>
                  </a:moveTo>
                  <a:lnTo>
                    <a:pt x="1182234" y="0"/>
                  </a:lnTo>
                  <a:lnTo>
                    <a:pt x="1182234" y="547046"/>
                  </a:lnTo>
                  <a:lnTo>
                    <a:pt x="0" y="547046"/>
                  </a:lnTo>
                  <a:close/>
                </a:path>
              </a:pathLst>
            </a:custGeom>
            <a:solidFill>
              <a:srgbClr val="41C1BA"/>
            </a:solidFill>
          </p:spPr>
        </p:sp>
        <p:sp>
          <p:nvSpPr>
            <p:cNvPr name="TextBox 7" id="7"/>
            <p:cNvSpPr txBox="true"/>
            <p:nvPr/>
          </p:nvSpPr>
          <p:spPr>
            <a:xfrm>
              <a:off x="0" y="0"/>
              <a:ext cx="812800" cy="812800"/>
            </a:xfrm>
            <a:prstGeom prst="rect">
              <a:avLst/>
            </a:prstGeom>
          </p:spPr>
          <p:txBody>
            <a:bodyPr anchor="ctr" rtlCol="false" tIns="50800" lIns="50800" bIns="50800" rIns="50800"/>
            <a:lstStyle/>
            <a:p>
              <a:pPr algn="ctr">
                <a:lnSpc>
                  <a:spcPts val="1156"/>
                </a:lnSpc>
              </a:pPr>
            </a:p>
          </p:txBody>
        </p:sp>
      </p:grpSp>
      <p:grpSp>
        <p:nvGrpSpPr>
          <p:cNvPr name="Group 8" id="8"/>
          <p:cNvGrpSpPr/>
          <p:nvPr/>
        </p:nvGrpSpPr>
        <p:grpSpPr>
          <a:xfrm rot="0">
            <a:off x="-15552" y="0"/>
            <a:ext cx="7602282" cy="4263774"/>
            <a:chOff x="0" y="0"/>
            <a:chExt cx="1182234" cy="663061"/>
          </a:xfrm>
        </p:grpSpPr>
        <p:sp>
          <p:nvSpPr>
            <p:cNvPr name="Freeform 9" id="9"/>
            <p:cNvSpPr/>
            <p:nvPr/>
          </p:nvSpPr>
          <p:spPr>
            <a:xfrm flipH="false" flipV="false" rot="0">
              <a:off x="0" y="0"/>
              <a:ext cx="1182234" cy="663061"/>
            </a:xfrm>
            <a:custGeom>
              <a:avLst/>
              <a:gdLst/>
              <a:ahLst/>
              <a:cxnLst/>
              <a:rect r="r" b="b" t="t" l="l"/>
              <a:pathLst>
                <a:path h="663061" w="1182234">
                  <a:moveTo>
                    <a:pt x="0" y="0"/>
                  </a:moveTo>
                  <a:lnTo>
                    <a:pt x="1182234" y="0"/>
                  </a:lnTo>
                  <a:lnTo>
                    <a:pt x="1182234" y="663061"/>
                  </a:lnTo>
                  <a:lnTo>
                    <a:pt x="0" y="663061"/>
                  </a:lnTo>
                  <a:close/>
                </a:path>
              </a:pathLst>
            </a:custGeom>
            <a:solidFill>
              <a:srgbClr val="FFFFFF"/>
            </a:solidFill>
          </p:spPr>
        </p:sp>
        <p:sp>
          <p:nvSpPr>
            <p:cNvPr name="TextBox 10" id="10"/>
            <p:cNvSpPr txBox="true"/>
            <p:nvPr/>
          </p:nvSpPr>
          <p:spPr>
            <a:xfrm>
              <a:off x="0" y="0"/>
              <a:ext cx="812800" cy="812800"/>
            </a:xfrm>
            <a:prstGeom prst="rect">
              <a:avLst/>
            </a:prstGeom>
          </p:spPr>
          <p:txBody>
            <a:bodyPr anchor="ctr" rtlCol="false" tIns="50800" lIns="50800" bIns="50800" rIns="50800"/>
            <a:lstStyle/>
            <a:p>
              <a:pPr algn="ctr">
                <a:lnSpc>
                  <a:spcPts val="1156"/>
                </a:lnSpc>
              </a:pPr>
            </a:p>
          </p:txBody>
        </p:sp>
      </p:grpSp>
      <p:sp>
        <p:nvSpPr>
          <p:cNvPr name="Freeform 11" id="11"/>
          <p:cNvSpPr/>
          <p:nvPr/>
        </p:nvSpPr>
        <p:spPr>
          <a:xfrm flipH="true" flipV="false" rot="0">
            <a:off x="-700107" y="165815"/>
            <a:ext cx="4675692" cy="4097959"/>
          </a:xfrm>
          <a:custGeom>
            <a:avLst/>
            <a:gdLst/>
            <a:ahLst/>
            <a:cxnLst/>
            <a:rect r="r" b="b" t="t" l="l"/>
            <a:pathLst>
              <a:path h="4097959" w="4675692">
                <a:moveTo>
                  <a:pt x="4675691" y="0"/>
                </a:moveTo>
                <a:lnTo>
                  <a:pt x="0" y="0"/>
                </a:lnTo>
                <a:lnTo>
                  <a:pt x="0" y="4097959"/>
                </a:lnTo>
                <a:lnTo>
                  <a:pt x="4675691" y="4097959"/>
                </a:lnTo>
                <a:lnTo>
                  <a:pt x="4675691" y="0"/>
                </a:lnTo>
                <a:close/>
              </a:path>
            </a:pathLst>
          </a:custGeom>
          <a:blipFill>
            <a:blip r:embed="rId2"/>
            <a:stretch>
              <a:fillRect l="0" t="-20610" r="0" b="-50751"/>
            </a:stretch>
          </a:blipFill>
        </p:spPr>
      </p:sp>
      <p:sp>
        <p:nvSpPr>
          <p:cNvPr name="Freeform 12" id="12"/>
          <p:cNvSpPr/>
          <p:nvPr/>
        </p:nvSpPr>
        <p:spPr>
          <a:xfrm flipH="true" flipV="false" rot="0">
            <a:off x="3785589" y="2932509"/>
            <a:ext cx="3801141" cy="4769693"/>
          </a:xfrm>
          <a:custGeom>
            <a:avLst/>
            <a:gdLst/>
            <a:ahLst/>
            <a:cxnLst/>
            <a:rect r="r" b="b" t="t" l="l"/>
            <a:pathLst>
              <a:path h="4769693" w="3801141">
                <a:moveTo>
                  <a:pt x="3801140" y="0"/>
                </a:moveTo>
                <a:lnTo>
                  <a:pt x="0" y="0"/>
                </a:lnTo>
                <a:lnTo>
                  <a:pt x="0" y="4769693"/>
                </a:lnTo>
                <a:lnTo>
                  <a:pt x="3801140" y="4769693"/>
                </a:lnTo>
                <a:lnTo>
                  <a:pt x="3801140" y="0"/>
                </a:lnTo>
                <a:close/>
              </a:path>
            </a:pathLst>
          </a:custGeom>
          <a:blipFill>
            <a:blip r:embed="rId3"/>
            <a:stretch>
              <a:fillRect l="-12917" t="-18951" r="0" b="-16029"/>
            </a:stretch>
          </a:blipFill>
        </p:spPr>
      </p:sp>
      <p:sp>
        <p:nvSpPr>
          <p:cNvPr name="Freeform 13" id="13"/>
          <p:cNvSpPr/>
          <p:nvPr/>
        </p:nvSpPr>
        <p:spPr>
          <a:xfrm flipH="true" flipV="false" rot="0">
            <a:off x="-700107" y="6628323"/>
            <a:ext cx="4257751" cy="4528069"/>
          </a:xfrm>
          <a:custGeom>
            <a:avLst/>
            <a:gdLst/>
            <a:ahLst/>
            <a:cxnLst/>
            <a:rect r="r" b="b" t="t" l="l"/>
            <a:pathLst>
              <a:path h="4528069" w="4257751">
                <a:moveTo>
                  <a:pt x="4257751" y="0"/>
                </a:moveTo>
                <a:lnTo>
                  <a:pt x="0" y="0"/>
                </a:lnTo>
                <a:lnTo>
                  <a:pt x="0" y="4528070"/>
                </a:lnTo>
                <a:lnTo>
                  <a:pt x="4257751" y="4528070"/>
                </a:lnTo>
                <a:lnTo>
                  <a:pt x="4257751" y="0"/>
                </a:lnTo>
                <a:close/>
              </a:path>
            </a:pathLst>
          </a:custGeom>
          <a:blipFill>
            <a:blip r:embed="rId4"/>
            <a:stretch>
              <a:fillRect l="0" t="-16481" r="0" b="-24563"/>
            </a:stretch>
          </a:blipFill>
        </p:spPr>
      </p:sp>
      <p:sp>
        <p:nvSpPr>
          <p:cNvPr name="TextBox 14" id="14"/>
          <p:cNvSpPr txBox="true"/>
          <p:nvPr/>
        </p:nvSpPr>
        <p:spPr>
          <a:xfrm rot="0">
            <a:off x="7529751" y="1413310"/>
            <a:ext cx="9319558" cy="2403087"/>
          </a:xfrm>
          <a:prstGeom prst="rect">
            <a:avLst/>
          </a:prstGeom>
        </p:spPr>
        <p:txBody>
          <a:bodyPr anchor="t" rtlCol="false" tIns="0" lIns="0" bIns="0" rIns="0">
            <a:spAutoFit/>
          </a:bodyPr>
          <a:lstStyle/>
          <a:p>
            <a:pPr>
              <a:lnSpc>
                <a:spcPts val="19687"/>
              </a:lnSpc>
            </a:pPr>
            <a:r>
              <a:rPr lang="en-US" sz="14062">
                <a:solidFill>
                  <a:srgbClr val="FFFFFF">
                    <a:alpha val="14902"/>
                  </a:srgbClr>
                </a:solidFill>
                <a:latin typeface="Paytone One"/>
              </a:rPr>
              <a:t>GRACIAS</a:t>
            </a:r>
          </a:p>
        </p:txBody>
      </p:sp>
      <p:sp>
        <p:nvSpPr>
          <p:cNvPr name="TextBox 15" id="15"/>
          <p:cNvSpPr txBox="true"/>
          <p:nvPr/>
        </p:nvSpPr>
        <p:spPr>
          <a:xfrm rot="0">
            <a:off x="7529751" y="2855388"/>
            <a:ext cx="7048519" cy="2403087"/>
          </a:xfrm>
          <a:prstGeom prst="rect">
            <a:avLst/>
          </a:prstGeom>
        </p:spPr>
        <p:txBody>
          <a:bodyPr anchor="t" rtlCol="false" tIns="0" lIns="0" bIns="0" rIns="0">
            <a:spAutoFit/>
          </a:bodyPr>
          <a:lstStyle/>
          <a:p>
            <a:pPr>
              <a:lnSpc>
                <a:spcPts val="19687"/>
              </a:lnSpc>
            </a:pPr>
            <a:r>
              <a:rPr lang="en-US" sz="14062">
                <a:solidFill>
                  <a:srgbClr val="16A9FF"/>
                </a:solidFill>
                <a:latin typeface="Paytone One"/>
              </a:rPr>
              <a:t>GRAZIE</a:t>
            </a:r>
          </a:p>
        </p:txBody>
      </p:sp>
      <p:sp>
        <p:nvSpPr>
          <p:cNvPr name="TextBox 16" id="16"/>
          <p:cNvSpPr txBox="true"/>
          <p:nvPr/>
        </p:nvSpPr>
        <p:spPr>
          <a:xfrm rot="0">
            <a:off x="7529751" y="4250946"/>
            <a:ext cx="9125678" cy="2403087"/>
          </a:xfrm>
          <a:prstGeom prst="rect">
            <a:avLst/>
          </a:prstGeom>
        </p:spPr>
        <p:txBody>
          <a:bodyPr anchor="t" rtlCol="false" tIns="0" lIns="0" bIns="0" rIns="0">
            <a:spAutoFit/>
          </a:bodyPr>
          <a:lstStyle/>
          <a:p>
            <a:pPr>
              <a:lnSpc>
                <a:spcPts val="19687"/>
              </a:lnSpc>
            </a:pPr>
            <a:r>
              <a:rPr lang="en-US" sz="14062">
                <a:solidFill>
                  <a:srgbClr val="41C1BA"/>
                </a:solidFill>
                <a:latin typeface="Paytone One"/>
              </a:rPr>
              <a:t>DZIĘKUJĘ</a:t>
            </a:r>
          </a:p>
        </p:txBody>
      </p:sp>
      <p:sp>
        <p:nvSpPr>
          <p:cNvPr name="Freeform 17" id="17"/>
          <p:cNvSpPr/>
          <p:nvPr/>
        </p:nvSpPr>
        <p:spPr>
          <a:xfrm flipH="false" flipV="false" rot="0">
            <a:off x="16713114" y="8664038"/>
            <a:ext cx="1346316" cy="1346316"/>
          </a:xfrm>
          <a:custGeom>
            <a:avLst/>
            <a:gdLst/>
            <a:ahLst/>
            <a:cxnLst/>
            <a:rect r="r" b="b" t="t" l="l"/>
            <a:pathLst>
              <a:path h="1346316" w="1346316">
                <a:moveTo>
                  <a:pt x="0" y="0"/>
                </a:moveTo>
                <a:lnTo>
                  <a:pt x="1346316" y="0"/>
                </a:lnTo>
                <a:lnTo>
                  <a:pt x="1346316" y="1346316"/>
                </a:lnTo>
                <a:lnTo>
                  <a:pt x="0" y="134631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8" id="18">
            <a:hlinkClick r:id="rId8" tooltip="https://boolamoola.com"/>
          </p:cNvPr>
          <p:cNvSpPr/>
          <p:nvPr/>
        </p:nvSpPr>
        <p:spPr>
          <a:xfrm flipH="false" flipV="false" rot="0">
            <a:off x="17129638" y="229555"/>
            <a:ext cx="929792" cy="929792"/>
          </a:xfrm>
          <a:custGeom>
            <a:avLst/>
            <a:gdLst/>
            <a:ahLst/>
            <a:cxnLst/>
            <a:rect r="r" b="b" t="t" l="l"/>
            <a:pathLst>
              <a:path h="929792" w="929792">
                <a:moveTo>
                  <a:pt x="0" y="0"/>
                </a:moveTo>
                <a:lnTo>
                  <a:pt x="929792" y="0"/>
                </a:lnTo>
                <a:lnTo>
                  <a:pt x="929792" y="929792"/>
                </a:lnTo>
                <a:lnTo>
                  <a:pt x="0" y="929792"/>
                </a:lnTo>
                <a:lnTo>
                  <a:pt x="0" y="0"/>
                </a:lnTo>
                <a:close/>
              </a:path>
            </a:pathLst>
          </a:custGeom>
          <a:blipFill>
            <a:blip r:embed="rId7"/>
            <a:stretch>
              <a:fillRect l="0" t="0" r="0" b="0"/>
            </a:stretch>
          </a:blipFill>
        </p:spPr>
      </p:sp>
      <p:sp>
        <p:nvSpPr>
          <p:cNvPr name="TextBox 19" id="19"/>
          <p:cNvSpPr txBox="true"/>
          <p:nvPr/>
        </p:nvSpPr>
        <p:spPr>
          <a:xfrm rot="0">
            <a:off x="7548629" y="-37145"/>
            <a:ext cx="9319558" cy="2403087"/>
          </a:xfrm>
          <a:prstGeom prst="rect">
            <a:avLst/>
          </a:prstGeom>
        </p:spPr>
        <p:txBody>
          <a:bodyPr anchor="t" rtlCol="false" tIns="0" lIns="0" bIns="0" rIns="0">
            <a:spAutoFit/>
          </a:bodyPr>
          <a:lstStyle/>
          <a:p>
            <a:pPr>
              <a:lnSpc>
                <a:spcPts val="19687"/>
              </a:lnSpc>
            </a:pPr>
            <a:r>
              <a:rPr lang="en-US" sz="14062">
                <a:solidFill>
                  <a:srgbClr val="FFFFFF">
                    <a:alpha val="14902"/>
                  </a:srgbClr>
                </a:solidFill>
                <a:latin typeface="Paytone One"/>
              </a:rPr>
              <a:t>MERCI</a:t>
            </a:r>
          </a:p>
        </p:txBody>
      </p:sp>
      <p:sp>
        <p:nvSpPr>
          <p:cNvPr name="TextBox 20" id="20"/>
          <p:cNvSpPr txBox="true"/>
          <p:nvPr/>
        </p:nvSpPr>
        <p:spPr>
          <a:xfrm rot="0">
            <a:off x="3998095" y="1189995"/>
            <a:ext cx="3216955" cy="578557"/>
          </a:xfrm>
          <a:prstGeom prst="rect">
            <a:avLst/>
          </a:prstGeom>
        </p:spPr>
        <p:txBody>
          <a:bodyPr anchor="t" rtlCol="false" tIns="0" lIns="0" bIns="0" rIns="0">
            <a:spAutoFit/>
          </a:bodyPr>
          <a:lstStyle/>
          <a:p>
            <a:pPr algn="r">
              <a:lnSpc>
                <a:spcPts val="4736"/>
              </a:lnSpc>
            </a:pPr>
            <a:r>
              <a:rPr lang="en-US" sz="3383">
                <a:solidFill>
                  <a:srgbClr val="0F4D92"/>
                </a:solidFill>
                <a:latin typeface="Paytone One"/>
              </a:rPr>
              <a:t>JOHN CASERTA</a:t>
            </a:r>
          </a:p>
        </p:txBody>
      </p:sp>
      <p:sp>
        <p:nvSpPr>
          <p:cNvPr name="TextBox 21" id="21"/>
          <p:cNvSpPr txBox="true"/>
          <p:nvPr/>
        </p:nvSpPr>
        <p:spPr>
          <a:xfrm rot="0">
            <a:off x="2519603" y="8276049"/>
            <a:ext cx="4695823" cy="578557"/>
          </a:xfrm>
          <a:prstGeom prst="rect">
            <a:avLst/>
          </a:prstGeom>
        </p:spPr>
        <p:txBody>
          <a:bodyPr anchor="t" rtlCol="false" tIns="0" lIns="0" bIns="0" rIns="0">
            <a:spAutoFit/>
          </a:bodyPr>
          <a:lstStyle/>
          <a:p>
            <a:pPr algn="r">
              <a:lnSpc>
                <a:spcPts val="4736"/>
              </a:lnSpc>
            </a:pPr>
            <a:r>
              <a:rPr lang="en-US" sz="3383">
                <a:solidFill>
                  <a:srgbClr val="FFFFFF"/>
                </a:solidFill>
                <a:latin typeface="Paytone One"/>
              </a:rPr>
              <a:t>AMY CROOKSHANK</a:t>
            </a:r>
          </a:p>
        </p:txBody>
      </p:sp>
      <p:sp>
        <p:nvSpPr>
          <p:cNvPr name="TextBox 22" id="22"/>
          <p:cNvSpPr txBox="true"/>
          <p:nvPr/>
        </p:nvSpPr>
        <p:spPr>
          <a:xfrm rot="0">
            <a:off x="511892" y="4832760"/>
            <a:ext cx="3799481" cy="578557"/>
          </a:xfrm>
          <a:prstGeom prst="rect">
            <a:avLst/>
          </a:prstGeom>
        </p:spPr>
        <p:txBody>
          <a:bodyPr anchor="t" rtlCol="false" tIns="0" lIns="0" bIns="0" rIns="0">
            <a:spAutoFit/>
          </a:bodyPr>
          <a:lstStyle/>
          <a:p>
            <a:pPr>
              <a:lnSpc>
                <a:spcPts val="4736"/>
              </a:lnSpc>
            </a:pPr>
            <a:r>
              <a:rPr lang="en-US" sz="3383">
                <a:solidFill>
                  <a:srgbClr val="0F4D92"/>
                </a:solidFill>
                <a:latin typeface="Paytone One"/>
              </a:rPr>
              <a:t>NATHALIE EDEEN</a:t>
            </a:r>
          </a:p>
        </p:txBody>
      </p:sp>
      <p:sp>
        <p:nvSpPr>
          <p:cNvPr name="TextBox 23" id="23"/>
          <p:cNvSpPr txBox="true"/>
          <p:nvPr/>
        </p:nvSpPr>
        <p:spPr>
          <a:xfrm rot="0">
            <a:off x="3975584" y="1865207"/>
            <a:ext cx="2922027" cy="349588"/>
          </a:xfrm>
          <a:prstGeom prst="rect">
            <a:avLst/>
          </a:prstGeom>
        </p:spPr>
        <p:txBody>
          <a:bodyPr anchor="t" rtlCol="false" tIns="0" lIns="0" bIns="0" rIns="0">
            <a:spAutoFit/>
          </a:bodyPr>
          <a:lstStyle/>
          <a:p>
            <a:pPr>
              <a:lnSpc>
                <a:spcPts val="2781"/>
              </a:lnSpc>
              <a:spcBef>
                <a:spcPct val="0"/>
              </a:spcBef>
            </a:pPr>
            <a:r>
              <a:rPr lang="en-US" sz="1986" u="sng">
                <a:solidFill>
                  <a:srgbClr val="0F4D92"/>
                </a:solidFill>
                <a:latin typeface="Object Sans Bold"/>
                <a:hlinkClick r:id="rId9" tooltip="http://calendly.com/jcaserta"/>
              </a:rPr>
              <a:t>calendly.com/jcaserta</a:t>
            </a:r>
          </a:p>
        </p:txBody>
      </p:sp>
      <p:sp>
        <p:nvSpPr>
          <p:cNvPr name="TextBox 24" id="24"/>
          <p:cNvSpPr txBox="true"/>
          <p:nvPr/>
        </p:nvSpPr>
        <p:spPr>
          <a:xfrm rot="0">
            <a:off x="511892" y="5519164"/>
            <a:ext cx="3124690" cy="349588"/>
          </a:xfrm>
          <a:prstGeom prst="rect">
            <a:avLst/>
          </a:prstGeom>
        </p:spPr>
        <p:txBody>
          <a:bodyPr anchor="t" rtlCol="false" tIns="0" lIns="0" bIns="0" rIns="0">
            <a:spAutoFit/>
          </a:bodyPr>
          <a:lstStyle/>
          <a:p>
            <a:pPr>
              <a:lnSpc>
                <a:spcPts val="2781"/>
              </a:lnSpc>
              <a:spcBef>
                <a:spcPct val="0"/>
              </a:spcBef>
            </a:pPr>
            <a:r>
              <a:rPr lang="en-US" sz="1986" u="sng">
                <a:solidFill>
                  <a:srgbClr val="FFFEFE"/>
                </a:solidFill>
                <a:latin typeface="Object Sans Bold"/>
                <a:hlinkClick r:id="rId10" tooltip="http://calendly.com/nedeen-1"/>
              </a:rPr>
              <a:t>calendly.com/nedeen-1</a:t>
            </a:r>
          </a:p>
        </p:txBody>
      </p:sp>
      <p:sp>
        <p:nvSpPr>
          <p:cNvPr name="TextBox 25" id="25"/>
          <p:cNvSpPr txBox="true"/>
          <p:nvPr/>
        </p:nvSpPr>
        <p:spPr>
          <a:xfrm rot="0">
            <a:off x="3015924" y="8949856"/>
            <a:ext cx="3389477" cy="349588"/>
          </a:xfrm>
          <a:prstGeom prst="rect">
            <a:avLst/>
          </a:prstGeom>
        </p:spPr>
        <p:txBody>
          <a:bodyPr anchor="t" rtlCol="false" tIns="0" lIns="0" bIns="0" rIns="0">
            <a:spAutoFit/>
          </a:bodyPr>
          <a:lstStyle/>
          <a:p>
            <a:pPr>
              <a:lnSpc>
                <a:spcPts val="2781"/>
              </a:lnSpc>
              <a:spcBef>
                <a:spcPct val="0"/>
              </a:spcBef>
            </a:pPr>
            <a:r>
              <a:rPr lang="en-US" sz="1986" u="sng">
                <a:solidFill>
                  <a:srgbClr val="FFFEFE"/>
                </a:solidFill>
                <a:latin typeface="Object Sans Bold"/>
                <a:hlinkClick r:id="rId11" tooltip="http://calendly.com/acrookshank"/>
              </a:rPr>
              <a:t>calendly.com/acrookshank</a:t>
            </a:r>
          </a:p>
        </p:txBody>
      </p:sp>
      <p:sp>
        <p:nvSpPr>
          <p:cNvPr name="TextBox 26" id="26"/>
          <p:cNvSpPr txBox="true"/>
          <p:nvPr/>
        </p:nvSpPr>
        <p:spPr>
          <a:xfrm rot="0">
            <a:off x="7589634" y="5673344"/>
            <a:ext cx="10831289" cy="2403087"/>
          </a:xfrm>
          <a:prstGeom prst="rect">
            <a:avLst/>
          </a:prstGeom>
        </p:spPr>
        <p:txBody>
          <a:bodyPr anchor="t" rtlCol="false" tIns="0" lIns="0" bIns="0" rIns="0">
            <a:spAutoFit/>
          </a:bodyPr>
          <a:lstStyle/>
          <a:p>
            <a:pPr>
              <a:lnSpc>
                <a:spcPts val="19687"/>
              </a:lnSpc>
            </a:pPr>
            <a:r>
              <a:rPr lang="en-US" sz="14062">
                <a:solidFill>
                  <a:srgbClr val="FFFFFF"/>
                </a:solidFill>
                <a:latin typeface="Paytone One"/>
              </a:rPr>
              <a:t>THANK YOU</a:t>
            </a:r>
          </a:p>
        </p:txBody>
      </p:sp>
      <p:sp>
        <p:nvSpPr>
          <p:cNvPr name="TextBox 27" id="27"/>
          <p:cNvSpPr txBox="true"/>
          <p:nvPr/>
        </p:nvSpPr>
        <p:spPr>
          <a:xfrm rot="0">
            <a:off x="7501176" y="-1461461"/>
            <a:ext cx="9319558" cy="2402123"/>
          </a:xfrm>
          <a:prstGeom prst="rect">
            <a:avLst/>
          </a:prstGeom>
        </p:spPr>
        <p:txBody>
          <a:bodyPr anchor="t" rtlCol="false" tIns="0" lIns="0" bIns="0" rIns="0">
            <a:spAutoFit/>
          </a:bodyPr>
          <a:lstStyle/>
          <a:p>
            <a:pPr>
              <a:lnSpc>
                <a:spcPts val="19687"/>
              </a:lnSpc>
            </a:pPr>
            <a:r>
              <a:rPr lang="en-US" sz="14062">
                <a:solidFill>
                  <a:srgbClr val="FFFFFF">
                    <a:alpha val="14902"/>
                  </a:srgbClr>
                </a:solidFill>
                <a:latin typeface="Paytone One"/>
              </a:rPr>
              <a:t>XIÈXIÈ</a:t>
            </a:r>
          </a:p>
        </p:txBody>
      </p:sp>
      <p:sp>
        <p:nvSpPr>
          <p:cNvPr name="TextBox 28" id="28"/>
          <p:cNvSpPr txBox="true"/>
          <p:nvPr/>
        </p:nvSpPr>
        <p:spPr>
          <a:xfrm rot="-5400000">
            <a:off x="15695618" y="9079990"/>
            <a:ext cx="1353468" cy="507260"/>
          </a:xfrm>
          <a:prstGeom prst="rect">
            <a:avLst/>
          </a:prstGeom>
        </p:spPr>
        <p:txBody>
          <a:bodyPr anchor="t" rtlCol="false" tIns="0" lIns="0" bIns="0" rIns="0">
            <a:spAutoFit/>
          </a:bodyPr>
          <a:lstStyle/>
          <a:p>
            <a:pPr algn="ctr">
              <a:lnSpc>
                <a:spcPts val="4065"/>
              </a:lnSpc>
            </a:pPr>
            <a:r>
              <a:rPr lang="en-US" sz="2904">
                <a:solidFill>
                  <a:srgbClr val="41C1BA"/>
                </a:solidFill>
                <a:latin typeface="Hiatus"/>
              </a:rPr>
              <a:t>Scan here!</a:t>
            </a:r>
          </a:p>
        </p:txBody>
      </p:sp>
      <p:sp>
        <p:nvSpPr>
          <p:cNvPr name="TextBox 29" id="29"/>
          <p:cNvSpPr txBox="true"/>
          <p:nvPr/>
        </p:nvSpPr>
        <p:spPr>
          <a:xfrm rot="0">
            <a:off x="16218320" y="8151588"/>
            <a:ext cx="1841110" cy="388625"/>
          </a:xfrm>
          <a:prstGeom prst="rect">
            <a:avLst/>
          </a:prstGeom>
        </p:spPr>
        <p:txBody>
          <a:bodyPr anchor="t" rtlCol="false" tIns="0" lIns="0" bIns="0" rIns="0">
            <a:spAutoFit/>
          </a:bodyPr>
          <a:lstStyle/>
          <a:p>
            <a:pPr algn="ctr">
              <a:lnSpc>
                <a:spcPts val="3263"/>
              </a:lnSpc>
            </a:pPr>
            <a:r>
              <a:rPr lang="en-US" sz="2331">
                <a:solidFill>
                  <a:srgbClr val="FFFFFF"/>
                </a:solidFill>
                <a:latin typeface="Paytone One"/>
              </a:rPr>
              <a:t>CONTACT US</a:t>
            </a:r>
          </a:p>
        </p:txBody>
      </p:sp>
      <p:sp>
        <p:nvSpPr>
          <p:cNvPr name="TextBox 30" id="30"/>
          <p:cNvSpPr txBox="true"/>
          <p:nvPr/>
        </p:nvSpPr>
        <p:spPr>
          <a:xfrm rot="0">
            <a:off x="8043690" y="8314149"/>
            <a:ext cx="7313444" cy="1599941"/>
          </a:xfrm>
          <a:prstGeom prst="rect">
            <a:avLst/>
          </a:prstGeom>
        </p:spPr>
        <p:txBody>
          <a:bodyPr anchor="t" rtlCol="false" tIns="0" lIns="0" bIns="0" rIns="0">
            <a:spAutoFit/>
          </a:bodyPr>
          <a:lstStyle/>
          <a:p>
            <a:pPr>
              <a:lnSpc>
                <a:spcPts val="1589"/>
              </a:lnSpc>
            </a:pPr>
            <a:r>
              <a:rPr lang="en-US" sz="1135">
                <a:solidFill>
                  <a:srgbClr val="FFFEFE"/>
                </a:solidFill>
                <a:latin typeface="Object Sans"/>
              </a:rPr>
              <a:t>Registered Representative of, Securities and investment advisory services offered through Hornor, Townsend &amp; Kent, LLC. Registered Investment Adviser. Member FINRA/SIPC. 600 Dresher Road, Horsham PA 19044. 800-873-7637, </a:t>
            </a:r>
            <a:r>
              <a:rPr lang="en-US" sz="1135">
                <a:solidFill>
                  <a:srgbClr val="FFFEFE"/>
                </a:solidFill>
                <a:latin typeface="Object Sans"/>
                <a:hlinkClick r:id="rId12" tooltip="http://www.htk.com/"/>
              </a:rPr>
              <a:t>www.htk.com</a:t>
            </a:r>
            <a:r>
              <a:rPr lang="en-US" sz="1135">
                <a:solidFill>
                  <a:srgbClr val="FFFEFE"/>
                </a:solidFill>
                <a:latin typeface="Object Sans"/>
              </a:rPr>
              <a:t>. HTK is a wholly-owned subsidiary of The Penn Mutual Life Insurance Company. HTK does not offer tax or legal advice. Caserta &amp; de Jongh, LLC is unaffiliated with Hornor, Townsend, and Kent. For Educational Purposes Only - Not to be relied upon as financial advice. Not all topics discussed may be suitable for all investors.</a:t>
            </a:r>
          </a:p>
          <a:p>
            <a:pPr>
              <a:lnSpc>
                <a:spcPts val="1589"/>
              </a:lnSpc>
            </a:pPr>
          </a:p>
          <a:p>
            <a:pPr>
              <a:lnSpc>
                <a:spcPts val="1589"/>
              </a:lnSpc>
            </a:pPr>
            <a:r>
              <a:rPr lang="en-US" sz="1135">
                <a:solidFill>
                  <a:srgbClr val="FFFEFE"/>
                </a:solidFill>
                <a:latin typeface="Object Sans Bold"/>
              </a:rPr>
              <a:t>5593343RG_Mar25</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F4D92"/>
        </a:solidFill>
      </p:bgPr>
    </p:bg>
    <p:spTree>
      <p:nvGrpSpPr>
        <p:cNvPr id="1" name=""/>
        <p:cNvGrpSpPr/>
        <p:nvPr/>
      </p:nvGrpSpPr>
      <p:grpSpPr>
        <a:xfrm>
          <a:off x="0" y="0"/>
          <a:ext cx="0" cy="0"/>
          <a:chOff x="0" y="0"/>
          <a:chExt cx="0" cy="0"/>
        </a:xfrm>
      </p:grpSpPr>
      <p:grpSp>
        <p:nvGrpSpPr>
          <p:cNvPr name="Group 2" id="2"/>
          <p:cNvGrpSpPr/>
          <p:nvPr/>
        </p:nvGrpSpPr>
        <p:grpSpPr>
          <a:xfrm rot="0">
            <a:off x="-351101" y="-209534"/>
            <a:ext cx="4981531" cy="10922232"/>
            <a:chOff x="0" y="0"/>
            <a:chExt cx="1312008" cy="2876637"/>
          </a:xfrm>
        </p:grpSpPr>
        <p:sp>
          <p:nvSpPr>
            <p:cNvPr name="Freeform 3" id="3"/>
            <p:cNvSpPr/>
            <p:nvPr/>
          </p:nvSpPr>
          <p:spPr>
            <a:xfrm flipH="false" flipV="false" rot="0">
              <a:off x="0" y="0"/>
              <a:ext cx="1312008" cy="2876637"/>
            </a:xfrm>
            <a:custGeom>
              <a:avLst/>
              <a:gdLst/>
              <a:ahLst/>
              <a:cxnLst/>
              <a:rect r="r" b="b" t="t" l="l"/>
              <a:pathLst>
                <a:path h="2876637" w="1312008">
                  <a:moveTo>
                    <a:pt x="0" y="0"/>
                  </a:moveTo>
                  <a:lnTo>
                    <a:pt x="1312008" y="0"/>
                  </a:lnTo>
                  <a:lnTo>
                    <a:pt x="1312008" y="2876637"/>
                  </a:lnTo>
                  <a:lnTo>
                    <a:pt x="0" y="2876637"/>
                  </a:lnTo>
                  <a:close/>
                </a:path>
              </a:pathLst>
            </a:custGeom>
            <a:solidFill>
              <a:srgbClr val="FFFFFF"/>
            </a:solidFill>
          </p:spPr>
        </p:sp>
        <p:sp>
          <p:nvSpPr>
            <p:cNvPr name="TextBox 4" id="4"/>
            <p:cNvSpPr txBox="true"/>
            <p:nvPr/>
          </p:nvSpPr>
          <p:spPr>
            <a:xfrm>
              <a:off x="0" y="-57150"/>
              <a:ext cx="812800" cy="869950"/>
            </a:xfrm>
            <a:prstGeom prst="rect">
              <a:avLst/>
            </a:prstGeom>
          </p:spPr>
          <p:txBody>
            <a:bodyPr anchor="ctr" rtlCol="false" tIns="50800" lIns="50800" bIns="50800" rIns="50800"/>
            <a:lstStyle/>
            <a:p>
              <a:pPr algn="ctr">
                <a:lnSpc>
                  <a:spcPts val="3710"/>
                </a:lnSpc>
              </a:pPr>
            </a:p>
          </p:txBody>
        </p:sp>
      </p:grpSp>
      <p:sp>
        <p:nvSpPr>
          <p:cNvPr name="Freeform 5" id="5"/>
          <p:cNvSpPr/>
          <p:nvPr/>
        </p:nvSpPr>
        <p:spPr>
          <a:xfrm flipH="false" flipV="false" rot="0">
            <a:off x="-84067" y="3316"/>
            <a:ext cx="4584230" cy="10287000"/>
          </a:xfrm>
          <a:custGeom>
            <a:avLst/>
            <a:gdLst/>
            <a:ahLst/>
            <a:cxnLst/>
            <a:rect r="r" b="b" t="t" l="l"/>
            <a:pathLst>
              <a:path h="10287000" w="4584230">
                <a:moveTo>
                  <a:pt x="0" y="0"/>
                </a:moveTo>
                <a:lnTo>
                  <a:pt x="4584229" y="0"/>
                </a:lnTo>
                <a:lnTo>
                  <a:pt x="4584229" y="10287000"/>
                </a:lnTo>
                <a:lnTo>
                  <a:pt x="0" y="10287000"/>
                </a:lnTo>
                <a:lnTo>
                  <a:pt x="0" y="0"/>
                </a:lnTo>
                <a:close/>
              </a:path>
            </a:pathLst>
          </a:custGeom>
          <a:blipFill>
            <a:blip r:embed="rId3">
              <a:alphaModFix amt="25000"/>
            </a:blip>
            <a:stretch>
              <a:fillRect l="-176131" t="0" r="-68805" b="-2604"/>
            </a:stretch>
          </a:blipFill>
        </p:spPr>
      </p:sp>
      <p:grpSp>
        <p:nvGrpSpPr>
          <p:cNvPr name="Group 6" id="6"/>
          <p:cNvGrpSpPr/>
          <p:nvPr/>
        </p:nvGrpSpPr>
        <p:grpSpPr>
          <a:xfrm rot="0">
            <a:off x="4482333" y="0"/>
            <a:ext cx="4661667" cy="10287000"/>
            <a:chOff x="0" y="0"/>
            <a:chExt cx="1227764" cy="2709333"/>
          </a:xfrm>
        </p:grpSpPr>
        <p:sp>
          <p:nvSpPr>
            <p:cNvPr name="Freeform 7" id="7"/>
            <p:cNvSpPr/>
            <p:nvPr/>
          </p:nvSpPr>
          <p:spPr>
            <a:xfrm flipH="false" flipV="false" rot="0">
              <a:off x="0" y="0"/>
              <a:ext cx="1227764" cy="2709333"/>
            </a:xfrm>
            <a:custGeom>
              <a:avLst/>
              <a:gdLst/>
              <a:ahLst/>
              <a:cxnLst/>
              <a:rect r="r" b="b" t="t" l="l"/>
              <a:pathLst>
                <a:path h="2709333" w="1227764">
                  <a:moveTo>
                    <a:pt x="0" y="0"/>
                  </a:moveTo>
                  <a:lnTo>
                    <a:pt x="1227764" y="0"/>
                  </a:lnTo>
                  <a:lnTo>
                    <a:pt x="1227764" y="2709333"/>
                  </a:lnTo>
                  <a:lnTo>
                    <a:pt x="0" y="2709333"/>
                  </a:lnTo>
                  <a:close/>
                </a:path>
              </a:pathLst>
            </a:custGeom>
            <a:solidFill>
              <a:srgbClr val="16A9FF"/>
            </a:solidFill>
          </p:spPr>
        </p:sp>
        <p:sp>
          <p:nvSpPr>
            <p:cNvPr name="TextBox 8" id="8"/>
            <p:cNvSpPr txBox="true"/>
            <p:nvPr/>
          </p:nvSpPr>
          <p:spPr>
            <a:xfrm>
              <a:off x="0" y="-57150"/>
              <a:ext cx="812800" cy="869950"/>
            </a:xfrm>
            <a:prstGeom prst="rect">
              <a:avLst/>
            </a:prstGeom>
          </p:spPr>
          <p:txBody>
            <a:bodyPr anchor="ctr" rtlCol="false" tIns="50800" lIns="50800" bIns="50800" rIns="50800"/>
            <a:lstStyle/>
            <a:p>
              <a:pPr algn="ctr">
                <a:lnSpc>
                  <a:spcPts val="3359"/>
                </a:lnSpc>
              </a:pPr>
            </a:p>
          </p:txBody>
        </p:sp>
      </p:grpSp>
      <p:sp>
        <p:nvSpPr>
          <p:cNvPr name="Freeform 9" id="9"/>
          <p:cNvSpPr/>
          <p:nvPr/>
        </p:nvSpPr>
        <p:spPr>
          <a:xfrm flipH="false" flipV="false" rot="0">
            <a:off x="4482333" y="0"/>
            <a:ext cx="4532301" cy="10287000"/>
          </a:xfrm>
          <a:custGeom>
            <a:avLst/>
            <a:gdLst/>
            <a:ahLst/>
            <a:cxnLst/>
            <a:rect r="r" b="b" t="t" l="l"/>
            <a:pathLst>
              <a:path h="10287000" w="4532301">
                <a:moveTo>
                  <a:pt x="0" y="0"/>
                </a:moveTo>
                <a:lnTo>
                  <a:pt x="4532301" y="0"/>
                </a:lnTo>
                <a:lnTo>
                  <a:pt x="4532301" y="10287000"/>
                </a:lnTo>
                <a:lnTo>
                  <a:pt x="0" y="10287000"/>
                </a:lnTo>
                <a:lnTo>
                  <a:pt x="0" y="0"/>
                </a:lnTo>
                <a:close/>
              </a:path>
            </a:pathLst>
          </a:custGeom>
          <a:blipFill>
            <a:blip r:embed="rId4">
              <a:alphaModFix amt="25000"/>
            </a:blip>
            <a:stretch>
              <a:fillRect l="-134790" t="0" r="-133946" b="-2552"/>
            </a:stretch>
          </a:blipFill>
        </p:spPr>
      </p:sp>
      <p:grpSp>
        <p:nvGrpSpPr>
          <p:cNvPr name="Group 10" id="10"/>
          <p:cNvGrpSpPr/>
          <p:nvPr/>
        </p:nvGrpSpPr>
        <p:grpSpPr>
          <a:xfrm rot="0">
            <a:off x="8999359" y="3316"/>
            <a:ext cx="4707494" cy="10287000"/>
            <a:chOff x="0" y="0"/>
            <a:chExt cx="1239834" cy="2709333"/>
          </a:xfrm>
        </p:grpSpPr>
        <p:sp>
          <p:nvSpPr>
            <p:cNvPr name="Freeform 11" id="11"/>
            <p:cNvSpPr/>
            <p:nvPr/>
          </p:nvSpPr>
          <p:spPr>
            <a:xfrm flipH="false" flipV="false" rot="0">
              <a:off x="0" y="0"/>
              <a:ext cx="1239834" cy="2709333"/>
            </a:xfrm>
            <a:custGeom>
              <a:avLst/>
              <a:gdLst/>
              <a:ahLst/>
              <a:cxnLst/>
              <a:rect r="r" b="b" t="t" l="l"/>
              <a:pathLst>
                <a:path h="2709333" w="1239834">
                  <a:moveTo>
                    <a:pt x="0" y="0"/>
                  </a:moveTo>
                  <a:lnTo>
                    <a:pt x="1239834" y="0"/>
                  </a:lnTo>
                  <a:lnTo>
                    <a:pt x="1239834" y="2709333"/>
                  </a:lnTo>
                  <a:lnTo>
                    <a:pt x="0" y="2709333"/>
                  </a:lnTo>
                  <a:close/>
                </a:path>
              </a:pathLst>
            </a:custGeom>
            <a:solidFill>
              <a:srgbClr val="41C1BA"/>
            </a:solidFill>
          </p:spPr>
        </p:sp>
        <p:sp>
          <p:nvSpPr>
            <p:cNvPr name="TextBox 12" id="12"/>
            <p:cNvSpPr txBox="true"/>
            <p:nvPr/>
          </p:nvSpPr>
          <p:spPr>
            <a:xfrm>
              <a:off x="0" y="-57150"/>
              <a:ext cx="812800" cy="869950"/>
            </a:xfrm>
            <a:prstGeom prst="rect">
              <a:avLst/>
            </a:prstGeom>
          </p:spPr>
          <p:txBody>
            <a:bodyPr anchor="ctr" rtlCol="false" tIns="50800" lIns="50800" bIns="50800" rIns="50800"/>
            <a:lstStyle/>
            <a:p>
              <a:pPr algn="ctr">
                <a:lnSpc>
                  <a:spcPts val="3359"/>
                </a:lnSpc>
              </a:pPr>
            </a:p>
          </p:txBody>
        </p:sp>
      </p:grpSp>
      <p:grpSp>
        <p:nvGrpSpPr>
          <p:cNvPr name="Group 13" id="13"/>
          <p:cNvGrpSpPr/>
          <p:nvPr/>
        </p:nvGrpSpPr>
        <p:grpSpPr>
          <a:xfrm rot="0">
            <a:off x="13638223" y="0"/>
            <a:ext cx="4634130" cy="10287000"/>
            <a:chOff x="0" y="0"/>
            <a:chExt cx="1220512" cy="2709333"/>
          </a:xfrm>
        </p:grpSpPr>
        <p:sp>
          <p:nvSpPr>
            <p:cNvPr name="Freeform 14" id="14"/>
            <p:cNvSpPr/>
            <p:nvPr/>
          </p:nvSpPr>
          <p:spPr>
            <a:xfrm flipH="false" flipV="false" rot="0">
              <a:off x="0" y="0"/>
              <a:ext cx="1220512" cy="2709333"/>
            </a:xfrm>
            <a:custGeom>
              <a:avLst/>
              <a:gdLst/>
              <a:ahLst/>
              <a:cxnLst/>
              <a:rect r="r" b="b" t="t" l="l"/>
              <a:pathLst>
                <a:path h="2709333" w="1220512">
                  <a:moveTo>
                    <a:pt x="0" y="0"/>
                  </a:moveTo>
                  <a:lnTo>
                    <a:pt x="1220512" y="0"/>
                  </a:lnTo>
                  <a:lnTo>
                    <a:pt x="1220512" y="2709333"/>
                  </a:lnTo>
                  <a:lnTo>
                    <a:pt x="0" y="2709333"/>
                  </a:lnTo>
                  <a:close/>
                </a:path>
              </a:pathLst>
            </a:custGeom>
            <a:solidFill>
              <a:srgbClr val="0F4D92"/>
            </a:solidFill>
          </p:spPr>
        </p:sp>
        <p:sp>
          <p:nvSpPr>
            <p:cNvPr name="TextBox 15" id="15"/>
            <p:cNvSpPr txBox="true"/>
            <p:nvPr/>
          </p:nvSpPr>
          <p:spPr>
            <a:xfrm>
              <a:off x="0" y="-57150"/>
              <a:ext cx="812800" cy="869950"/>
            </a:xfrm>
            <a:prstGeom prst="rect">
              <a:avLst/>
            </a:prstGeom>
          </p:spPr>
          <p:txBody>
            <a:bodyPr anchor="ctr" rtlCol="false" tIns="50800" lIns="50800" bIns="50800" rIns="50800"/>
            <a:lstStyle/>
            <a:p>
              <a:pPr algn="ctr">
                <a:lnSpc>
                  <a:spcPts val="3359"/>
                </a:lnSpc>
              </a:pPr>
            </a:p>
          </p:txBody>
        </p:sp>
      </p:grpSp>
      <p:sp>
        <p:nvSpPr>
          <p:cNvPr name="Freeform 16" id="16"/>
          <p:cNvSpPr/>
          <p:nvPr/>
        </p:nvSpPr>
        <p:spPr>
          <a:xfrm flipH="false" flipV="false" rot="0">
            <a:off x="8999359" y="0"/>
            <a:ext cx="4638864" cy="10287000"/>
          </a:xfrm>
          <a:custGeom>
            <a:avLst/>
            <a:gdLst/>
            <a:ahLst/>
            <a:cxnLst/>
            <a:rect r="r" b="b" t="t" l="l"/>
            <a:pathLst>
              <a:path h="10287000" w="4638864">
                <a:moveTo>
                  <a:pt x="0" y="0"/>
                </a:moveTo>
                <a:lnTo>
                  <a:pt x="4638864" y="0"/>
                </a:lnTo>
                <a:lnTo>
                  <a:pt x="4638864" y="10287000"/>
                </a:lnTo>
                <a:lnTo>
                  <a:pt x="0" y="10287000"/>
                </a:lnTo>
                <a:lnTo>
                  <a:pt x="0" y="0"/>
                </a:lnTo>
                <a:close/>
              </a:path>
            </a:pathLst>
          </a:custGeom>
          <a:blipFill>
            <a:blip r:embed="rId5">
              <a:alphaModFix amt="25000"/>
            </a:blip>
            <a:stretch>
              <a:fillRect l="-99939" t="0" r="-132903" b="0"/>
            </a:stretch>
          </a:blipFill>
        </p:spPr>
      </p:sp>
      <p:sp>
        <p:nvSpPr>
          <p:cNvPr name="Freeform 17" id="17"/>
          <p:cNvSpPr/>
          <p:nvPr/>
        </p:nvSpPr>
        <p:spPr>
          <a:xfrm flipH="false" flipV="false" rot="0">
            <a:off x="13636011" y="0"/>
            <a:ext cx="4636342" cy="10287000"/>
          </a:xfrm>
          <a:custGeom>
            <a:avLst/>
            <a:gdLst/>
            <a:ahLst/>
            <a:cxnLst/>
            <a:rect r="r" b="b" t="t" l="l"/>
            <a:pathLst>
              <a:path h="10287000" w="4636342">
                <a:moveTo>
                  <a:pt x="0" y="0"/>
                </a:moveTo>
                <a:lnTo>
                  <a:pt x="4636341" y="0"/>
                </a:lnTo>
                <a:lnTo>
                  <a:pt x="4636341" y="10287000"/>
                </a:lnTo>
                <a:lnTo>
                  <a:pt x="0" y="10287000"/>
                </a:lnTo>
                <a:lnTo>
                  <a:pt x="0" y="0"/>
                </a:lnTo>
                <a:close/>
              </a:path>
            </a:pathLst>
          </a:custGeom>
          <a:blipFill>
            <a:blip r:embed="rId6">
              <a:alphaModFix amt="25000"/>
            </a:blip>
            <a:stretch>
              <a:fillRect l="-237085" t="-2608" r="-32950" b="-10173"/>
            </a:stretch>
          </a:blipFill>
        </p:spPr>
      </p:sp>
      <p:sp>
        <p:nvSpPr>
          <p:cNvPr name="Freeform 18" id="18"/>
          <p:cNvSpPr/>
          <p:nvPr/>
        </p:nvSpPr>
        <p:spPr>
          <a:xfrm flipH="false" flipV="false" rot="0">
            <a:off x="13962154" y="4626625"/>
            <a:ext cx="3984056" cy="1202460"/>
          </a:xfrm>
          <a:custGeom>
            <a:avLst/>
            <a:gdLst/>
            <a:ahLst/>
            <a:cxnLst/>
            <a:rect r="r" b="b" t="t" l="l"/>
            <a:pathLst>
              <a:path h="1202460" w="3984056">
                <a:moveTo>
                  <a:pt x="0" y="0"/>
                </a:moveTo>
                <a:lnTo>
                  <a:pt x="3984055" y="0"/>
                </a:lnTo>
                <a:lnTo>
                  <a:pt x="3984055" y="1202461"/>
                </a:lnTo>
                <a:lnTo>
                  <a:pt x="0" y="120246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9" id="19"/>
          <p:cNvSpPr/>
          <p:nvPr/>
        </p:nvSpPr>
        <p:spPr>
          <a:xfrm flipH="false" flipV="false" rot="0">
            <a:off x="9501348" y="5513808"/>
            <a:ext cx="3677462" cy="488100"/>
          </a:xfrm>
          <a:custGeom>
            <a:avLst/>
            <a:gdLst/>
            <a:ahLst/>
            <a:cxnLst/>
            <a:rect r="r" b="b" t="t" l="l"/>
            <a:pathLst>
              <a:path h="488100" w="3677462">
                <a:moveTo>
                  <a:pt x="0" y="0"/>
                </a:moveTo>
                <a:lnTo>
                  <a:pt x="3677463" y="0"/>
                </a:lnTo>
                <a:lnTo>
                  <a:pt x="3677463" y="488100"/>
                </a:lnTo>
                <a:lnTo>
                  <a:pt x="0" y="4881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20" id="20"/>
          <p:cNvSpPr txBox="true"/>
          <p:nvPr/>
        </p:nvSpPr>
        <p:spPr>
          <a:xfrm rot="0">
            <a:off x="4500162" y="4680970"/>
            <a:ext cx="4676397" cy="927097"/>
          </a:xfrm>
          <a:prstGeom prst="rect">
            <a:avLst/>
          </a:prstGeom>
        </p:spPr>
        <p:txBody>
          <a:bodyPr anchor="t" rtlCol="false" tIns="0" lIns="0" bIns="0" rIns="0">
            <a:spAutoFit/>
          </a:bodyPr>
          <a:lstStyle/>
          <a:p>
            <a:pPr algn="ctr">
              <a:lnSpc>
                <a:spcPts val="7475"/>
              </a:lnSpc>
            </a:pPr>
            <a:r>
              <a:rPr lang="en-US" sz="5750">
                <a:solidFill>
                  <a:srgbClr val="FFFFFF"/>
                </a:solidFill>
                <a:latin typeface="Paytone One"/>
              </a:rPr>
              <a:t>ASSETS.</a:t>
            </a:r>
          </a:p>
        </p:txBody>
      </p:sp>
      <p:sp>
        <p:nvSpPr>
          <p:cNvPr name="Freeform 21" id="21"/>
          <p:cNvSpPr/>
          <p:nvPr/>
        </p:nvSpPr>
        <p:spPr>
          <a:xfrm flipH="true" flipV="false" rot="0">
            <a:off x="460025" y="5608067"/>
            <a:ext cx="3359279" cy="592455"/>
          </a:xfrm>
          <a:custGeom>
            <a:avLst/>
            <a:gdLst/>
            <a:ahLst/>
            <a:cxnLst/>
            <a:rect r="r" b="b" t="t" l="l"/>
            <a:pathLst>
              <a:path h="592455" w="3359279">
                <a:moveTo>
                  <a:pt x="3359279" y="0"/>
                </a:moveTo>
                <a:lnTo>
                  <a:pt x="0" y="0"/>
                </a:lnTo>
                <a:lnTo>
                  <a:pt x="0" y="592455"/>
                </a:lnTo>
                <a:lnTo>
                  <a:pt x="3359279" y="592455"/>
                </a:lnTo>
                <a:lnTo>
                  <a:pt x="3359279"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2" id="22"/>
          <p:cNvSpPr/>
          <p:nvPr/>
        </p:nvSpPr>
        <p:spPr>
          <a:xfrm flipH="false" flipV="false" rot="0">
            <a:off x="5302903" y="5566311"/>
            <a:ext cx="3191631" cy="487449"/>
          </a:xfrm>
          <a:custGeom>
            <a:avLst/>
            <a:gdLst/>
            <a:ahLst/>
            <a:cxnLst/>
            <a:rect r="r" b="b" t="t" l="l"/>
            <a:pathLst>
              <a:path h="487449" w="3191631">
                <a:moveTo>
                  <a:pt x="0" y="0"/>
                </a:moveTo>
                <a:lnTo>
                  <a:pt x="3191631" y="0"/>
                </a:lnTo>
                <a:lnTo>
                  <a:pt x="3191631" y="487449"/>
                </a:lnTo>
                <a:lnTo>
                  <a:pt x="0" y="487449"/>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23" id="23"/>
          <p:cNvSpPr txBox="true"/>
          <p:nvPr/>
        </p:nvSpPr>
        <p:spPr>
          <a:xfrm rot="0">
            <a:off x="9001881" y="4673284"/>
            <a:ext cx="4676397" cy="927097"/>
          </a:xfrm>
          <a:prstGeom prst="rect">
            <a:avLst/>
          </a:prstGeom>
        </p:spPr>
        <p:txBody>
          <a:bodyPr anchor="t" rtlCol="false" tIns="0" lIns="0" bIns="0" rIns="0">
            <a:spAutoFit/>
          </a:bodyPr>
          <a:lstStyle/>
          <a:p>
            <a:pPr algn="ctr">
              <a:lnSpc>
                <a:spcPts val="7475"/>
              </a:lnSpc>
            </a:pPr>
            <a:r>
              <a:rPr lang="en-US" sz="5750">
                <a:solidFill>
                  <a:srgbClr val="0F4D92"/>
                </a:solidFill>
                <a:latin typeface="Paytone One"/>
              </a:rPr>
              <a:t>ACCOUNTS.</a:t>
            </a:r>
          </a:p>
        </p:txBody>
      </p:sp>
      <p:sp>
        <p:nvSpPr>
          <p:cNvPr name="TextBox 24" id="24"/>
          <p:cNvSpPr txBox="true"/>
          <p:nvPr/>
        </p:nvSpPr>
        <p:spPr>
          <a:xfrm rot="0">
            <a:off x="13706853" y="4673284"/>
            <a:ext cx="4676397" cy="927097"/>
          </a:xfrm>
          <a:prstGeom prst="rect">
            <a:avLst/>
          </a:prstGeom>
        </p:spPr>
        <p:txBody>
          <a:bodyPr anchor="t" rtlCol="false" tIns="0" lIns="0" bIns="0" rIns="0">
            <a:spAutoFit/>
          </a:bodyPr>
          <a:lstStyle/>
          <a:p>
            <a:pPr algn="ctr">
              <a:lnSpc>
                <a:spcPts val="7475"/>
              </a:lnSpc>
            </a:pPr>
            <a:r>
              <a:rPr lang="en-US" sz="5750">
                <a:solidFill>
                  <a:srgbClr val="FFFFFF"/>
                </a:solidFill>
                <a:latin typeface="Paytone One"/>
              </a:rPr>
              <a:t>TAXES.</a:t>
            </a:r>
          </a:p>
        </p:txBody>
      </p:sp>
      <p:sp>
        <p:nvSpPr>
          <p:cNvPr name="TextBox 25" id="25"/>
          <p:cNvSpPr txBox="true"/>
          <p:nvPr/>
        </p:nvSpPr>
        <p:spPr>
          <a:xfrm rot="0">
            <a:off x="-84067" y="4673284"/>
            <a:ext cx="4676397" cy="927097"/>
          </a:xfrm>
          <a:prstGeom prst="rect">
            <a:avLst/>
          </a:prstGeom>
        </p:spPr>
        <p:txBody>
          <a:bodyPr anchor="t" rtlCol="false" tIns="0" lIns="0" bIns="0" rIns="0">
            <a:spAutoFit/>
          </a:bodyPr>
          <a:lstStyle/>
          <a:p>
            <a:pPr algn="ctr">
              <a:lnSpc>
                <a:spcPts val="7475"/>
              </a:lnSpc>
            </a:pPr>
            <a:r>
              <a:rPr lang="en-US" sz="5750">
                <a:solidFill>
                  <a:srgbClr val="0F4D92"/>
                </a:solidFill>
                <a:latin typeface="Paytone One"/>
              </a:rPr>
              <a:t>INVESTING.</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41C1BA"/>
        </a:solidFill>
      </p:bgPr>
    </p:bg>
    <p:spTree>
      <p:nvGrpSpPr>
        <p:cNvPr id="1" name=""/>
        <p:cNvGrpSpPr/>
        <p:nvPr/>
      </p:nvGrpSpPr>
      <p:grpSpPr>
        <a:xfrm>
          <a:off x="0" y="0"/>
          <a:ext cx="0" cy="0"/>
          <a:chOff x="0" y="0"/>
          <a:chExt cx="0" cy="0"/>
        </a:xfrm>
      </p:grpSpPr>
      <p:grpSp>
        <p:nvGrpSpPr>
          <p:cNvPr name="Group 2" id="2"/>
          <p:cNvGrpSpPr/>
          <p:nvPr/>
        </p:nvGrpSpPr>
        <p:grpSpPr>
          <a:xfrm rot="-1589172">
            <a:off x="15287417" y="6006069"/>
            <a:ext cx="1660783" cy="4839439"/>
            <a:chOff x="0" y="0"/>
            <a:chExt cx="414546" cy="1207966"/>
          </a:xfrm>
        </p:grpSpPr>
        <p:sp>
          <p:nvSpPr>
            <p:cNvPr name="Freeform 3" id="3"/>
            <p:cNvSpPr/>
            <p:nvPr/>
          </p:nvSpPr>
          <p:spPr>
            <a:xfrm flipH="false" flipV="false" rot="0">
              <a:off x="0" y="0"/>
              <a:ext cx="414546" cy="1207966"/>
            </a:xfrm>
            <a:custGeom>
              <a:avLst/>
              <a:gdLst/>
              <a:ahLst/>
              <a:cxnLst/>
              <a:rect r="r" b="b" t="t" l="l"/>
              <a:pathLst>
                <a:path h="1207966" w="414546">
                  <a:moveTo>
                    <a:pt x="207273" y="1207966"/>
                  </a:moveTo>
                  <a:lnTo>
                    <a:pt x="414546" y="0"/>
                  </a:lnTo>
                  <a:lnTo>
                    <a:pt x="0" y="0"/>
                  </a:lnTo>
                  <a:lnTo>
                    <a:pt x="207273" y="1207966"/>
                  </a:lnTo>
                  <a:close/>
                </a:path>
              </a:pathLst>
            </a:custGeom>
            <a:solidFill>
              <a:srgbClr val="0F4D92"/>
            </a:solidFill>
          </p:spPr>
        </p:sp>
        <p:sp>
          <p:nvSpPr>
            <p:cNvPr name="TextBox 4" id="4"/>
            <p:cNvSpPr txBox="true"/>
            <p:nvPr/>
          </p:nvSpPr>
          <p:spPr>
            <a:xfrm>
              <a:off x="127000" y="-25400"/>
              <a:ext cx="558800" cy="406400"/>
            </a:xfrm>
            <a:prstGeom prst="rect">
              <a:avLst/>
            </a:prstGeom>
          </p:spPr>
          <p:txBody>
            <a:bodyPr anchor="ctr" rtlCol="false" tIns="50800" lIns="50800" bIns="50800" rIns="50800"/>
            <a:lstStyle/>
            <a:p>
              <a:pPr algn="ctr">
                <a:lnSpc>
                  <a:spcPts val="3899"/>
                </a:lnSpc>
              </a:pPr>
            </a:p>
          </p:txBody>
        </p:sp>
      </p:grpSp>
      <p:grpSp>
        <p:nvGrpSpPr>
          <p:cNvPr name="Group 5" id="5"/>
          <p:cNvGrpSpPr/>
          <p:nvPr/>
        </p:nvGrpSpPr>
        <p:grpSpPr>
          <a:xfrm rot="0">
            <a:off x="2635692" y="3526282"/>
            <a:ext cx="13188066" cy="3405885"/>
            <a:chOff x="0" y="0"/>
            <a:chExt cx="6122299" cy="1581115"/>
          </a:xfrm>
        </p:grpSpPr>
        <p:sp>
          <p:nvSpPr>
            <p:cNvPr name="Freeform 6" id="6"/>
            <p:cNvSpPr/>
            <p:nvPr/>
          </p:nvSpPr>
          <p:spPr>
            <a:xfrm flipH="false" flipV="false" rot="0">
              <a:off x="0" y="0"/>
              <a:ext cx="6122299" cy="1581115"/>
            </a:xfrm>
            <a:custGeom>
              <a:avLst/>
              <a:gdLst/>
              <a:ahLst/>
              <a:cxnLst/>
              <a:rect r="r" b="b" t="t" l="l"/>
              <a:pathLst>
                <a:path h="1581115" w="6122299">
                  <a:moveTo>
                    <a:pt x="17611" y="0"/>
                  </a:moveTo>
                  <a:lnTo>
                    <a:pt x="6104688" y="0"/>
                  </a:lnTo>
                  <a:cubicBezTo>
                    <a:pt x="6114414" y="0"/>
                    <a:pt x="6122299" y="7885"/>
                    <a:pt x="6122299" y="17611"/>
                  </a:cubicBezTo>
                  <a:lnTo>
                    <a:pt x="6122299" y="1563504"/>
                  </a:lnTo>
                  <a:cubicBezTo>
                    <a:pt x="6122299" y="1573230"/>
                    <a:pt x="6114414" y="1581115"/>
                    <a:pt x="6104688" y="1581115"/>
                  </a:cubicBezTo>
                  <a:lnTo>
                    <a:pt x="17611" y="1581115"/>
                  </a:lnTo>
                  <a:cubicBezTo>
                    <a:pt x="7885" y="1581115"/>
                    <a:pt x="0" y="1573230"/>
                    <a:pt x="0" y="1563504"/>
                  </a:cubicBezTo>
                  <a:lnTo>
                    <a:pt x="0" y="17611"/>
                  </a:lnTo>
                  <a:cubicBezTo>
                    <a:pt x="0" y="7885"/>
                    <a:pt x="7885" y="0"/>
                    <a:pt x="17611" y="0"/>
                  </a:cubicBezTo>
                  <a:close/>
                </a:path>
              </a:pathLst>
            </a:custGeom>
            <a:solidFill>
              <a:srgbClr val="0F4D92"/>
            </a:solidFill>
            <a:ln>
              <a:noFill/>
            </a:ln>
          </p:spPr>
        </p:sp>
        <p:sp>
          <p:nvSpPr>
            <p:cNvPr name="TextBox 7" id="7"/>
            <p:cNvSpPr txBox="true"/>
            <p:nvPr/>
          </p:nvSpPr>
          <p:spPr>
            <a:xfrm>
              <a:off x="0" y="-38100"/>
              <a:ext cx="812800" cy="850900"/>
            </a:xfrm>
            <a:prstGeom prst="rect">
              <a:avLst/>
            </a:prstGeom>
          </p:spPr>
          <p:txBody>
            <a:bodyPr anchor="ctr" rtlCol="false" tIns="254000" lIns="254000" bIns="254000" rIns="254000"/>
            <a:lstStyle/>
            <a:p>
              <a:pPr>
                <a:lnSpc>
                  <a:spcPts val="2520"/>
                </a:lnSpc>
              </a:pPr>
            </a:p>
          </p:txBody>
        </p:sp>
      </p:grpSp>
      <p:grpSp>
        <p:nvGrpSpPr>
          <p:cNvPr name="Group 8" id="8"/>
          <p:cNvGrpSpPr/>
          <p:nvPr/>
        </p:nvGrpSpPr>
        <p:grpSpPr>
          <a:xfrm rot="0">
            <a:off x="2521392" y="3431032"/>
            <a:ext cx="13188066" cy="3405885"/>
            <a:chOff x="0" y="0"/>
            <a:chExt cx="6122299" cy="1581115"/>
          </a:xfrm>
        </p:grpSpPr>
        <p:sp>
          <p:nvSpPr>
            <p:cNvPr name="Freeform 9" id="9"/>
            <p:cNvSpPr/>
            <p:nvPr/>
          </p:nvSpPr>
          <p:spPr>
            <a:xfrm flipH="false" flipV="false" rot="0">
              <a:off x="0" y="0"/>
              <a:ext cx="6122299" cy="1581115"/>
            </a:xfrm>
            <a:custGeom>
              <a:avLst/>
              <a:gdLst/>
              <a:ahLst/>
              <a:cxnLst/>
              <a:rect r="r" b="b" t="t" l="l"/>
              <a:pathLst>
                <a:path h="1581115" w="6122299">
                  <a:moveTo>
                    <a:pt x="17611" y="0"/>
                  </a:moveTo>
                  <a:lnTo>
                    <a:pt x="6104688" y="0"/>
                  </a:lnTo>
                  <a:cubicBezTo>
                    <a:pt x="6114414" y="0"/>
                    <a:pt x="6122299" y="7885"/>
                    <a:pt x="6122299" y="17611"/>
                  </a:cubicBezTo>
                  <a:lnTo>
                    <a:pt x="6122299" y="1563504"/>
                  </a:lnTo>
                  <a:cubicBezTo>
                    <a:pt x="6122299" y="1573230"/>
                    <a:pt x="6114414" y="1581115"/>
                    <a:pt x="6104688" y="1581115"/>
                  </a:cubicBezTo>
                  <a:lnTo>
                    <a:pt x="17611" y="1581115"/>
                  </a:lnTo>
                  <a:cubicBezTo>
                    <a:pt x="7885" y="1581115"/>
                    <a:pt x="0" y="1573230"/>
                    <a:pt x="0" y="1563504"/>
                  </a:cubicBezTo>
                  <a:lnTo>
                    <a:pt x="0" y="17611"/>
                  </a:lnTo>
                  <a:cubicBezTo>
                    <a:pt x="0" y="7885"/>
                    <a:pt x="7885" y="0"/>
                    <a:pt x="17611" y="0"/>
                  </a:cubicBezTo>
                  <a:close/>
                </a:path>
              </a:pathLst>
            </a:custGeom>
            <a:solidFill>
              <a:srgbClr val="FFFEFE"/>
            </a:solidFill>
            <a:ln>
              <a:noFill/>
            </a:ln>
          </p:spPr>
        </p:sp>
        <p:sp>
          <p:nvSpPr>
            <p:cNvPr name="TextBox 10" id="10"/>
            <p:cNvSpPr txBox="true"/>
            <p:nvPr/>
          </p:nvSpPr>
          <p:spPr>
            <a:xfrm>
              <a:off x="0" y="-38100"/>
              <a:ext cx="812800" cy="850900"/>
            </a:xfrm>
            <a:prstGeom prst="rect">
              <a:avLst/>
            </a:prstGeom>
          </p:spPr>
          <p:txBody>
            <a:bodyPr anchor="ctr" rtlCol="false" tIns="254000" lIns="254000" bIns="254000" rIns="254000"/>
            <a:lstStyle/>
            <a:p>
              <a:pPr>
                <a:lnSpc>
                  <a:spcPts val="2520"/>
                </a:lnSpc>
              </a:pPr>
            </a:p>
          </p:txBody>
        </p:sp>
      </p:grpSp>
      <p:grpSp>
        <p:nvGrpSpPr>
          <p:cNvPr name="Group 11" id="11"/>
          <p:cNvGrpSpPr/>
          <p:nvPr/>
        </p:nvGrpSpPr>
        <p:grpSpPr>
          <a:xfrm rot="-1589172">
            <a:off x="15206994" y="6026354"/>
            <a:ext cx="1573979" cy="4586498"/>
            <a:chOff x="0" y="0"/>
            <a:chExt cx="414546" cy="1207966"/>
          </a:xfrm>
        </p:grpSpPr>
        <p:sp>
          <p:nvSpPr>
            <p:cNvPr name="Freeform 12" id="12"/>
            <p:cNvSpPr/>
            <p:nvPr/>
          </p:nvSpPr>
          <p:spPr>
            <a:xfrm flipH="false" flipV="false" rot="0">
              <a:off x="0" y="0"/>
              <a:ext cx="414546" cy="1207966"/>
            </a:xfrm>
            <a:custGeom>
              <a:avLst/>
              <a:gdLst/>
              <a:ahLst/>
              <a:cxnLst/>
              <a:rect r="r" b="b" t="t" l="l"/>
              <a:pathLst>
                <a:path h="1207966" w="414546">
                  <a:moveTo>
                    <a:pt x="207273" y="1207966"/>
                  </a:moveTo>
                  <a:lnTo>
                    <a:pt x="414546" y="0"/>
                  </a:lnTo>
                  <a:lnTo>
                    <a:pt x="0" y="0"/>
                  </a:lnTo>
                  <a:lnTo>
                    <a:pt x="207273" y="1207966"/>
                  </a:lnTo>
                  <a:close/>
                </a:path>
              </a:pathLst>
            </a:custGeom>
            <a:solidFill>
              <a:srgbClr val="FFFEFE"/>
            </a:solidFill>
          </p:spPr>
        </p:sp>
        <p:sp>
          <p:nvSpPr>
            <p:cNvPr name="TextBox 13" id="13"/>
            <p:cNvSpPr txBox="true"/>
            <p:nvPr/>
          </p:nvSpPr>
          <p:spPr>
            <a:xfrm>
              <a:off x="127000" y="-25400"/>
              <a:ext cx="558800" cy="406400"/>
            </a:xfrm>
            <a:prstGeom prst="rect">
              <a:avLst/>
            </a:prstGeom>
          </p:spPr>
          <p:txBody>
            <a:bodyPr anchor="ctr" rtlCol="false" tIns="50800" lIns="50800" bIns="50800" rIns="50800"/>
            <a:lstStyle/>
            <a:p>
              <a:pPr algn="ctr">
                <a:lnSpc>
                  <a:spcPts val="3899"/>
                </a:lnSpc>
              </a:pPr>
            </a:p>
          </p:txBody>
        </p:sp>
      </p:grpSp>
      <p:sp>
        <p:nvSpPr>
          <p:cNvPr name="TextBox 14" id="14"/>
          <p:cNvSpPr txBox="true"/>
          <p:nvPr/>
        </p:nvSpPr>
        <p:spPr>
          <a:xfrm rot="0">
            <a:off x="3534840" y="4028614"/>
            <a:ext cx="11161169" cy="2086897"/>
          </a:xfrm>
          <a:prstGeom prst="rect">
            <a:avLst/>
          </a:prstGeom>
        </p:spPr>
        <p:txBody>
          <a:bodyPr anchor="t" rtlCol="false" tIns="0" lIns="0" bIns="0" rIns="0">
            <a:spAutoFit/>
          </a:bodyPr>
          <a:lstStyle/>
          <a:p>
            <a:pPr>
              <a:lnSpc>
                <a:spcPts val="8349"/>
              </a:lnSpc>
            </a:pPr>
            <a:r>
              <a:rPr lang="en-US" sz="5963">
                <a:solidFill>
                  <a:srgbClr val="0F4D92"/>
                </a:solidFill>
                <a:latin typeface="Object Sans Bold"/>
              </a:rPr>
              <a:t>Master your money today to enjoy more of it tomorrow.</a:t>
            </a:r>
          </a:p>
        </p:txBody>
      </p:sp>
      <p:sp>
        <p:nvSpPr>
          <p:cNvPr name="Freeform 15" id="15"/>
          <p:cNvSpPr/>
          <p:nvPr/>
        </p:nvSpPr>
        <p:spPr>
          <a:xfrm flipH="false" flipV="false" rot="3383865">
            <a:off x="2110171" y="2742234"/>
            <a:ext cx="484045" cy="978768"/>
          </a:xfrm>
          <a:custGeom>
            <a:avLst/>
            <a:gdLst/>
            <a:ahLst/>
            <a:cxnLst/>
            <a:rect r="r" b="b" t="t" l="l"/>
            <a:pathLst>
              <a:path h="978768" w="484045">
                <a:moveTo>
                  <a:pt x="0" y="0"/>
                </a:moveTo>
                <a:lnTo>
                  <a:pt x="484045" y="0"/>
                </a:lnTo>
                <a:lnTo>
                  <a:pt x="484045" y="978768"/>
                </a:lnTo>
                <a:lnTo>
                  <a:pt x="0" y="97876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6" id="16"/>
          <p:cNvSpPr txBox="true"/>
          <p:nvPr/>
        </p:nvSpPr>
        <p:spPr>
          <a:xfrm rot="0">
            <a:off x="3096085" y="7129780"/>
            <a:ext cx="4475580" cy="580380"/>
          </a:xfrm>
          <a:prstGeom prst="rect">
            <a:avLst/>
          </a:prstGeom>
        </p:spPr>
        <p:txBody>
          <a:bodyPr anchor="t" rtlCol="false" tIns="0" lIns="0" bIns="0" rIns="0">
            <a:spAutoFit/>
          </a:bodyPr>
          <a:lstStyle/>
          <a:p>
            <a:pPr>
              <a:lnSpc>
                <a:spcPts val="4760"/>
              </a:lnSpc>
            </a:pPr>
            <a:r>
              <a:rPr lang="en-US" sz="3400">
                <a:solidFill>
                  <a:srgbClr val="0F4D92"/>
                </a:solidFill>
                <a:latin typeface="Paytone One"/>
              </a:rPr>
              <a:t>-John Caserta</a:t>
            </a:r>
          </a:p>
        </p:txBody>
      </p:sp>
      <p:grpSp>
        <p:nvGrpSpPr>
          <p:cNvPr name="Group 17" id="17"/>
          <p:cNvGrpSpPr/>
          <p:nvPr/>
        </p:nvGrpSpPr>
        <p:grpSpPr>
          <a:xfrm rot="0">
            <a:off x="16525998" y="100171"/>
            <a:ext cx="1647460" cy="746863"/>
            <a:chOff x="0" y="0"/>
            <a:chExt cx="2196613" cy="995818"/>
          </a:xfrm>
        </p:grpSpPr>
        <p:sp>
          <p:nvSpPr>
            <p:cNvPr name="AutoShape 18" id="18"/>
            <p:cNvSpPr/>
            <p:nvPr/>
          </p:nvSpPr>
          <p:spPr>
            <a:xfrm>
              <a:off x="1062915" y="177258"/>
              <a:ext cx="0" cy="581407"/>
            </a:xfrm>
            <a:prstGeom prst="line">
              <a:avLst/>
            </a:prstGeom>
            <a:ln cap="flat" w="25400">
              <a:solidFill>
                <a:srgbClr val="FFFFFF"/>
              </a:solidFill>
              <a:prstDash val="solid"/>
              <a:headEnd type="none" len="sm" w="sm"/>
              <a:tailEnd type="none" len="sm" w="sm"/>
            </a:ln>
          </p:spPr>
        </p:sp>
        <p:sp>
          <p:nvSpPr>
            <p:cNvPr name="Freeform 19" id="19">
              <a:hlinkClick r:id="rId5" tooltip="https://boolamoola.com"/>
            </p:cNvPr>
            <p:cNvSpPr/>
            <p:nvPr/>
          </p:nvSpPr>
          <p:spPr>
            <a:xfrm flipH="false" flipV="false" rot="0">
              <a:off x="1200796" y="0"/>
              <a:ext cx="995818" cy="995818"/>
            </a:xfrm>
            <a:custGeom>
              <a:avLst/>
              <a:gdLst/>
              <a:ahLst/>
              <a:cxnLst/>
              <a:rect r="r" b="b" t="t" l="l"/>
              <a:pathLst>
                <a:path h="995818" w="995818">
                  <a:moveTo>
                    <a:pt x="0" y="0"/>
                  </a:moveTo>
                  <a:lnTo>
                    <a:pt x="995817" y="0"/>
                  </a:lnTo>
                  <a:lnTo>
                    <a:pt x="995817" y="995818"/>
                  </a:lnTo>
                  <a:lnTo>
                    <a:pt x="0" y="995818"/>
                  </a:lnTo>
                  <a:lnTo>
                    <a:pt x="0" y="0"/>
                  </a:lnTo>
                  <a:close/>
                </a:path>
              </a:pathLst>
            </a:custGeom>
            <a:blipFill>
              <a:blip r:embed="rId4"/>
              <a:stretch>
                <a:fillRect l="0" t="0" r="0" b="0"/>
              </a:stretch>
            </a:blipFill>
          </p:spPr>
        </p:sp>
        <p:sp>
          <p:nvSpPr>
            <p:cNvPr name="Freeform 20" id="20"/>
            <p:cNvSpPr/>
            <p:nvPr/>
          </p:nvSpPr>
          <p:spPr>
            <a:xfrm flipH="false" flipV="false" rot="0">
              <a:off x="0" y="78277"/>
              <a:ext cx="834113" cy="839263"/>
            </a:xfrm>
            <a:custGeom>
              <a:avLst/>
              <a:gdLst/>
              <a:ahLst/>
              <a:cxnLst/>
              <a:rect r="r" b="b" t="t" l="l"/>
              <a:pathLst>
                <a:path h="839263" w="834113">
                  <a:moveTo>
                    <a:pt x="0" y="0"/>
                  </a:moveTo>
                  <a:lnTo>
                    <a:pt x="834113" y="0"/>
                  </a:lnTo>
                  <a:lnTo>
                    <a:pt x="834113" y="839263"/>
                  </a:lnTo>
                  <a:lnTo>
                    <a:pt x="0" y="839263"/>
                  </a:lnTo>
                  <a:lnTo>
                    <a:pt x="0" y="0"/>
                  </a:lnTo>
                  <a:close/>
                </a:path>
              </a:pathLst>
            </a:custGeom>
            <a:blipFill>
              <a:blip r:embed="rId6"/>
              <a:stretch>
                <a:fillRect l="-40161" t="0" r="-38714" b="0"/>
              </a:stretch>
            </a:blipFill>
          </p:spPr>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5509809" y="4110181"/>
            <a:ext cx="7268382" cy="1281878"/>
          </a:xfrm>
          <a:custGeom>
            <a:avLst/>
            <a:gdLst/>
            <a:ahLst/>
            <a:cxnLst/>
            <a:rect r="r" b="b" t="t" l="l"/>
            <a:pathLst>
              <a:path h="1281878" w="7268382">
                <a:moveTo>
                  <a:pt x="7268382" y="0"/>
                </a:moveTo>
                <a:lnTo>
                  <a:pt x="0" y="0"/>
                </a:lnTo>
                <a:lnTo>
                  <a:pt x="0" y="1281878"/>
                </a:lnTo>
                <a:lnTo>
                  <a:pt x="7268382" y="1281878"/>
                </a:lnTo>
                <a:lnTo>
                  <a:pt x="7268382"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1028700" y="838200"/>
            <a:ext cx="16230600" cy="3416548"/>
          </a:xfrm>
          <a:prstGeom prst="rect">
            <a:avLst/>
          </a:prstGeom>
        </p:spPr>
        <p:txBody>
          <a:bodyPr anchor="t" rtlCol="false" tIns="0" lIns="0" bIns="0" rIns="0">
            <a:spAutoFit/>
          </a:bodyPr>
          <a:lstStyle/>
          <a:p>
            <a:pPr algn="ctr">
              <a:lnSpc>
                <a:spcPts val="27599"/>
              </a:lnSpc>
            </a:pPr>
            <a:r>
              <a:rPr lang="en-US" sz="21230">
                <a:solidFill>
                  <a:srgbClr val="0F4D92"/>
                </a:solidFill>
                <a:latin typeface="Paytone One"/>
              </a:rPr>
              <a:t>INVESTING.</a:t>
            </a:r>
          </a:p>
        </p:txBody>
      </p:sp>
      <p:sp>
        <p:nvSpPr>
          <p:cNvPr name="Freeform 4" id="4"/>
          <p:cNvSpPr/>
          <p:nvPr/>
        </p:nvSpPr>
        <p:spPr>
          <a:xfrm flipH="false" flipV="false" rot="0">
            <a:off x="7918363" y="2925347"/>
            <a:ext cx="8159019" cy="14282747"/>
          </a:xfrm>
          <a:custGeom>
            <a:avLst/>
            <a:gdLst/>
            <a:ahLst/>
            <a:cxnLst/>
            <a:rect r="r" b="b" t="t" l="l"/>
            <a:pathLst>
              <a:path h="14282747" w="8159019">
                <a:moveTo>
                  <a:pt x="0" y="0"/>
                </a:moveTo>
                <a:lnTo>
                  <a:pt x="8159019" y="0"/>
                </a:lnTo>
                <a:lnTo>
                  <a:pt x="8159019" y="14282747"/>
                </a:lnTo>
                <a:lnTo>
                  <a:pt x="0" y="14282747"/>
                </a:lnTo>
                <a:lnTo>
                  <a:pt x="0" y="0"/>
                </a:lnTo>
                <a:close/>
              </a:path>
            </a:pathLst>
          </a:custGeom>
          <a:blipFill>
            <a:blip r:embed="rId5"/>
            <a:stretch>
              <a:fillRect l="0" t="0" r="0" b="0"/>
            </a:stretch>
          </a:blipFill>
        </p:spPr>
      </p:sp>
      <p:sp>
        <p:nvSpPr>
          <p:cNvPr name="AutoShape 5" id="5"/>
          <p:cNvSpPr/>
          <p:nvPr/>
        </p:nvSpPr>
        <p:spPr>
          <a:xfrm>
            <a:off x="17323185" y="233115"/>
            <a:ext cx="0" cy="436055"/>
          </a:xfrm>
          <a:prstGeom prst="line">
            <a:avLst/>
          </a:prstGeom>
          <a:ln cap="flat" w="19050">
            <a:solidFill>
              <a:srgbClr val="0F4D92"/>
            </a:solidFill>
            <a:prstDash val="solid"/>
            <a:headEnd type="none" len="sm" w="sm"/>
            <a:tailEnd type="none" len="sm" w="sm"/>
          </a:ln>
        </p:spPr>
      </p:sp>
      <p:sp>
        <p:nvSpPr>
          <p:cNvPr name="Freeform 6" id="6"/>
          <p:cNvSpPr/>
          <p:nvPr/>
        </p:nvSpPr>
        <p:spPr>
          <a:xfrm flipH="false" flipV="false" rot="0">
            <a:off x="16525998" y="158879"/>
            <a:ext cx="625585" cy="629447"/>
          </a:xfrm>
          <a:custGeom>
            <a:avLst/>
            <a:gdLst/>
            <a:ahLst/>
            <a:cxnLst/>
            <a:rect r="r" b="b" t="t" l="l"/>
            <a:pathLst>
              <a:path h="629447" w="625585">
                <a:moveTo>
                  <a:pt x="0" y="0"/>
                </a:moveTo>
                <a:lnTo>
                  <a:pt x="625585" y="0"/>
                </a:lnTo>
                <a:lnTo>
                  <a:pt x="625585" y="629447"/>
                </a:lnTo>
                <a:lnTo>
                  <a:pt x="0" y="629447"/>
                </a:lnTo>
                <a:lnTo>
                  <a:pt x="0" y="0"/>
                </a:lnTo>
                <a:close/>
              </a:path>
            </a:pathLst>
          </a:custGeom>
          <a:blipFill>
            <a:blip r:embed="rId6"/>
            <a:stretch>
              <a:fillRect l="-40161" t="0" r="-38714" b="0"/>
            </a:stretch>
          </a:blipFill>
        </p:spPr>
      </p:sp>
      <p:sp>
        <p:nvSpPr>
          <p:cNvPr name="Freeform 7" id="7">
            <a:hlinkClick r:id="rId8" tooltip="https://boolamoola.com"/>
          </p:cNvPr>
          <p:cNvSpPr/>
          <p:nvPr/>
        </p:nvSpPr>
        <p:spPr>
          <a:xfrm flipH="false" flipV="false" rot="0">
            <a:off x="17421937" y="95513"/>
            <a:ext cx="751521" cy="751521"/>
          </a:xfrm>
          <a:custGeom>
            <a:avLst/>
            <a:gdLst/>
            <a:ahLst/>
            <a:cxnLst/>
            <a:rect r="r" b="b" t="t" l="l"/>
            <a:pathLst>
              <a:path h="751521" w="751521">
                <a:moveTo>
                  <a:pt x="0" y="0"/>
                </a:moveTo>
                <a:lnTo>
                  <a:pt x="751521" y="0"/>
                </a:lnTo>
                <a:lnTo>
                  <a:pt x="751521" y="751521"/>
                </a:lnTo>
                <a:lnTo>
                  <a:pt x="0" y="751521"/>
                </a:lnTo>
                <a:lnTo>
                  <a:pt x="0" y="0"/>
                </a:lnTo>
                <a:close/>
              </a:path>
            </a:pathLst>
          </a:custGeom>
          <a:blipFill>
            <a:blip r:embed="rId7"/>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2700000">
            <a:off x="11510473" y="833687"/>
            <a:ext cx="2737493" cy="2793360"/>
          </a:xfrm>
          <a:custGeom>
            <a:avLst/>
            <a:gdLst/>
            <a:ahLst/>
            <a:cxnLst/>
            <a:rect r="r" b="b" t="t" l="l"/>
            <a:pathLst>
              <a:path h="2793360" w="2737493">
                <a:moveTo>
                  <a:pt x="0" y="0"/>
                </a:moveTo>
                <a:lnTo>
                  <a:pt x="2737493" y="0"/>
                </a:lnTo>
                <a:lnTo>
                  <a:pt x="2737493" y="2793360"/>
                </a:lnTo>
                <a:lnTo>
                  <a:pt x="0" y="279336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2511666" y="3884178"/>
            <a:ext cx="5887482" cy="4579946"/>
            <a:chOff x="0" y="0"/>
            <a:chExt cx="2147769" cy="1670777"/>
          </a:xfrm>
        </p:grpSpPr>
        <p:sp>
          <p:nvSpPr>
            <p:cNvPr name="Freeform 4" id="4"/>
            <p:cNvSpPr/>
            <p:nvPr/>
          </p:nvSpPr>
          <p:spPr>
            <a:xfrm flipH="false" flipV="false" rot="0">
              <a:off x="0" y="0"/>
              <a:ext cx="2147769" cy="1670777"/>
            </a:xfrm>
            <a:custGeom>
              <a:avLst/>
              <a:gdLst/>
              <a:ahLst/>
              <a:cxnLst/>
              <a:rect r="r" b="b" t="t" l="l"/>
              <a:pathLst>
                <a:path h="1670777" w="2147769">
                  <a:moveTo>
                    <a:pt x="2023309" y="1670777"/>
                  </a:moveTo>
                  <a:lnTo>
                    <a:pt x="124460" y="1670777"/>
                  </a:lnTo>
                  <a:cubicBezTo>
                    <a:pt x="55880" y="1670777"/>
                    <a:pt x="0" y="1614897"/>
                    <a:pt x="0" y="1546317"/>
                  </a:cubicBezTo>
                  <a:lnTo>
                    <a:pt x="0" y="124460"/>
                  </a:lnTo>
                  <a:cubicBezTo>
                    <a:pt x="0" y="55880"/>
                    <a:pt x="55880" y="0"/>
                    <a:pt x="124460" y="0"/>
                  </a:cubicBezTo>
                  <a:lnTo>
                    <a:pt x="2023309" y="0"/>
                  </a:lnTo>
                  <a:cubicBezTo>
                    <a:pt x="2091889" y="0"/>
                    <a:pt x="2147769" y="55880"/>
                    <a:pt x="2147769" y="124460"/>
                  </a:cubicBezTo>
                  <a:lnTo>
                    <a:pt x="2147769" y="1546317"/>
                  </a:lnTo>
                  <a:cubicBezTo>
                    <a:pt x="2147769" y="1614897"/>
                    <a:pt x="2091889" y="1670777"/>
                    <a:pt x="2023309" y="1670777"/>
                  </a:cubicBezTo>
                  <a:close/>
                </a:path>
              </a:pathLst>
            </a:custGeom>
            <a:solidFill>
              <a:srgbClr val="0F4D92"/>
            </a:solidFill>
          </p:spPr>
        </p:sp>
      </p:grpSp>
      <p:grpSp>
        <p:nvGrpSpPr>
          <p:cNvPr name="Group 5" id="5"/>
          <p:cNvGrpSpPr/>
          <p:nvPr/>
        </p:nvGrpSpPr>
        <p:grpSpPr>
          <a:xfrm rot="0">
            <a:off x="2333626" y="3693678"/>
            <a:ext cx="5887482" cy="4590481"/>
            <a:chOff x="0" y="0"/>
            <a:chExt cx="2147769" cy="1674620"/>
          </a:xfrm>
        </p:grpSpPr>
        <p:sp>
          <p:nvSpPr>
            <p:cNvPr name="Freeform 6" id="6"/>
            <p:cNvSpPr/>
            <p:nvPr/>
          </p:nvSpPr>
          <p:spPr>
            <a:xfrm flipH="false" flipV="false" rot="0">
              <a:off x="0" y="0"/>
              <a:ext cx="2147769" cy="1674620"/>
            </a:xfrm>
            <a:custGeom>
              <a:avLst/>
              <a:gdLst/>
              <a:ahLst/>
              <a:cxnLst/>
              <a:rect r="r" b="b" t="t" l="l"/>
              <a:pathLst>
                <a:path h="1674620" w="2147769">
                  <a:moveTo>
                    <a:pt x="2023309" y="1674620"/>
                  </a:moveTo>
                  <a:lnTo>
                    <a:pt x="124460" y="1674620"/>
                  </a:lnTo>
                  <a:cubicBezTo>
                    <a:pt x="55880" y="1674620"/>
                    <a:pt x="0" y="1618740"/>
                    <a:pt x="0" y="1550160"/>
                  </a:cubicBezTo>
                  <a:lnTo>
                    <a:pt x="0" y="124460"/>
                  </a:lnTo>
                  <a:cubicBezTo>
                    <a:pt x="0" y="55880"/>
                    <a:pt x="55880" y="0"/>
                    <a:pt x="124460" y="0"/>
                  </a:cubicBezTo>
                  <a:lnTo>
                    <a:pt x="2023309" y="0"/>
                  </a:lnTo>
                  <a:cubicBezTo>
                    <a:pt x="2091889" y="0"/>
                    <a:pt x="2147769" y="55880"/>
                    <a:pt x="2147769" y="124460"/>
                  </a:cubicBezTo>
                  <a:lnTo>
                    <a:pt x="2147769" y="1550160"/>
                  </a:lnTo>
                  <a:cubicBezTo>
                    <a:pt x="2147769" y="1618740"/>
                    <a:pt x="2091889" y="1674620"/>
                    <a:pt x="2023309" y="1674620"/>
                  </a:cubicBezTo>
                  <a:close/>
                </a:path>
              </a:pathLst>
            </a:custGeom>
            <a:solidFill>
              <a:srgbClr val="16A9FF"/>
            </a:solidFill>
          </p:spPr>
        </p:sp>
      </p:grpSp>
      <p:sp>
        <p:nvSpPr>
          <p:cNvPr name="TextBox 7" id="7"/>
          <p:cNvSpPr txBox="true"/>
          <p:nvPr/>
        </p:nvSpPr>
        <p:spPr>
          <a:xfrm rot="0">
            <a:off x="2825838" y="4109619"/>
            <a:ext cx="5081097" cy="3813810"/>
          </a:xfrm>
          <a:prstGeom prst="rect">
            <a:avLst/>
          </a:prstGeom>
        </p:spPr>
        <p:txBody>
          <a:bodyPr anchor="t" rtlCol="false" tIns="0" lIns="0" bIns="0" rIns="0">
            <a:spAutoFit/>
          </a:bodyPr>
          <a:lstStyle/>
          <a:p>
            <a:pPr marL="777240" indent="-388620" lvl="1">
              <a:lnSpc>
                <a:spcPts val="5040"/>
              </a:lnSpc>
              <a:buFont typeface="Arial"/>
              <a:buChar char="•"/>
            </a:pPr>
            <a:r>
              <a:rPr lang="en-US" sz="3600">
                <a:solidFill>
                  <a:srgbClr val="FFFFFF"/>
                </a:solidFill>
                <a:latin typeface="Object Sans"/>
              </a:rPr>
              <a:t>Involves risk</a:t>
            </a:r>
          </a:p>
          <a:p>
            <a:pPr marL="777240" indent="-388620" lvl="1">
              <a:lnSpc>
                <a:spcPts val="5040"/>
              </a:lnSpc>
              <a:buFont typeface="Arial"/>
              <a:buChar char="•"/>
            </a:pPr>
            <a:r>
              <a:rPr lang="en-US" sz="3600">
                <a:solidFill>
                  <a:srgbClr val="FFFFFF"/>
                </a:solidFill>
                <a:latin typeface="Object Sans"/>
              </a:rPr>
              <a:t>Higher growth potential</a:t>
            </a:r>
          </a:p>
          <a:p>
            <a:pPr marL="777240" indent="-388620" lvl="1">
              <a:lnSpc>
                <a:spcPts val="5040"/>
              </a:lnSpc>
              <a:buFont typeface="Arial"/>
              <a:buChar char="•"/>
            </a:pPr>
            <a:r>
              <a:rPr lang="en-US" sz="3600">
                <a:solidFill>
                  <a:srgbClr val="FFFFFF"/>
                </a:solidFill>
                <a:latin typeface="Object Sans"/>
              </a:rPr>
              <a:t>Mid- or long-term goals</a:t>
            </a:r>
          </a:p>
          <a:p>
            <a:pPr marL="777240" indent="-388620" lvl="1">
              <a:lnSpc>
                <a:spcPts val="5040"/>
              </a:lnSpc>
              <a:buFont typeface="Arial"/>
              <a:buChar char="•"/>
            </a:pPr>
            <a:r>
              <a:rPr lang="en-US" sz="3600">
                <a:solidFill>
                  <a:srgbClr val="FFFFFF"/>
                </a:solidFill>
                <a:latin typeface="Object Sans"/>
              </a:rPr>
              <a:t>May be illiquid</a:t>
            </a:r>
          </a:p>
        </p:txBody>
      </p:sp>
      <p:sp>
        <p:nvSpPr>
          <p:cNvPr name="Freeform 8" id="8"/>
          <p:cNvSpPr/>
          <p:nvPr/>
        </p:nvSpPr>
        <p:spPr>
          <a:xfrm flipH="false" flipV="false" rot="2825414">
            <a:off x="3687894" y="642643"/>
            <a:ext cx="2990694" cy="3175447"/>
          </a:xfrm>
          <a:custGeom>
            <a:avLst/>
            <a:gdLst/>
            <a:ahLst/>
            <a:cxnLst/>
            <a:rect r="r" b="b" t="t" l="l"/>
            <a:pathLst>
              <a:path h="3175447" w="2990694">
                <a:moveTo>
                  <a:pt x="0" y="0"/>
                </a:moveTo>
                <a:lnTo>
                  <a:pt x="2990694" y="0"/>
                </a:lnTo>
                <a:lnTo>
                  <a:pt x="2990694" y="3175447"/>
                </a:lnTo>
                <a:lnTo>
                  <a:pt x="0" y="317544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9" id="9"/>
          <p:cNvGrpSpPr/>
          <p:nvPr/>
        </p:nvGrpSpPr>
        <p:grpSpPr>
          <a:xfrm rot="0">
            <a:off x="9888852" y="3693678"/>
            <a:ext cx="6065522" cy="4770446"/>
            <a:chOff x="0" y="0"/>
            <a:chExt cx="8087363" cy="6360595"/>
          </a:xfrm>
        </p:grpSpPr>
        <p:grpSp>
          <p:nvGrpSpPr>
            <p:cNvPr name="Group 10" id="10"/>
            <p:cNvGrpSpPr/>
            <p:nvPr/>
          </p:nvGrpSpPr>
          <p:grpSpPr>
            <a:xfrm rot="0">
              <a:off x="237387" y="254000"/>
              <a:ext cx="7849976" cy="6106595"/>
              <a:chOff x="0" y="0"/>
              <a:chExt cx="2147769" cy="1670777"/>
            </a:xfrm>
          </p:grpSpPr>
          <p:sp>
            <p:nvSpPr>
              <p:cNvPr name="Freeform 11" id="11"/>
              <p:cNvSpPr/>
              <p:nvPr/>
            </p:nvSpPr>
            <p:spPr>
              <a:xfrm flipH="false" flipV="false" rot="0">
                <a:off x="0" y="0"/>
                <a:ext cx="2147769" cy="1670777"/>
              </a:xfrm>
              <a:custGeom>
                <a:avLst/>
                <a:gdLst/>
                <a:ahLst/>
                <a:cxnLst/>
                <a:rect r="r" b="b" t="t" l="l"/>
                <a:pathLst>
                  <a:path h="1670777" w="2147769">
                    <a:moveTo>
                      <a:pt x="2023309" y="1670777"/>
                    </a:moveTo>
                    <a:lnTo>
                      <a:pt x="124460" y="1670777"/>
                    </a:lnTo>
                    <a:cubicBezTo>
                      <a:pt x="55880" y="1670777"/>
                      <a:pt x="0" y="1614897"/>
                      <a:pt x="0" y="1546317"/>
                    </a:cubicBezTo>
                    <a:lnTo>
                      <a:pt x="0" y="124460"/>
                    </a:lnTo>
                    <a:cubicBezTo>
                      <a:pt x="0" y="55880"/>
                      <a:pt x="55880" y="0"/>
                      <a:pt x="124460" y="0"/>
                    </a:cubicBezTo>
                    <a:lnTo>
                      <a:pt x="2023309" y="0"/>
                    </a:lnTo>
                    <a:cubicBezTo>
                      <a:pt x="2091889" y="0"/>
                      <a:pt x="2147769" y="55880"/>
                      <a:pt x="2147769" y="124460"/>
                    </a:cubicBezTo>
                    <a:lnTo>
                      <a:pt x="2147769" y="1546317"/>
                    </a:lnTo>
                    <a:cubicBezTo>
                      <a:pt x="2147769" y="1614897"/>
                      <a:pt x="2091889" y="1670777"/>
                      <a:pt x="2023309" y="1670777"/>
                    </a:cubicBezTo>
                    <a:close/>
                  </a:path>
                </a:pathLst>
              </a:custGeom>
              <a:solidFill>
                <a:srgbClr val="0F4D92"/>
              </a:solidFill>
            </p:spPr>
          </p:sp>
        </p:grpSp>
        <p:grpSp>
          <p:nvGrpSpPr>
            <p:cNvPr name="Group 12" id="12"/>
            <p:cNvGrpSpPr/>
            <p:nvPr/>
          </p:nvGrpSpPr>
          <p:grpSpPr>
            <a:xfrm rot="0">
              <a:off x="0" y="0"/>
              <a:ext cx="7849976" cy="6120641"/>
              <a:chOff x="0" y="0"/>
              <a:chExt cx="2147769" cy="1674620"/>
            </a:xfrm>
          </p:grpSpPr>
          <p:sp>
            <p:nvSpPr>
              <p:cNvPr name="Freeform 13" id="13"/>
              <p:cNvSpPr/>
              <p:nvPr/>
            </p:nvSpPr>
            <p:spPr>
              <a:xfrm flipH="false" flipV="false" rot="0">
                <a:off x="0" y="0"/>
                <a:ext cx="2147769" cy="1674620"/>
              </a:xfrm>
              <a:custGeom>
                <a:avLst/>
                <a:gdLst/>
                <a:ahLst/>
                <a:cxnLst/>
                <a:rect r="r" b="b" t="t" l="l"/>
                <a:pathLst>
                  <a:path h="1674620" w="2147769">
                    <a:moveTo>
                      <a:pt x="2023309" y="1674620"/>
                    </a:moveTo>
                    <a:lnTo>
                      <a:pt x="124460" y="1674620"/>
                    </a:lnTo>
                    <a:cubicBezTo>
                      <a:pt x="55880" y="1674620"/>
                      <a:pt x="0" y="1618740"/>
                      <a:pt x="0" y="1550160"/>
                    </a:cubicBezTo>
                    <a:lnTo>
                      <a:pt x="0" y="124460"/>
                    </a:lnTo>
                    <a:cubicBezTo>
                      <a:pt x="0" y="55880"/>
                      <a:pt x="55880" y="0"/>
                      <a:pt x="124460" y="0"/>
                    </a:cubicBezTo>
                    <a:lnTo>
                      <a:pt x="2023309" y="0"/>
                    </a:lnTo>
                    <a:cubicBezTo>
                      <a:pt x="2091889" y="0"/>
                      <a:pt x="2147769" y="55880"/>
                      <a:pt x="2147769" y="124460"/>
                    </a:cubicBezTo>
                    <a:lnTo>
                      <a:pt x="2147769" y="1550160"/>
                    </a:lnTo>
                    <a:cubicBezTo>
                      <a:pt x="2147769" y="1618740"/>
                      <a:pt x="2091889" y="1674620"/>
                      <a:pt x="2023309" y="1674620"/>
                    </a:cubicBezTo>
                    <a:close/>
                  </a:path>
                </a:pathLst>
              </a:custGeom>
              <a:solidFill>
                <a:srgbClr val="16A9FF"/>
              </a:solidFill>
            </p:spPr>
          </p:sp>
        </p:grpSp>
        <p:sp>
          <p:nvSpPr>
            <p:cNvPr name="TextBox 14" id="14"/>
            <p:cNvSpPr txBox="true"/>
            <p:nvPr/>
          </p:nvSpPr>
          <p:spPr>
            <a:xfrm rot="0">
              <a:off x="486790" y="884093"/>
              <a:ext cx="6774796" cy="5059680"/>
            </a:xfrm>
            <a:prstGeom prst="rect">
              <a:avLst/>
            </a:prstGeom>
          </p:spPr>
          <p:txBody>
            <a:bodyPr anchor="t" rtlCol="false" tIns="0" lIns="0" bIns="0" rIns="0">
              <a:spAutoFit/>
            </a:bodyPr>
            <a:lstStyle/>
            <a:p>
              <a:pPr marL="777240" indent="-388620" lvl="1">
                <a:lnSpc>
                  <a:spcPts val="5040"/>
                </a:lnSpc>
                <a:buFont typeface="Arial"/>
                <a:buChar char="•"/>
              </a:pPr>
              <a:r>
                <a:rPr lang="en-US" sz="3600">
                  <a:solidFill>
                    <a:srgbClr val="FFFFFF"/>
                  </a:solidFill>
                  <a:latin typeface="Object Sans"/>
                </a:rPr>
                <a:t>Rarely involves risk</a:t>
              </a:r>
            </a:p>
            <a:p>
              <a:pPr marL="777240" indent="-388620" lvl="1">
                <a:lnSpc>
                  <a:spcPts val="5040"/>
                </a:lnSpc>
                <a:buFont typeface="Arial"/>
                <a:buChar char="•"/>
              </a:pPr>
              <a:r>
                <a:rPr lang="en-US" sz="3600">
                  <a:solidFill>
                    <a:srgbClr val="FFFFFF"/>
                  </a:solidFill>
                  <a:latin typeface="Object Sans"/>
                </a:rPr>
                <a:t>Lower growth potential</a:t>
              </a:r>
            </a:p>
            <a:p>
              <a:pPr marL="777240" indent="-388620" lvl="1">
                <a:lnSpc>
                  <a:spcPts val="5040"/>
                </a:lnSpc>
                <a:buFont typeface="Arial"/>
                <a:buChar char="•"/>
              </a:pPr>
              <a:r>
                <a:rPr lang="en-US" sz="3600">
                  <a:solidFill>
                    <a:srgbClr val="FFFFFF"/>
                  </a:solidFill>
                  <a:latin typeface="Object Sans"/>
                </a:rPr>
                <a:t>Short-term goals</a:t>
              </a:r>
            </a:p>
            <a:p>
              <a:pPr marL="777240" indent="-388620" lvl="1">
                <a:lnSpc>
                  <a:spcPts val="5040"/>
                </a:lnSpc>
                <a:buFont typeface="Arial"/>
                <a:buChar char="•"/>
              </a:pPr>
              <a:r>
                <a:rPr lang="en-US" sz="3600">
                  <a:solidFill>
                    <a:srgbClr val="FFFFFF"/>
                  </a:solidFill>
                  <a:latin typeface="Object Sans"/>
                </a:rPr>
                <a:t>Typically liquid </a:t>
              </a:r>
            </a:p>
            <a:p>
              <a:pPr>
                <a:lnSpc>
                  <a:spcPts val="5040"/>
                </a:lnSpc>
              </a:pPr>
            </a:p>
          </p:txBody>
        </p:sp>
      </p:grpSp>
      <p:sp>
        <p:nvSpPr>
          <p:cNvPr name="Freeform 15" id="15"/>
          <p:cNvSpPr/>
          <p:nvPr/>
        </p:nvSpPr>
        <p:spPr>
          <a:xfrm flipH="false" flipV="false" rot="0">
            <a:off x="8459608" y="1683708"/>
            <a:ext cx="1368784" cy="1093317"/>
          </a:xfrm>
          <a:custGeom>
            <a:avLst/>
            <a:gdLst/>
            <a:ahLst/>
            <a:cxnLst/>
            <a:rect r="r" b="b" t="t" l="l"/>
            <a:pathLst>
              <a:path h="1093317" w="1368784">
                <a:moveTo>
                  <a:pt x="0" y="0"/>
                </a:moveTo>
                <a:lnTo>
                  <a:pt x="1368784" y="0"/>
                </a:lnTo>
                <a:lnTo>
                  <a:pt x="1368784" y="1093317"/>
                </a:lnTo>
                <a:lnTo>
                  <a:pt x="0" y="109331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6" id="16"/>
          <p:cNvSpPr txBox="true"/>
          <p:nvPr/>
        </p:nvSpPr>
        <p:spPr>
          <a:xfrm rot="0">
            <a:off x="3668022" y="1812328"/>
            <a:ext cx="3030438" cy="754217"/>
          </a:xfrm>
          <a:prstGeom prst="rect">
            <a:avLst/>
          </a:prstGeom>
        </p:spPr>
        <p:txBody>
          <a:bodyPr anchor="t" rtlCol="false" tIns="0" lIns="0" bIns="0" rIns="0">
            <a:spAutoFit/>
          </a:bodyPr>
          <a:lstStyle/>
          <a:p>
            <a:pPr algn="ctr">
              <a:lnSpc>
                <a:spcPts val="6203"/>
              </a:lnSpc>
            </a:pPr>
            <a:r>
              <a:rPr lang="en-US" sz="4431">
                <a:solidFill>
                  <a:srgbClr val="0F4D92"/>
                </a:solidFill>
                <a:latin typeface="Paytone One Bold Italics"/>
              </a:rPr>
              <a:t>INVESTING</a:t>
            </a:r>
          </a:p>
        </p:txBody>
      </p:sp>
      <p:sp>
        <p:nvSpPr>
          <p:cNvPr name="TextBox 17" id="17"/>
          <p:cNvSpPr txBox="true"/>
          <p:nvPr/>
        </p:nvSpPr>
        <p:spPr>
          <a:xfrm rot="0">
            <a:off x="11819265" y="1812328"/>
            <a:ext cx="2119908" cy="754217"/>
          </a:xfrm>
          <a:prstGeom prst="rect">
            <a:avLst/>
          </a:prstGeom>
        </p:spPr>
        <p:txBody>
          <a:bodyPr anchor="t" rtlCol="false" tIns="0" lIns="0" bIns="0" rIns="0">
            <a:spAutoFit/>
          </a:bodyPr>
          <a:lstStyle/>
          <a:p>
            <a:pPr algn="ctr">
              <a:lnSpc>
                <a:spcPts val="6203"/>
              </a:lnSpc>
            </a:pPr>
            <a:r>
              <a:rPr lang="en-US" sz="4431">
                <a:solidFill>
                  <a:srgbClr val="0F4D92"/>
                </a:solidFill>
                <a:latin typeface="Paytone One Bold Italics"/>
              </a:rPr>
              <a:t>SAVING</a:t>
            </a:r>
          </a:p>
        </p:txBody>
      </p:sp>
      <p:sp>
        <p:nvSpPr>
          <p:cNvPr name="Freeform 18" id="18"/>
          <p:cNvSpPr/>
          <p:nvPr/>
        </p:nvSpPr>
        <p:spPr>
          <a:xfrm flipH="false" flipV="false" rot="0">
            <a:off x="3002249" y="4269646"/>
            <a:ext cx="446832" cy="448109"/>
          </a:xfrm>
          <a:custGeom>
            <a:avLst/>
            <a:gdLst/>
            <a:ahLst/>
            <a:cxnLst/>
            <a:rect r="r" b="b" t="t" l="l"/>
            <a:pathLst>
              <a:path h="448109" w="446832">
                <a:moveTo>
                  <a:pt x="0" y="0"/>
                </a:moveTo>
                <a:lnTo>
                  <a:pt x="446832" y="0"/>
                </a:lnTo>
                <a:lnTo>
                  <a:pt x="446832" y="448108"/>
                </a:lnTo>
                <a:lnTo>
                  <a:pt x="0" y="44810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9" id="19"/>
          <p:cNvSpPr/>
          <p:nvPr/>
        </p:nvSpPr>
        <p:spPr>
          <a:xfrm flipH="false" flipV="false" rot="0">
            <a:off x="3002249" y="4919446"/>
            <a:ext cx="446832" cy="448109"/>
          </a:xfrm>
          <a:custGeom>
            <a:avLst/>
            <a:gdLst/>
            <a:ahLst/>
            <a:cxnLst/>
            <a:rect r="r" b="b" t="t" l="l"/>
            <a:pathLst>
              <a:path h="448109" w="446832">
                <a:moveTo>
                  <a:pt x="0" y="0"/>
                </a:moveTo>
                <a:lnTo>
                  <a:pt x="446832" y="0"/>
                </a:lnTo>
                <a:lnTo>
                  <a:pt x="446832" y="448108"/>
                </a:lnTo>
                <a:lnTo>
                  <a:pt x="0" y="44810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0" id="20"/>
          <p:cNvSpPr/>
          <p:nvPr/>
        </p:nvSpPr>
        <p:spPr>
          <a:xfrm flipH="false" flipV="false" rot="0">
            <a:off x="3002249" y="6174151"/>
            <a:ext cx="446832" cy="448109"/>
          </a:xfrm>
          <a:custGeom>
            <a:avLst/>
            <a:gdLst/>
            <a:ahLst/>
            <a:cxnLst/>
            <a:rect r="r" b="b" t="t" l="l"/>
            <a:pathLst>
              <a:path h="448109" w="446832">
                <a:moveTo>
                  <a:pt x="0" y="0"/>
                </a:moveTo>
                <a:lnTo>
                  <a:pt x="446832" y="0"/>
                </a:lnTo>
                <a:lnTo>
                  <a:pt x="446832" y="448108"/>
                </a:lnTo>
                <a:lnTo>
                  <a:pt x="0" y="44810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1" id="21"/>
          <p:cNvSpPr/>
          <p:nvPr/>
        </p:nvSpPr>
        <p:spPr>
          <a:xfrm flipH="false" flipV="false" rot="0">
            <a:off x="3002249" y="7431884"/>
            <a:ext cx="446832" cy="448109"/>
          </a:xfrm>
          <a:custGeom>
            <a:avLst/>
            <a:gdLst/>
            <a:ahLst/>
            <a:cxnLst/>
            <a:rect r="r" b="b" t="t" l="l"/>
            <a:pathLst>
              <a:path h="448109" w="446832">
                <a:moveTo>
                  <a:pt x="0" y="0"/>
                </a:moveTo>
                <a:lnTo>
                  <a:pt x="446832" y="0"/>
                </a:lnTo>
                <a:lnTo>
                  <a:pt x="446832" y="448109"/>
                </a:lnTo>
                <a:lnTo>
                  <a:pt x="0" y="44810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2" id="22"/>
          <p:cNvSpPr/>
          <p:nvPr/>
        </p:nvSpPr>
        <p:spPr>
          <a:xfrm flipH="false" flipV="false" rot="0">
            <a:off x="10476935" y="4493700"/>
            <a:ext cx="446832" cy="448109"/>
          </a:xfrm>
          <a:custGeom>
            <a:avLst/>
            <a:gdLst/>
            <a:ahLst/>
            <a:cxnLst/>
            <a:rect r="r" b="b" t="t" l="l"/>
            <a:pathLst>
              <a:path h="448109" w="446832">
                <a:moveTo>
                  <a:pt x="0" y="0"/>
                </a:moveTo>
                <a:lnTo>
                  <a:pt x="446832" y="0"/>
                </a:lnTo>
                <a:lnTo>
                  <a:pt x="446832" y="448109"/>
                </a:lnTo>
                <a:lnTo>
                  <a:pt x="0" y="44810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3" id="23"/>
          <p:cNvSpPr/>
          <p:nvPr/>
        </p:nvSpPr>
        <p:spPr>
          <a:xfrm flipH="false" flipV="false" rot="0">
            <a:off x="10476935" y="5143500"/>
            <a:ext cx="446832" cy="448109"/>
          </a:xfrm>
          <a:custGeom>
            <a:avLst/>
            <a:gdLst/>
            <a:ahLst/>
            <a:cxnLst/>
            <a:rect r="r" b="b" t="t" l="l"/>
            <a:pathLst>
              <a:path h="448109" w="446832">
                <a:moveTo>
                  <a:pt x="0" y="0"/>
                </a:moveTo>
                <a:lnTo>
                  <a:pt x="446832" y="0"/>
                </a:lnTo>
                <a:lnTo>
                  <a:pt x="446832" y="448109"/>
                </a:lnTo>
                <a:lnTo>
                  <a:pt x="0" y="44810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4" id="24"/>
          <p:cNvSpPr/>
          <p:nvPr/>
        </p:nvSpPr>
        <p:spPr>
          <a:xfrm flipH="false" flipV="false" rot="0">
            <a:off x="10476935" y="6398205"/>
            <a:ext cx="446832" cy="448109"/>
          </a:xfrm>
          <a:custGeom>
            <a:avLst/>
            <a:gdLst/>
            <a:ahLst/>
            <a:cxnLst/>
            <a:rect r="r" b="b" t="t" l="l"/>
            <a:pathLst>
              <a:path h="448109" w="446832">
                <a:moveTo>
                  <a:pt x="0" y="0"/>
                </a:moveTo>
                <a:lnTo>
                  <a:pt x="446832" y="0"/>
                </a:lnTo>
                <a:lnTo>
                  <a:pt x="446832" y="448109"/>
                </a:lnTo>
                <a:lnTo>
                  <a:pt x="0" y="44810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5" id="25"/>
          <p:cNvSpPr/>
          <p:nvPr/>
        </p:nvSpPr>
        <p:spPr>
          <a:xfrm flipH="false" flipV="false" rot="0">
            <a:off x="10476935" y="7046339"/>
            <a:ext cx="446832" cy="448109"/>
          </a:xfrm>
          <a:custGeom>
            <a:avLst/>
            <a:gdLst/>
            <a:ahLst/>
            <a:cxnLst/>
            <a:rect r="r" b="b" t="t" l="l"/>
            <a:pathLst>
              <a:path h="448109" w="446832">
                <a:moveTo>
                  <a:pt x="0" y="0"/>
                </a:moveTo>
                <a:lnTo>
                  <a:pt x="446832" y="0"/>
                </a:lnTo>
                <a:lnTo>
                  <a:pt x="446832" y="448108"/>
                </a:lnTo>
                <a:lnTo>
                  <a:pt x="0" y="44810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AutoShape 26" id="26"/>
          <p:cNvSpPr/>
          <p:nvPr/>
        </p:nvSpPr>
        <p:spPr>
          <a:xfrm>
            <a:off x="17323185" y="233115"/>
            <a:ext cx="0" cy="436055"/>
          </a:xfrm>
          <a:prstGeom prst="line">
            <a:avLst/>
          </a:prstGeom>
          <a:ln cap="flat" w="19050">
            <a:solidFill>
              <a:srgbClr val="0F4D92"/>
            </a:solidFill>
            <a:prstDash val="solid"/>
            <a:headEnd type="none" len="sm" w="sm"/>
            <a:tailEnd type="none" len="sm" w="sm"/>
          </a:ln>
        </p:spPr>
      </p:sp>
      <p:sp>
        <p:nvSpPr>
          <p:cNvPr name="Freeform 27" id="27"/>
          <p:cNvSpPr/>
          <p:nvPr/>
        </p:nvSpPr>
        <p:spPr>
          <a:xfrm flipH="false" flipV="false" rot="0">
            <a:off x="16525998" y="158879"/>
            <a:ext cx="625585" cy="629447"/>
          </a:xfrm>
          <a:custGeom>
            <a:avLst/>
            <a:gdLst/>
            <a:ahLst/>
            <a:cxnLst/>
            <a:rect r="r" b="b" t="t" l="l"/>
            <a:pathLst>
              <a:path h="629447" w="625585">
                <a:moveTo>
                  <a:pt x="0" y="0"/>
                </a:moveTo>
                <a:lnTo>
                  <a:pt x="625585" y="0"/>
                </a:lnTo>
                <a:lnTo>
                  <a:pt x="625585" y="629447"/>
                </a:lnTo>
                <a:lnTo>
                  <a:pt x="0" y="629447"/>
                </a:lnTo>
                <a:lnTo>
                  <a:pt x="0" y="0"/>
                </a:lnTo>
                <a:close/>
              </a:path>
            </a:pathLst>
          </a:custGeom>
          <a:blipFill>
            <a:blip r:embed="rId10"/>
            <a:stretch>
              <a:fillRect l="-40161" t="0" r="-38714" b="0"/>
            </a:stretch>
          </a:blipFill>
        </p:spPr>
      </p:sp>
      <p:sp>
        <p:nvSpPr>
          <p:cNvPr name="Freeform 28" id="28">
            <a:hlinkClick r:id="rId12" tooltip="https://boolamoola.com"/>
          </p:cNvPr>
          <p:cNvSpPr/>
          <p:nvPr/>
        </p:nvSpPr>
        <p:spPr>
          <a:xfrm flipH="false" flipV="false" rot="0">
            <a:off x="17421937" y="95513"/>
            <a:ext cx="751521" cy="751521"/>
          </a:xfrm>
          <a:custGeom>
            <a:avLst/>
            <a:gdLst/>
            <a:ahLst/>
            <a:cxnLst/>
            <a:rect r="r" b="b" t="t" l="l"/>
            <a:pathLst>
              <a:path h="751521" w="751521">
                <a:moveTo>
                  <a:pt x="0" y="0"/>
                </a:moveTo>
                <a:lnTo>
                  <a:pt x="751521" y="0"/>
                </a:lnTo>
                <a:lnTo>
                  <a:pt x="751521" y="751521"/>
                </a:lnTo>
                <a:lnTo>
                  <a:pt x="0" y="751521"/>
                </a:lnTo>
                <a:lnTo>
                  <a:pt x="0" y="0"/>
                </a:lnTo>
                <a:close/>
              </a:path>
            </a:pathLst>
          </a:custGeom>
          <a:blipFill>
            <a:blip r:embed="rId11"/>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30667" y="1998020"/>
            <a:ext cx="16228633" cy="4286085"/>
          </a:xfrm>
          <a:prstGeom prst="rect">
            <a:avLst/>
          </a:prstGeom>
        </p:spPr>
        <p:txBody>
          <a:bodyPr anchor="t" rtlCol="false" tIns="0" lIns="0" bIns="0" rIns="0">
            <a:spAutoFit/>
          </a:bodyPr>
          <a:lstStyle/>
          <a:p>
            <a:pPr>
              <a:lnSpc>
                <a:spcPts val="17252"/>
              </a:lnSpc>
            </a:pPr>
            <a:r>
              <a:rPr lang="en-US" sz="12323">
                <a:solidFill>
                  <a:srgbClr val="0F4D92"/>
                </a:solidFill>
                <a:latin typeface="Paytone One Bold Italics"/>
              </a:rPr>
              <a:t>COMMON INVESTING MITSAKES MISTAKES</a:t>
            </a:r>
          </a:p>
        </p:txBody>
      </p:sp>
      <p:sp>
        <p:nvSpPr>
          <p:cNvPr name="AutoShape 3" id="3"/>
          <p:cNvSpPr/>
          <p:nvPr/>
        </p:nvSpPr>
        <p:spPr>
          <a:xfrm rot="0">
            <a:off x="7380334" y="7098355"/>
            <a:ext cx="3529299" cy="0"/>
          </a:xfrm>
          <a:prstGeom prst="line">
            <a:avLst/>
          </a:prstGeom>
          <a:ln cap="rnd" w="952500">
            <a:solidFill>
              <a:srgbClr val="16A9FF"/>
            </a:solidFill>
            <a:prstDash val="solid"/>
            <a:headEnd type="none" len="sm" w="sm"/>
            <a:tailEnd type="none" len="sm" w="sm"/>
          </a:ln>
        </p:spPr>
      </p:sp>
      <p:sp>
        <p:nvSpPr>
          <p:cNvPr name="AutoShape 4" id="4"/>
          <p:cNvSpPr/>
          <p:nvPr/>
        </p:nvSpPr>
        <p:spPr>
          <a:xfrm rot="0">
            <a:off x="9716929" y="7517455"/>
            <a:ext cx="699934" cy="0"/>
          </a:xfrm>
          <a:prstGeom prst="line">
            <a:avLst/>
          </a:prstGeom>
          <a:ln cap="flat" w="114300">
            <a:solidFill>
              <a:srgbClr val="FFFFFF"/>
            </a:solidFill>
            <a:prstDash val="solid"/>
            <a:headEnd type="none" len="sm" w="sm"/>
            <a:tailEnd type="arrow" len="sm" w="med"/>
          </a:ln>
        </p:spPr>
      </p:sp>
      <p:sp>
        <p:nvSpPr>
          <p:cNvPr name="Freeform 5" id="5"/>
          <p:cNvSpPr/>
          <p:nvPr/>
        </p:nvSpPr>
        <p:spPr>
          <a:xfrm flipH="false" flipV="false" rot="0">
            <a:off x="783820" y="5099612"/>
            <a:ext cx="8363131" cy="700412"/>
          </a:xfrm>
          <a:custGeom>
            <a:avLst/>
            <a:gdLst/>
            <a:ahLst/>
            <a:cxnLst/>
            <a:rect r="r" b="b" t="t" l="l"/>
            <a:pathLst>
              <a:path h="700412" w="8363131">
                <a:moveTo>
                  <a:pt x="0" y="0"/>
                </a:moveTo>
                <a:lnTo>
                  <a:pt x="8363131" y="0"/>
                </a:lnTo>
                <a:lnTo>
                  <a:pt x="8363131" y="700412"/>
                </a:lnTo>
                <a:lnTo>
                  <a:pt x="0" y="7004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7834228" y="7178486"/>
            <a:ext cx="1554333" cy="763717"/>
          </a:xfrm>
          <a:prstGeom prst="rect">
            <a:avLst/>
          </a:prstGeom>
        </p:spPr>
        <p:txBody>
          <a:bodyPr anchor="t" rtlCol="false" tIns="0" lIns="0" bIns="0" rIns="0">
            <a:spAutoFit/>
          </a:bodyPr>
          <a:lstStyle/>
          <a:p>
            <a:pPr>
              <a:lnSpc>
                <a:spcPts val="6205"/>
              </a:lnSpc>
            </a:pPr>
            <a:r>
              <a:rPr lang="en-US" sz="4432">
                <a:solidFill>
                  <a:srgbClr val="FFFFFF"/>
                </a:solidFill>
                <a:latin typeface="Object Sans Bold Italics"/>
              </a:rPr>
              <a:t>Next</a:t>
            </a:r>
          </a:p>
        </p:txBody>
      </p:sp>
      <p:sp>
        <p:nvSpPr>
          <p:cNvPr name="AutoShape 7" id="7"/>
          <p:cNvSpPr/>
          <p:nvPr/>
        </p:nvSpPr>
        <p:spPr>
          <a:xfrm>
            <a:off x="17323185" y="233115"/>
            <a:ext cx="0" cy="436055"/>
          </a:xfrm>
          <a:prstGeom prst="line">
            <a:avLst/>
          </a:prstGeom>
          <a:ln cap="flat" w="19050">
            <a:solidFill>
              <a:srgbClr val="0F4D92"/>
            </a:solidFill>
            <a:prstDash val="solid"/>
            <a:headEnd type="none" len="sm" w="sm"/>
            <a:tailEnd type="none" len="sm" w="sm"/>
          </a:ln>
        </p:spPr>
      </p:sp>
      <p:sp>
        <p:nvSpPr>
          <p:cNvPr name="Freeform 8" id="8"/>
          <p:cNvSpPr/>
          <p:nvPr/>
        </p:nvSpPr>
        <p:spPr>
          <a:xfrm flipH="false" flipV="false" rot="0">
            <a:off x="16525998" y="158879"/>
            <a:ext cx="625585" cy="629447"/>
          </a:xfrm>
          <a:custGeom>
            <a:avLst/>
            <a:gdLst/>
            <a:ahLst/>
            <a:cxnLst/>
            <a:rect r="r" b="b" t="t" l="l"/>
            <a:pathLst>
              <a:path h="629447" w="625585">
                <a:moveTo>
                  <a:pt x="0" y="0"/>
                </a:moveTo>
                <a:lnTo>
                  <a:pt x="625585" y="0"/>
                </a:lnTo>
                <a:lnTo>
                  <a:pt x="625585" y="629447"/>
                </a:lnTo>
                <a:lnTo>
                  <a:pt x="0" y="629447"/>
                </a:lnTo>
                <a:lnTo>
                  <a:pt x="0" y="0"/>
                </a:lnTo>
                <a:close/>
              </a:path>
            </a:pathLst>
          </a:custGeom>
          <a:blipFill>
            <a:blip r:embed="rId4"/>
            <a:stretch>
              <a:fillRect l="-40161" t="0" r="-38714" b="0"/>
            </a:stretch>
          </a:blipFill>
        </p:spPr>
      </p:sp>
      <p:sp>
        <p:nvSpPr>
          <p:cNvPr name="Freeform 9" id="9">
            <a:hlinkClick r:id="rId6" tooltip="https://boolamoola.com"/>
          </p:cNvPr>
          <p:cNvSpPr/>
          <p:nvPr/>
        </p:nvSpPr>
        <p:spPr>
          <a:xfrm flipH="false" flipV="false" rot="0">
            <a:off x="17421937" y="95513"/>
            <a:ext cx="751521" cy="751521"/>
          </a:xfrm>
          <a:custGeom>
            <a:avLst/>
            <a:gdLst/>
            <a:ahLst/>
            <a:cxnLst/>
            <a:rect r="r" b="b" t="t" l="l"/>
            <a:pathLst>
              <a:path h="751521" w="751521">
                <a:moveTo>
                  <a:pt x="0" y="0"/>
                </a:moveTo>
                <a:lnTo>
                  <a:pt x="751521" y="0"/>
                </a:lnTo>
                <a:lnTo>
                  <a:pt x="751521" y="751521"/>
                </a:lnTo>
                <a:lnTo>
                  <a:pt x="0" y="751521"/>
                </a:lnTo>
                <a:lnTo>
                  <a:pt x="0" y="0"/>
                </a:lnTo>
                <a:close/>
              </a:path>
            </a:pathLst>
          </a:custGeom>
          <a:blipFill>
            <a:blip r:embed="rId5"/>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273283" y="2936237"/>
            <a:ext cx="13927962" cy="6764619"/>
            <a:chOff x="0" y="0"/>
            <a:chExt cx="2937640" cy="1426771"/>
          </a:xfrm>
        </p:grpSpPr>
        <p:sp>
          <p:nvSpPr>
            <p:cNvPr name="Freeform 3" id="3"/>
            <p:cNvSpPr/>
            <p:nvPr/>
          </p:nvSpPr>
          <p:spPr>
            <a:xfrm flipH="false" flipV="false" rot="0">
              <a:off x="0" y="0"/>
              <a:ext cx="2937639" cy="1426771"/>
            </a:xfrm>
            <a:custGeom>
              <a:avLst/>
              <a:gdLst/>
              <a:ahLst/>
              <a:cxnLst/>
              <a:rect r="r" b="b" t="t" l="l"/>
              <a:pathLst>
                <a:path h="1426771" w="2937639">
                  <a:moveTo>
                    <a:pt x="0" y="0"/>
                  </a:moveTo>
                  <a:lnTo>
                    <a:pt x="2937639" y="0"/>
                  </a:lnTo>
                  <a:lnTo>
                    <a:pt x="2937639" y="1426771"/>
                  </a:lnTo>
                  <a:lnTo>
                    <a:pt x="0" y="1426771"/>
                  </a:lnTo>
                  <a:close/>
                </a:path>
              </a:pathLst>
            </a:custGeom>
            <a:solidFill>
              <a:srgbClr val="0F4D92"/>
            </a:solidFill>
          </p:spPr>
        </p:sp>
        <p:sp>
          <p:nvSpPr>
            <p:cNvPr name="TextBox 4" id="4"/>
            <p:cNvSpPr txBox="true"/>
            <p:nvPr/>
          </p:nvSpPr>
          <p:spPr>
            <a:xfrm>
              <a:off x="0" y="0"/>
              <a:ext cx="812800" cy="812800"/>
            </a:xfrm>
            <a:prstGeom prst="rect">
              <a:avLst/>
            </a:prstGeom>
          </p:spPr>
          <p:txBody>
            <a:bodyPr anchor="ctr" rtlCol="false" tIns="50800" lIns="50800" bIns="50800" rIns="50800"/>
            <a:lstStyle/>
            <a:p>
              <a:pPr algn="ctr">
                <a:lnSpc>
                  <a:spcPts val="3179"/>
                </a:lnSpc>
              </a:pPr>
            </a:p>
          </p:txBody>
        </p:sp>
      </p:grpSp>
      <p:sp>
        <p:nvSpPr>
          <p:cNvPr name="Freeform 5" id="5"/>
          <p:cNvSpPr/>
          <p:nvPr/>
        </p:nvSpPr>
        <p:spPr>
          <a:xfrm flipH="false" flipV="false" rot="3572113">
            <a:off x="4345134" y="586377"/>
            <a:ext cx="503445" cy="1017996"/>
          </a:xfrm>
          <a:custGeom>
            <a:avLst/>
            <a:gdLst/>
            <a:ahLst/>
            <a:cxnLst/>
            <a:rect r="r" b="b" t="t" l="l"/>
            <a:pathLst>
              <a:path h="1017996" w="503445">
                <a:moveTo>
                  <a:pt x="0" y="0"/>
                </a:moveTo>
                <a:lnTo>
                  <a:pt x="503446" y="0"/>
                </a:lnTo>
                <a:lnTo>
                  <a:pt x="503446" y="1017996"/>
                </a:lnTo>
                <a:lnTo>
                  <a:pt x="0" y="101799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058760" y="2758394"/>
            <a:ext cx="14051244" cy="6858730"/>
          </a:xfrm>
          <a:custGeom>
            <a:avLst/>
            <a:gdLst/>
            <a:ahLst/>
            <a:cxnLst/>
            <a:rect r="r" b="b" t="t" l="l"/>
            <a:pathLst>
              <a:path h="6858730" w="14051244">
                <a:moveTo>
                  <a:pt x="0" y="0"/>
                </a:moveTo>
                <a:lnTo>
                  <a:pt x="14051244" y="0"/>
                </a:lnTo>
                <a:lnTo>
                  <a:pt x="14051244" y="6858730"/>
                </a:lnTo>
                <a:lnTo>
                  <a:pt x="0" y="6858730"/>
                </a:lnTo>
                <a:lnTo>
                  <a:pt x="0" y="0"/>
                </a:lnTo>
                <a:close/>
              </a:path>
            </a:pathLst>
          </a:custGeom>
          <a:blipFill>
            <a:blip r:embed="rId4"/>
            <a:stretch>
              <a:fillRect l="0" t="0" r="0" b="0"/>
            </a:stretch>
          </a:blipFill>
        </p:spPr>
      </p:sp>
      <p:sp>
        <p:nvSpPr>
          <p:cNvPr name="TextBox 7" id="7"/>
          <p:cNvSpPr txBox="true"/>
          <p:nvPr/>
        </p:nvSpPr>
        <p:spPr>
          <a:xfrm rot="0">
            <a:off x="4116230" y="962025"/>
            <a:ext cx="10128809" cy="1501218"/>
          </a:xfrm>
          <a:prstGeom prst="rect">
            <a:avLst/>
          </a:prstGeom>
        </p:spPr>
        <p:txBody>
          <a:bodyPr anchor="t" rtlCol="false" tIns="0" lIns="0" bIns="0" rIns="0">
            <a:spAutoFit/>
          </a:bodyPr>
          <a:lstStyle/>
          <a:p>
            <a:pPr algn="ctr">
              <a:lnSpc>
                <a:spcPts val="12280"/>
              </a:lnSpc>
            </a:pPr>
            <a:r>
              <a:rPr lang="en-US" sz="8771">
                <a:solidFill>
                  <a:srgbClr val="0F4D92"/>
                </a:solidFill>
                <a:latin typeface="Paytone One Bold Italics"/>
              </a:rPr>
              <a:t>MARKET TIMING</a:t>
            </a:r>
          </a:p>
        </p:txBody>
      </p:sp>
      <p:sp>
        <p:nvSpPr>
          <p:cNvPr name="AutoShape 8" id="8"/>
          <p:cNvSpPr/>
          <p:nvPr/>
        </p:nvSpPr>
        <p:spPr>
          <a:xfrm>
            <a:off x="17323185" y="233115"/>
            <a:ext cx="0" cy="436055"/>
          </a:xfrm>
          <a:prstGeom prst="line">
            <a:avLst/>
          </a:prstGeom>
          <a:ln cap="flat" w="19050">
            <a:solidFill>
              <a:srgbClr val="0F4D92"/>
            </a:solidFill>
            <a:prstDash val="solid"/>
            <a:headEnd type="none" len="sm" w="sm"/>
            <a:tailEnd type="none" len="sm" w="sm"/>
          </a:ln>
        </p:spPr>
      </p:sp>
      <p:sp>
        <p:nvSpPr>
          <p:cNvPr name="Freeform 9" id="9"/>
          <p:cNvSpPr/>
          <p:nvPr/>
        </p:nvSpPr>
        <p:spPr>
          <a:xfrm flipH="false" flipV="false" rot="0">
            <a:off x="16525998" y="158879"/>
            <a:ext cx="625585" cy="629447"/>
          </a:xfrm>
          <a:custGeom>
            <a:avLst/>
            <a:gdLst/>
            <a:ahLst/>
            <a:cxnLst/>
            <a:rect r="r" b="b" t="t" l="l"/>
            <a:pathLst>
              <a:path h="629447" w="625585">
                <a:moveTo>
                  <a:pt x="0" y="0"/>
                </a:moveTo>
                <a:lnTo>
                  <a:pt x="625585" y="0"/>
                </a:lnTo>
                <a:lnTo>
                  <a:pt x="625585" y="629447"/>
                </a:lnTo>
                <a:lnTo>
                  <a:pt x="0" y="629447"/>
                </a:lnTo>
                <a:lnTo>
                  <a:pt x="0" y="0"/>
                </a:lnTo>
                <a:close/>
              </a:path>
            </a:pathLst>
          </a:custGeom>
          <a:blipFill>
            <a:blip r:embed="rId5"/>
            <a:stretch>
              <a:fillRect l="-40161" t="0" r="-38714" b="0"/>
            </a:stretch>
          </a:blipFill>
        </p:spPr>
      </p:sp>
      <p:sp>
        <p:nvSpPr>
          <p:cNvPr name="Freeform 10" id="10">
            <a:hlinkClick r:id="rId7" tooltip="https://boolamoola.com"/>
          </p:cNvPr>
          <p:cNvSpPr/>
          <p:nvPr/>
        </p:nvSpPr>
        <p:spPr>
          <a:xfrm flipH="false" flipV="false" rot="0">
            <a:off x="17421937" y="95513"/>
            <a:ext cx="751521" cy="751521"/>
          </a:xfrm>
          <a:custGeom>
            <a:avLst/>
            <a:gdLst/>
            <a:ahLst/>
            <a:cxnLst/>
            <a:rect r="r" b="b" t="t" l="l"/>
            <a:pathLst>
              <a:path h="751521" w="751521">
                <a:moveTo>
                  <a:pt x="0" y="0"/>
                </a:moveTo>
                <a:lnTo>
                  <a:pt x="751521" y="0"/>
                </a:lnTo>
                <a:lnTo>
                  <a:pt x="751521" y="751521"/>
                </a:lnTo>
                <a:lnTo>
                  <a:pt x="0" y="751521"/>
                </a:lnTo>
                <a:lnTo>
                  <a:pt x="0" y="0"/>
                </a:lnTo>
                <a:close/>
              </a:path>
            </a:pathLst>
          </a:custGeom>
          <a:blipFill>
            <a:blip r:embed="rId6"/>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DAFOL-cnK1I</dc:identifier>
  <dcterms:modified xsi:type="dcterms:W3CDTF">2011-08-01T06:04:30Z</dcterms:modified>
  <cp:revision>1</cp:revision>
  <dc:title>Boola Moola - Undergrads - Understanding Investing &amp; Taxes</dc:title>
</cp:coreProperties>
</file>