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4"/>
  </p:notesMasterIdLst>
  <p:sldIdLst>
    <p:sldId id="25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Kollektif" charset="1" panose="020B0604020101010102"/>
      <p:regular r:id="rId10"/>
    </p:embeddedFont>
    <p:embeddedFont>
      <p:font typeface="Kollektif Bold" charset="1" panose="020B0604020101010102"/>
      <p:regular r:id="rId11"/>
    </p:embeddedFont>
    <p:embeddedFont>
      <p:font typeface="Kollektif Italics" charset="1" panose="020B0604020101010102"/>
      <p:regular r:id="rId12"/>
    </p:embeddedFont>
    <p:embeddedFont>
      <p:font typeface="Kollektif Bold Italics" charset="1" panose="020B0604020101010102"/>
      <p:regular r:id="rId13"/>
    </p:embeddedFont>
    <p:embeddedFont>
      <p:font typeface="HK Grotesk Light" charset="1" panose="00000400000000000000"/>
      <p:regular r:id="rId14"/>
    </p:embeddedFont>
    <p:embeddedFont>
      <p:font typeface="HK Grotesk Light Bold" charset="1" panose="00000500000000000000"/>
      <p:regular r:id="rId15"/>
    </p:embeddedFont>
    <p:embeddedFont>
      <p:font typeface="HK Grotesk Light Italics" charset="1" panose="00000400000000000000"/>
      <p:regular r:id="rId16"/>
    </p:embeddedFont>
    <p:embeddedFont>
      <p:font typeface="HK Grotesk Light Bold Italics" charset="1" panose="00000500000000000000"/>
      <p:regular r:id="rId17"/>
    </p:embeddedFont>
    <p:embeddedFont>
      <p:font typeface="Poppins Bold" charset="1" panose="02000000000000000000"/>
      <p:regular r:id="rId18"/>
    </p:embeddedFont>
    <p:embeddedFont>
      <p:font typeface="Open Sans" charset="1" panose="020B0606030504020204"/>
      <p:regular r:id="rId19"/>
    </p:embeddedFont>
    <p:embeddedFont>
      <p:font typeface="Open Sans Bold" charset="1" panose="020B0806030504020204"/>
      <p:regular r:id="rId20"/>
    </p:embeddedFont>
    <p:embeddedFont>
      <p:font typeface="Open Sans Italics" charset="1" panose="020B0606030504020204"/>
      <p:regular r:id="rId21"/>
    </p:embeddedFont>
    <p:embeddedFont>
      <p:font typeface="Open Sans Bold Italics" charset="1" panose="020B0806030504020204"/>
      <p:regular r:id="rId22"/>
    </p:embeddedFont>
    <p:embeddedFont>
      <p:font typeface="Object Sans" charset="1" panose="00000300000000000000"/>
      <p:regular r:id="rId23"/>
    </p:embeddedFont>
    <p:embeddedFont>
      <p:font typeface="Object Sans Bold" charset="1" panose="00000300000000000000"/>
      <p:regular r:id="rId24"/>
    </p:embeddedFont>
    <p:embeddedFont>
      <p:font typeface="Object Sans Italics" charset="1" panose="00000300000000000000"/>
      <p:regular r:id="rId25"/>
    </p:embeddedFont>
    <p:embeddedFont>
      <p:font typeface="Object Sans Bold Italics" charset="1" panose="00000300000000000000"/>
      <p:regular r:id="rId26"/>
    </p:embeddedFont>
    <p:embeddedFont>
      <p:font typeface="Hiatus" charset="1" panose="00000000000000000000"/>
      <p:regular r:id="rId27"/>
    </p:embeddedFont>
    <p:embeddedFont>
      <p:font typeface="Paytone One" charset="1" panose="000005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slides/slide1.xml" Type="http://schemas.openxmlformats.org/officeDocument/2006/relationships/slide"/><Relationship Id="rId3" Target="viewProps.xml" Type="http://schemas.openxmlformats.org/officeDocument/2006/relationships/viewProps"/><Relationship Id="rId30" Target="slides/slide2.xml" Type="http://schemas.openxmlformats.org/officeDocument/2006/relationships/slide"/><Relationship Id="rId31" Target="slides/slide3.xml" Type="http://schemas.openxmlformats.org/officeDocument/2006/relationships/slide"/><Relationship Id="rId32" Target="slides/slide4.xml" Type="http://schemas.openxmlformats.org/officeDocument/2006/relationships/slide"/><Relationship Id="rId33" Target="slides/slide5.xml" Type="http://schemas.openxmlformats.org/officeDocument/2006/relationships/slide"/><Relationship Id="rId34" Target="slides/slide6.xml" Type="http://schemas.openxmlformats.org/officeDocument/2006/relationships/slide"/><Relationship Id="rId35" Target="slides/slide7.xml" Type="http://schemas.openxmlformats.org/officeDocument/2006/relationships/slide"/><Relationship Id="rId36" Target="slides/slide8.xml" Type="http://schemas.openxmlformats.org/officeDocument/2006/relationships/slide"/><Relationship Id="rId37" Target="slides/slide9.xml" Type="http://schemas.openxmlformats.org/officeDocument/2006/relationships/slide"/><Relationship Id="rId38" Target="slides/slide10.xml" Type="http://schemas.openxmlformats.org/officeDocument/2006/relationships/slide"/><Relationship Id="rId39" Target="slides/slide11.xml" Type="http://schemas.openxmlformats.org/officeDocument/2006/relationships/slide"/><Relationship Id="rId4" Target="theme/theme1.xml" Type="http://schemas.openxmlformats.org/officeDocument/2006/relationships/theme"/><Relationship Id="rId40" Target="slides/slide12.xml" Type="http://schemas.openxmlformats.org/officeDocument/2006/relationships/slide"/><Relationship Id="rId41" Target="slides/slide13.xml" Type="http://schemas.openxmlformats.org/officeDocument/2006/relationships/slide"/><Relationship Id="rId42" Target="slides/slide14.xml" Type="http://schemas.openxmlformats.org/officeDocument/2006/relationships/slide"/><Relationship Id="rId43" Target="slides/slide15.xml" Type="http://schemas.openxmlformats.org/officeDocument/2006/relationships/slide"/><Relationship Id="rId44" Target="slides/slide16.xml" Type="http://schemas.openxmlformats.org/officeDocument/2006/relationships/slide"/><Relationship Id="rId45" Target="slides/slide17.xml" Type="http://schemas.openxmlformats.org/officeDocument/2006/relationships/slide"/><Relationship Id="rId46" Target="slides/slide18.xml" Type="http://schemas.openxmlformats.org/officeDocument/2006/relationships/slide"/><Relationship Id="rId47" Target="slides/slide19.xml" Type="http://schemas.openxmlformats.org/officeDocument/2006/relationships/slide"/><Relationship Id="rId48" Target="slides/slide20.xml" Type="http://schemas.openxmlformats.org/officeDocument/2006/relationships/slide"/><Relationship Id="rId49" Target="slides/slide21.xml" Type="http://schemas.openxmlformats.org/officeDocument/2006/relationships/slide"/><Relationship Id="rId5" Target="tableStyles.xml" Type="http://schemas.openxmlformats.org/officeDocument/2006/relationships/tableStyles"/><Relationship Id="rId50" Target="slides/slide22.xml" Type="http://schemas.openxmlformats.org/officeDocument/2006/relationships/slide"/><Relationship Id="rId51" Target="slides/slide23.xml" Type="http://schemas.openxmlformats.org/officeDocument/2006/relationships/slide"/><Relationship Id="rId52" Target="slides/slide24.xml" Type="http://schemas.openxmlformats.org/officeDocument/2006/relationships/slide"/><Relationship Id="rId53" Target="slides/slide25.xml" Type="http://schemas.openxmlformats.org/officeDocument/2006/relationships/slide"/><Relationship Id="rId54" Target="notesMasters/notesMaster1.xml" Type="http://schemas.openxmlformats.org/officeDocument/2006/relationships/notesMaster"/><Relationship Id="rId55" Target="theme/theme2.xml" Type="http://schemas.openxmlformats.org/officeDocument/2006/relationships/theme"/><Relationship Id="rId56" Target="notesSlides/notesSlide1.xml" Type="http://schemas.openxmlformats.org/officeDocument/2006/relationships/notesSlide"/><Relationship Id="rId57" Target="notesSlides/notesSlide2.xml" Type="http://schemas.openxmlformats.org/officeDocument/2006/relationships/notes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Secured Loans: Typically lent by a bank to an individual or business and backed by a physical asset, which is used as collateral for the loan​</a:t>
            </a:r>
          </a:p>
          <a:p>
            <a:r>
              <a:rPr lang="en-US"/>
              <a:t>Creditworthiness helps determine the ability to get the loan but and how much interest the borrower will pay​</a:t>
            </a:r>
          </a:p>
          <a:p>
            <a:r>
              <a:rPr lang="en-US"/>
              <a:t/>
            </a:r>
          </a:p>
          <a:p>
            <a:r>
              <a:rPr lang="en-US"/>
              <a:t>Unsecured Loans: Typically lent by a bank to an individual or business without being backed by a physical asset​</a:t>
            </a:r>
          </a:p>
          <a:p>
            <a:r>
              <a:rPr lang="en-US"/>
              <a:t>The collateral is typically the paying ability of the individual or business​</a:t>
            </a:r>
          </a:p>
          <a:p>
            <a:r>
              <a:rPr lang="en-US"/>
              <a:t/>
            </a:r>
          </a:p>
          <a:p>
            <a:r>
              <a:rPr lang="en-US"/>
              <a:t>Good Debt: Used to purchase assets that appreciate in value​</a:t>
            </a:r>
          </a:p>
          <a:p>
            <a:r>
              <a:rPr lang="en-US"/>
              <a:t>Typically lower interest rates than unsecured debt​</a:t>
            </a:r>
          </a:p>
          <a:p>
            <a:r>
              <a:rPr lang="en-US"/>
              <a:t>Tax deductions available</a:t>
            </a:r>
          </a:p>
          <a:p>
            <a:r>
              <a:rPr lang="en-US"/>
              <a:t/>
            </a:r>
          </a:p>
          <a:p>
            <a:r>
              <a:rPr lang="en-US"/>
              <a:t>Bad Debt: Interest rates are typically higher than secured debt​; Interest is not deductible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https://boolamoola.com" TargetMode="External" Type="http://schemas.openxmlformats.org/officeDocument/2006/relationships/hyperlink"/><Relationship Id="rId7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4.png" Type="http://schemas.openxmlformats.org/officeDocument/2006/relationships/image"/><Relationship Id="rId12" Target="https://boolamoola.com" TargetMode="External" Type="http://schemas.openxmlformats.org/officeDocument/2006/relationships/hyperlink"/><Relationship Id="rId13" Target="../media/image5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boolamoola.com" TargetMode="External" Type="http://schemas.openxmlformats.org/officeDocument/2006/relationships/hyperlink"/><Relationship Id="rId11" Target="../media/image5.png" Type="http://schemas.openxmlformats.org/officeDocument/2006/relationships/image"/><Relationship Id="rId2" Target="../media/image57.pn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64.png" Type="http://schemas.openxmlformats.org/officeDocument/2006/relationships/image"/><Relationship Id="rId5" Target="../media/image65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4.png" Type="http://schemas.openxmlformats.org/officeDocument/2006/relationships/image"/><Relationship Id="rId9" Target="https://boolamoola.com" TargetMode="External" Type="http://schemas.openxmlformats.org/officeDocument/2006/relationships/hyperlink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8.pn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.png" Type="http://schemas.openxmlformats.org/officeDocument/2006/relationships/image"/><Relationship Id="rId7" Target="https://boolamoola.com" TargetMode="External" Type="http://schemas.openxmlformats.org/officeDocument/2006/relationships/hyperlink"/><Relationship Id="rId8" Target="../media/image5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2" Target="../media/image69.png" Type="http://schemas.openxmlformats.org/officeDocument/2006/relationships/image"/><Relationship Id="rId3" Target="../media/image70.svg" Type="http://schemas.openxmlformats.org/officeDocument/2006/relationships/image"/><Relationship Id="rId4" Target="../media/image71.png" Type="http://schemas.openxmlformats.org/officeDocument/2006/relationships/image"/><Relationship Id="rId5" Target="../media/image72.svg" Type="http://schemas.openxmlformats.org/officeDocument/2006/relationships/image"/><Relationship Id="rId6" Target="../media/image73.png" Type="http://schemas.openxmlformats.org/officeDocument/2006/relationships/image"/><Relationship Id="rId7" Target="../media/image74.svg" Type="http://schemas.openxmlformats.org/officeDocument/2006/relationships/image"/><Relationship Id="rId8" Target="../media/image4.png" Type="http://schemas.openxmlformats.org/officeDocument/2006/relationships/image"/><Relationship Id="rId9" Target="https://boolamoola.com" TargetMode="External" Type="http://schemas.openxmlformats.org/officeDocument/2006/relationships/hyperlink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4.png" Type="http://schemas.openxmlformats.org/officeDocument/2006/relationships/image"/><Relationship Id="rId12" Target="https://boolamoola.com" TargetMode="External" Type="http://schemas.openxmlformats.org/officeDocument/2006/relationships/hyperlink"/><Relationship Id="rId13" Target="../media/image5.png" Type="http://schemas.openxmlformats.org/officeDocument/2006/relationships/image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https://boolamoola.com" TargetMode="External" Type="http://schemas.openxmlformats.org/officeDocument/2006/relationships/hyperlink"/><Relationship Id="rId12" Target="../media/image5.png" Type="http://schemas.openxmlformats.org/officeDocument/2006/relationships/image"/><Relationship Id="rId2" Target="../media/image75.png" Type="http://schemas.openxmlformats.org/officeDocument/2006/relationships/image"/><Relationship Id="rId3" Target="../media/image76.svg" Type="http://schemas.openxmlformats.org/officeDocument/2006/relationships/image"/><Relationship Id="rId4" Target="../media/image77.png" Type="http://schemas.openxmlformats.org/officeDocument/2006/relationships/image"/><Relationship Id="rId5" Target="../media/image78.svg" Type="http://schemas.openxmlformats.org/officeDocument/2006/relationships/image"/><Relationship Id="rId6" Target="../media/image79.png" Type="http://schemas.openxmlformats.org/officeDocument/2006/relationships/image"/><Relationship Id="rId7" Target="../media/image80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82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4.png" Type="http://schemas.openxmlformats.org/officeDocument/2006/relationships/image"/><Relationship Id="rId7" Target="https://boolamoola.com" TargetMode="External" Type="http://schemas.openxmlformats.org/officeDocument/2006/relationships/hyperlink"/><Relationship Id="rId8" Target="../media/image5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3.png" Type="http://schemas.openxmlformats.org/officeDocument/2006/relationships/image"/><Relationship Id="rId3" Target="../media/image84.png" Type="http://schemas.openxmlformats.org/officeDocument/2006/relationships/image"/><Relationship Id="rId4" Target="../media/image85.png" Type="http://schemas.openxmlformats.org/officeDocument/2006/relationships/image"/><Relationship Id="rId5" Target="../media/image86.png" Type="http://schemas.openxmlformats.org/officeDocument/2006/relationships/image"/><Relationship Id="rId6" Target="../media/image4.png" Type="http://schemas.openxmlformats.org/officeDocument/2006/relationships/image"/><Relationship Id="rId7" Target="https://boolamoola.com" TargetMode="External" Type="http://schemas.openxmlformats.org/officeDocument/2006/relationships/hyperlink"/><Relationship Id="rId8" Target="../media/image5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https://boolamoola.com" TargetMode="External" Type="http://schemas.openxmlformats.org/officeDocument/2006/relationships/hyperlink"/><Relationship Id="rId12" Target="../media/image5.png" Type="http://schemas.openxmlformats.org/officeDocument/2006/relationships/image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Relationship Id="rId3" Target="../media/image96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calendly.com/nedeen-1" TargetMode="External" Type="http://schemas.openxmlformats.org/officeDocument/2006/relationships/hyperlink"/><Relationship Id="rId11" Target="http://calendly.com/acrookshank" TargetMode="External" Type="http://schemas.openxmlformats.org/officeDocument/2006/relationships/hyperlink"/><Relationship Id="rId12" Target="http://www.htk.com/" TargetMode="External" Type="http://schemas.openxmlformats.org/officeDocument/2006/relationships/hyperlink"/><Relationship Id="rId2" Target="../media/image6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97.png" Type="http://schemas.openxmlformats.org/officeDocument/2006/relationships/image"/><Relationship Id="rId6" Target="../media/image98.svg" Type="http://schemas.openxmlformats.org/officeDocument/2006/relationships/image"/><Relationship Id="rId7" Target="../media/image99.png" Type="http://schemas.openxmlformats.org/officeDocument/2006/relationships/image"/><Relationship Id="rId8" Target="https://boolamoola.com" TargetMode="External" Type="http://schemas.openxmlformats.org/officeDocument/2006/relationships/hyperlink"/><Relationship Id="rId9" Target="http://calendly.com/jcaserta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18.jpe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5.png" Type="http://schemas.openxmlformats.org/officeDocument/2006/relationships/image"/><Relationship Id="rId5" Target="../media/image27.png" Type="http://schemas.openxmlformats.org/officeDocument/2006/relationships/image"/><Relationship Id="rId6" Target="https://boolamoola.com" TargetMode="External" Type="http://schemas.openxmlformats.org/officeDocument/2006/relationships/hyperlink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png" Type="http://schemas.openxmlformats.org/officeDocument/2006/relationships/image"/><Relationship Id="rId5" Target="../media/image5.png" Type="http://schemas.openxmlformats.org/officeDocument/2006/relationships/image"/><Relationship Id="rId6" Target="../media/image27.png" Type="http://schemas.openxmlformats.org/officeDocument/2006/relationships/image"/><Relationship Id="rId7" Target="https://boolamoola.com" TargetMode="External" Type="http://schemas.openxmlformats.org/officeDocument/2006/relationships/hyperlink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png" Type="http://schemas.openxmlformats.org/officeDocument/2006/relationships/image"/><Relationship Id="rId11" Target="../media/image40.png" Type="http://schemas.openxmlformats.org/officeDocument/2006/relationships/image"/><Relationship Id="rId12" Target="../media/image5.png" Type="http://schemas.openxmlformats.org/officeDocument/2006/relationships/image"/><Relationship Id="rId13" Target="../media/image27.png" Type="http://schemas.openxmlformats.org/officeDocument/2006/relationships/image"/><Relationship Id="rId14" Target="https://boolamoola.com" TargetMode="External" Type="http://schemas.openxmlformats.org/officeDocument/2006/relationships/hyperlink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boolamoola.com" TargetMode="External" Type="http://schemas.openxmlformats.org/officeDocument/2006/relationships/hyperlink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5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5.png" Type="http://schemas.openxmlformats.org/officeDocument/2006/relationships/image"/><Relationship Id="rId7" Target="../media/image27.png" Type="http://schemas.openxmlformats.org/officeDocument/2006/relationships/image"/><Relationship Id="rId8" Target="https://boolamoola.com" TargetMode="External" Type="http://schemas.openxmlformats.org/officeDocument/2006/relationships/hyperlink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4.png" Type="http://schemas.openxmlformats.org/officeDocument/2006/relationships/image"/><Relationship Id="rId5" Target="https://boolamoola.com" TargetMode="External" Type="http://schemas.openxmlformats.org/officeDocument/2006/relationships/hyperlink"/><Relationship Id="rId6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247503"/>
            <a:ext cx="16230600" cy="1960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59"/>
              </a:lnSpc>
            </a:pPr>
            <a:r>
              <a:rPr lang="en-US" sz="11613">
                <a:solidFill>
                  <a:srgbClr val="FFFFFF"/>
                </a:solidFill>
                <a:latin typeface="Paytone One"/>
              </a:rPr>
              <a:t>MASTER YOUR MONEY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2654282" y="-378753"/>
            <a:ext cx="15122164" cy="12166258"/>
          </a:xfrm>
          <a:custGeom>
            <a:avLst/>
            <a:gdLst/>
            <a:ahLst/>
            <a:cxnLst/>
            <a:rect r="r" b="b" t="t" l="l"/>
            <a:pathLst>
              <a:path h="12166258" w="15122164">
                <a:moveTo>
                  <a:pt x="0" y="0"/>
                </a:moveTo>
                <a:lnTo>
                  <a:pt x="15122164" y="0"/>
                </a:lnTo>
                <a:lnTo>
                  <a:pt x="15122164" y="12166258"/>
                </a:lnTo>
                <a:lnTo>
                  <a:pt x="0" y="12166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15" t="0" r="-1284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247503"/>
            <a:ext cx="16230600" cy="1960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59"/>
              </a:lnSpc>
            </a:pPr>
            <a:r>
              <a:rPr lang="en-US" sz="11613">
                <a:solidFill>
                  <a:srgbClr val="FFFFFF"/>
                </a:solidFill>
                <a:latin typeface="Paytone One"/>
              </a:rPr>
              <a:t>MASTER YOUR MONEY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652285" y="5819074"/>
            <a:ext cx="8922023" cy="375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41"/>
              </a:lnSpc>
            </a:pPr>
            <a:r>
              <a:rPr lang="en-US" sz="2100">
                <a:solidFill>
                  <a:srgbClr val="FFFFFF"/>
                </a:solidFill>
                <a:latin typeface="Object Sans Bold"/>
              </a:rPr>
              <a:t>What you need to know about money from budgeting to investing.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667695">
            <a:off x="14308318" y="6039039"/>
            <a:ext cx="1409976" cy="301382"/>
          </a:xfrm>
          <a:custGeom>
            <a:avLst/>
            <a:gdLst/>
            <a:ahLst/>
            <a:cxnLst/>
            <a:rect r="r" b="b" t="t" l="l"/>
            <a:pathLst>
              <a:path h="301382" w="1409976">
                <a:moveTo>
                  <a:pt x="0" y="0"/>
                </a:moveTo>
                <a:lnTo>
                  <a:pt x="1409976" y="0"/>
                </a:lnTo>
                <a:lnTo>
                  <a:pt x="1409976" y="301383"/>
                </a:lnTo>
                <a:lnTo>
                  <a:pt x="0" y="301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67695">
            <a:off x="15947115" y="6043645"/>
            <a:ext cx="1409976" cy="301382"/>
          </a:xfrm>
          <a:custGeom>
            <a:avLst/>
            <a:gdLst/>
            <a:ahLst/>
            <a:cxnLst/>
            <a:rect r="r" b="b" t="t" l="l"/>
            <a:pathLst>
              <a:path h="301382" w="1409976">
                <a:moveTo>
                  <a:pt x="0" y="0"/>
                </a:moveTo>
                <a:lnTo>
                  <a:pt x="1409977" y="0"/>
                </a:lnTo>
                <a:lnTo>
                  <a:pt x="1409977" y="301383"/>
                </a:lnTo>
                <a:lnTo>
                  <a:pt x="0" y="301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15804346" y="2039943"/>
            <a:ext cx="0" cy="80442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>
            <a:hlinkClick r:id="rId6" tooltip="https://boolamoola.com"/>
          </p:cNvPr>
          <p:cNvSpPr/>
          <p:nvPr/>
        </p:nvSpPr>
        <p:spPr>
          <a:xfrm flipH="false" flipV="false" rot="0">
            <a:off x="15995116" y="1794690"/>
            <a:ext cx="1377805" cy="1377805"/>
          </a:xfrm>
          <a:custGeom>
            <a:avLst/>
            <a:gdLst/>
            <a:ahLst/>
            <a:cxnLst/>
            <a:rect r="r" b="b" t="t" l="l"/>
            <a:pathLst>
              <a:path h="1377805" w="1377805">
                <a:moveTo>
                  <a:pt x="0" y="0"/>
                </a:moveTo>
                <a:lnTo>
                  <a:pt x="1377805" y="0"/>
                </a:lnTo>
                <a:lnTo>
                  <a:pt x="1377805" y="1377805"/>
                </a:lnTo>
                <a:lnTo>
                  <a:pt x="0" y="137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313578" y="1905525"/>
            <a:ext cx="1149042" cy="1156136"/>
          </a:xfrm>
          <a:custGeom>
            <a:avLst/>
            <a:gdLst/>
            <a:ahLst/>
            <a:cxnLst/>
            <a:rect r="r" b="b" t="t" l="l"/>
            <a:pathLst>
              <a:path h="1156136" w="1149042">
                <a:moveTo>
                  <a:pt x="0" y="0"/>
                </a:moveTo>
                <a:lnTo>
                  <a:pt x="1149041" y="0"/>
                </a:lnTo>
                <a:lnTo>
                  <a:pt x="1149041" y="1156135"/>
                </a:lnTo>
                <a:lnTo>
                  <a:pt x="0" y="11561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161" t="0" r="-38714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589172">
            <a:off x="15287417" y="6167994"/>
            <a:ext cx="1660783" cy="4839439"/>
            <a:chOff x="0" y="0"/>
            <a:chExt cx="414546" cy="12079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546" cy="1207966"/>
            </a:xfrm>
            <a:custGeom>
              <a:avLst/>
              <a:gdLst/>
              <a:ahLst/>
              <a:cxnLst/>
              <a:rect r="r" b="b" t="t" l="l"/>
              <a:pathLst>
                <a:path h="1207966" w="414546">
                  <a:moveTo>
                    <a:pt x="207273" y="1207966"/>
                  </a:moveTo>
                  <a:lnTo>
                    <a:pt x="414546" y="0"/>
                  </a:lnTo>
                  <a:lnTo>
                    <a:pt x="0" y="0"/>
                  </a:lnTo>
                  <a:lnTo>
                    <a:pt x="207273" y="1207966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-254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89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35692" y="3688207"/>
            <a:ext cx="13188066" cy="3405885"/>
            <a:chOff x="0" y="0"/>
            <a:chExt cx="6122299" cy="15811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22299" cy="1581115"/>
            </a:xfrm>
            <a:custGeom>
              <a:avLst/>
              <a:gdLst/>
              <a:ahLst/>
              <a:cxnLst/>
              <a:rect r="r" b="b" t="t" l="l"/>
              <a:pathLst>
                <a:path h="1581115" w="6122299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0F4D92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521392" y="3592957"/>
            <a:ext cx="13188066" cy="3405885"/>
            <a:chOff x="0" y="0"/>
            <a:chExt cx="6122299" cy="158111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122299" cy="1581115"/>
            </a:xfrm>
            <a:custGeom>
              <a:avLst/>
              <a:gdLst/>
              <a:ahLst/>
              <a:cxnLst/>
              <a:rect r="r" b="b" t="t" l="l"/>
              <a:pathLst>
                <a:path h="1581115" w="6122299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589172">
            <a:off x="15206994" y="6188279"/>
            <a:ext cx="1573979" cy="4586498"/>
            <a:chOff x="0" y="0"/>
            <a:chExt cx="414546" cy="12079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14546" cy="1207966"/>
            </a:xfrm>
            <a:custGeom>
              <a:avLst/>
              <a:gdLst/>
              <a:ahLst/>
              <a:cxnLst/>
              <a:rect r="r" b="b" t="t" l="l"/>
              <a:pathLst>
                <a:path h="1207966" w="414546">
                  <a:moveTo>
                    <a:pt x="207273" y="1207966"/>
                  </a:moveTo>
                  <a:lnTo>
                    <a:pt x="414546" y="0"/>
                  </a:lnTo>
                  <a:lnTo>
                    <a:pt x="0" y="0"/>
                  </a:lnTo>
                  <a:lnTo>
                    <a:pt x="207273" y="12079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-25400"/>
              <a:ext cx="5588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89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3456913" y="4683793"/>
            <a:ext cx="11476900" cy="1033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33"/>
              </a:lnSpc>
            </a:pPr>
            <a:r>
              <a:rPr lang="en-US" sz="5952">
                <a:solidFill>
                  <a:srgbClr val="0F4D92"/>
                </a:solidFill>
                <a:latin typeface="Object Sans Bold"/>
              </a:rPr>
              <a:t>Not all debt is created equally.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3383865">
            <a:off x="2166252" y="2858743"/>
            <a:ext cx="484045" cy="978768"/>
          </a:xfrm>
          <a:custGeom>
            <a:avLst/>
            <a:gdLst/>
            <a:ahLst/>
            <a:cxnLst/>
            <a:rect r="r" b="b" t="t" l="l"/>
            <a:pathLst>
              <a:path h="978768" w="484045">
                <a:moveTo>
                  <a:pt x="0" y="0"/>
                </a:moveTo>
                <a:lnTo>
                  <a:pt x="484045" y="0"/>
                </a:lnTo>
                <a:lnTo>
                  <a:pt x="484045" y="978768"/>
                </a:lnTo>
                <a:lnTo>
                  <a:pt x="0" y="97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062941" y="7291705"/>
            <a:ext cx="4145990" cy="539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0F4D92"/>
                </a:solidFill>
                <a:latin typeface="Paytone One"/>
              </a:rPr>
              <a:t>-John Caserta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8" id="18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9" id="19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14725" y="1366086"/>
            <a:ext cx="16058551" cy="255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0144"/>
              </a:lnSpc>
              <a:spcBef>
                <a:spcPct val="0"/>
              </a:spcBef>
            </a:pPr>
            <a:r>
              <a:rPr lang="en-US" sz="16786">
                <a:solidFill>
                  <a:srgbClr val="FFFFFF"/>
                </a:solidFill>
                <a:latin typeface="Paytone One Bold Italics"/>
              </a:rPr>
              <a:t>TYPES OF DEBT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215893">
            <a:off x="14092310" y="2336399"/>
            <a:ext cx="2614125" cy="2657613"/>
          </a:xfrm>
          <a:custGeom>
            <a:avLst/>
            <a:gdLst/>
            <a:ahLst/>
            <a:cxnLst/>
            <a:rect r="r" b="b" t="t" l="l"/>
            <a:pathLst>
              <a:path h="2657613" w="2614125">
                <a:moveTo>
                  <a:pt x="0" y="0"/>
                </a:moveTo>
                <a:lnTo>
                  <a:pt x="2614125" y="0"/>
                </a:lnTo>
                <a:lnTo>
                  <a:pt x="2614125" y="2657614"/>
                </a:lnTo>
                <a:lnTo>
                  <a:pt x="0" y="265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98256" y="4952982"/>
            <a:ext cx="7567818" cy="3080260"/>
            <a:chOff x="0" y="0"/>
            <a:chExt cx="6999932" cy="28491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999932" cy="2849118"/>
            </a:xfrm>
            <a:custGeom>
              <a:avLst/>
              <a:gdLst/>
              <a:ahLst/>
              <a:cxnLst/>
              <a:rect r="r" b="b" t="t" l="l"/>
              <a:pathLst>
                <a:path h="2849118" w="6999932">
                  <a:moveTo>
                    <a:pt x="6875472" y="2849118"/>
                  </a:moveTo>
                  <a:lnTo>
                    <a:pt x="124460" y="2849118"/>
                  </a:lnTo>
                  <a:cubicBezTo>
                    <a:pt x="55880" y="2849118"/>
                    <a:pt x="0" y="2793238"/>
                    <a:pt x="0" y="27246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75472" y="0"/>
                  </a:lnTo>
                  <a:cubicBezTo>
                    <a:pt x="6944051" y="0"/>
                    <a:pt x="6999932" y="55880"/>
                    <a:pt x="6999932" y="124460"/>
                  </a:cubicBezTo>
                  <a:lnTo>
                    <a:pt x="6999932" y="2724658"/>
                  </a:lnTo>
                  <a:cubicBezTo>
                    <a:pt x="6999932" y="2793238"/>
                    <a:pt x="6944051" y="2849118"/>
                    <a:pt x="6875472" y="2849118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00749" y="4838682"/>
            <a:ext cx="7567818" cy="3080260"/>
            <a:chOff x="0" y="0"/>
            <a:chExt cx="6999932" cy="28491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99932" cy="2849118"/>
            </a:xfrm>
            <a:custGeom>
              <a:avLst/>
              <a:gdLst/>
              <a:ahLst/>
              <a:cxnLst/>
              <a:rect r="r" b="b" t="t" l="l"/>
              <a:pathLst>
                <a:path h="2849118" w="6999932">
                  <a:moveTo>
                    <a:pt x="6875472" y="2849118"/>
                  </a:moveTo>
                  <a:lnTo>
                    <a:pt x="124460" y="2849118"/>
                  </a:lnTo>
                  <a:cubicBezTo>
                    <a:pt x="55880" y="2849118"/>
                    <a:pt x="0" y="2793238"/>
                    <a:pt x="0" y="27246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75472" y="0"/>
                  </a:lnTo>
                  <a:cubicBezTo>
                    <a:pt x="6944051" y="0"/>
                    <a:pt x="6999932" y="55880"/>
                    <a:pt x="6999932" y="124460"/>
                  </a:cubicBezTo>
                  <a:lnTo>
                    <a:pt x="6999932" y="2724658"/>
                  </a:lnTo>
                  <a:cubicBezTo>
                    <a:pt x="6999932" y="2793238"/>
                    <a:pt x="6944051" y="2849118"/>
                    <a:pt x="6875472" y="28491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594203" y="6224344"/>
            <a:ext cx="2051173" cy="135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73"/>
              </a:lnSpc>
            </a:pPr>
            <a:r>
              <a:rPr lang="en-US" sz="5070">
                <a:solidFill>
                  <a:srgbClr val="0F4D92"/>
                </a:solidFill>
                <a:latin typeface="Paytone One"/>
              </a:rPr>
              <a:t>Good Debt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445835" y="5105400"/>
            <a:ext cx="4068224" cy="241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Typically lent by a bank to an individual o</a:t>
            </a:r>
            <a:r>
              <a:rPr lang="en-US" sz="2100">
                <a:solidFill>
                  <a:srgbClr val="0F4D92"/>
                </a:solidFill>
                <a:latin typeface="Object Sans"/>
              </a:rPr>
              <a:t>r business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Often secured​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Low interest rates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Flexible repayment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Tax deduction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Used for appreciating assets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45374" y="4307181"/>
            <a:ext cx="1404678" cy="1633346"/>
          </a:xfrm>
          <a:custGeom>
            <a:avLst/>
            <a:gdLst/>
            <a:ahLst/>
            <a:cxnLst/>
            <a:rect r="r" b="b" t="t" l="l"/>
            <a:pathLst>
              <a:path h="1633346" w="1404678">
                <a:moveTo>
                  <a:pt x="0" y="0"/>
                </a:moveTo>
                <a:lnTo>
                  <a:pt x="1404677" y="0"/>
                </a:lnTo>
                <a:lnTo>
                  <a:pt x="1404677" y="1633346"/>
                </a:lnTo>
                <a:lnTo>
                  <a:pt x="0" y="16333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9555417" y="4956328"/>
            <a:ext cx="7703883" cy="3080260"/>
            <a:chOff x="0" y="0"/>
            <a:chExt cx="7125786" cy="28491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125787" cy="2849118"/>
            </a:xfrm>
            <a:custGeom>
              <a:avLst/>
              <a:gdLst/>
              <a:ahLst/>
              <a:cxnLst/>
              <a:rect r="r" b="b" t="t" l="l"/>
              <a:pathLst>
                <a:path h="2849118" w="7125787">
                  <a:moveTo>
                    <a:pt x="7001326" y="2849118"/>
                  </a:moveTo>
                  <a:lnTo>
                    <a:pt x="124460" y="2849118"/>
                  </a:lnTo>
                  <a:cubicBezTo>
                    <a:pt x="55880" y="2849118"/>
                    <a:pt x="0" y="2793238"/>
                    <a:pt x="0" y="27246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01326" y="0"/>
                  </a:lnTo>
                  <a:cubicBezTo>
                    <a:pt x="7069906" y="0"/>
                    <a:pt x="7125787" y="55880"/>
                    <a:pt x="7125787" y="124460"/>
                  </a:cubicBezTo>
                  <a:lnTo>
                    <a:pt x="7125787" y="2724658"/>
                  </a:lnTo>
                  <a:cubicBezTo>
                    <a:pt x="7125787" y="2793238"/>
                    <a:pt x="7069906" y="2849118"/>
                    <a:pt x="7001326" y="2849118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420717" y="4838682"/>
            <a:ext cx="7735212" cy="3083606"/>
            <a:chOff x="0" y="0"/>
            <a:chExt cx="7154764" cy="28522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154764" cy="2852214"/>
            </a:xfrm>
            <a:custGeom>
              <a:avLst/>
              <a:gdLst/>
              <a:ahLst/>
              <a:cxnLst/>
              <a:rect r="r" b="b" t="t" l="l"/>
              <a:pathLst>
                <a:path h="2852214" w="7154764">
                  <a:moveTo>
                    <a:pt x="7030304" y="2852213"/>
                  </a:moveTo>
                  <a:lnTo>
                    <a:pt x="124460" y="2852213"/>
                  </a:lnTo>
                  <a:cubicBezTo>
                    <a:pt x="55880" y="2852213"/>
                    <a:pt x="0" y="2796333"/>
                    <a:pt x="0" y="2727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30304" y="0"/>
                  </a:lnTo>
                  <a:cubicBezTo>
                    <a:pt x="7098885" y="0"/>
                    <a:pt x="7154764" y="55880"/>
                    <a:pt x="7154764" y="124460"/>
                  </a:cubicBezTo>
                  <a:lnTo>
                    <a:pt x="7154764" y="2727753"/>
                  </a:lnTo>
                  <a:cubicBezTo>
                    <a:pt x="7154764" y="2796333"/>
                    <a:pt x="7098885" y="2852214"/>
                    <a:pt x="7030304" y="28522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2519662" y="5085754"/>
            <a:ext cx="4412419" cy="2411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Often unsecured​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Typically used to purchase assets that depreciate in value​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High interest rates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Flexible repayment</a:t>
            </a:r>
          </a:p>
          <a:p>
            <a:pPr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No tax deduction</a:t>
            </a:r>
          </a:p>
          <a:p>
            <a:pPr algn="l">
              <a:lnSpc>
                <a:spcPts val="2730"/>
              </a:lnSpc>
            </a:pPr>
            <a:r>
              <a:rPr lang="en-US" sz="2100">
                <a:solidFill>
                  <a:srgbClr val="0F4D92"/>
                </a:solidFill>
                <a:latin typeface="Object Sans"/>
              </a:rPr>
              <a:t>Used for depreciating assets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9729439" y="4307181"/>
            <a:ext cx="1294798" cy="1633346"/>
          </a:xfrm>
          <a:custGeom>
            <a:avLst/>
            <a:gdLst/>
            <a:ahLst/>
            <a:cxnLst/>
            <a:rect r="r" b="b" t="t" l="l"/>
            <a:pathLst>
              <a:path h="1633346" w="1294798">
                <a:moveTo>
                  <a:pt x="0" y="0"/>
                </a:moveTo>
                <a:lnTo>
                  <a:pt x="1294798" y="0"/>
                </a:lnTo>
                <a:lnTo>
                  <a:pt x="1294798" y="1633346"/>
                </a:lnTo>
                <a:lnTo>
                  <a:pt x="0" y="1633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729439" y="6224344"/>
            <a:ext cx="2051173" cy="1350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73"/>
              </a:lnSpc>
            </a:pPr>
            <a:r>
              <a:rPr lang="en-US" sz="5070">
                <a:solidFill>
                  <a:srgbClr val="0F4D92"/>
                </a:solidFill>
                <a:latin typeface="Paytone One"/>
              </a:rPr>
              <a:t>Bad Debt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083760" y="5143500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0"/>
                </a:lnTo>
                <a:lnTo>
                  <a:pt x="0" y="244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083760" y="5818232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0"/>
                </a:lnTo>
                <a:lnTo>
                  <a:pt x="0" y="244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083760" y="6166870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0"/>
                </a:lnTo>
                <a:lnTo>
                  <a:pt x="0" y="244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083760" y="6515508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1"/>
                </a:lnTo>
                <a:lnTo>
                  <a:pt x="0" y="244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083760" y="6856889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1"/>
                </a:lnTo>
                <a:lnTo>
                  <a:pt x="0" y="244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083760" y="7196730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0"/>
                </a:lnTo>
                <a:lnTo>
                  <a:pt x="0" y="244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168242" y="5123854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1"/>
                </a:lnTo>
                <a:lnTo>
                  <a:pt x="0" y="244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168242" y="5472492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1"/>
                </a:lnTo>
                <a:lnTo>
                  <a:pt x="0" y="244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168242" y="5821130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1"/>
                </a:lnTo>
                <a:lnTo>
                  <a:pt x="0" y="244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168242" y="6162512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0"/>
                </a:lnTo>
                <a:lnTo>
                  <a:pt x="0" y="244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168242" y="6502352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1"/>
                </a:lnTo>
                <a:lnTo>
                  <a:pt x="0" y="244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168242" y="6842193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0"/>
                </a:lnTo>
                <a:lnTo>
                  <a:pt x="0" y="244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168242" y="7182033"/>
            <a:ext cx="243894" cy="244590"/>
          </a:xfrm>
          <a:custGeom>
            <a:avLst/>
            <a:gdLst/>
            <a:ahLst/>
            <a:cxnLst/>
            <a:rect r="r" b="b" t="t" l="l"/>
            <a:pathLst>
              <a:path h="244590" w="243894">
                <a:moveTo>
                  <a:pt x="0" y="0"/>
                </a:moveTo>
                <a:lnTo>
                  <a:pt x="243893" y="0"/>
                </a:lnTo>
                <a:lnTo>
                  <a:pt x="243893" y="244590"/>
                </a:lnTo>
                <a:lnTo>
                  <a:pt x="0" y="2445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32" id="32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3" id="33">
              <a:hlinkClick r:id="rId12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72317" y="5798810"/>
            <a:ext cx="5004235" cy="5498791"/>
          </a:xfrm>
          <a:custGeom>
            <a:avLst/>
            <a:gdLst/>
            <a:ahLst/>
            <a:cxnLst/>
            <a:rect r="r" b="b" t="t" l="l"/>
            <a:pathLst>
              <a:path h="5498791" w="5004235">
                <a:moveTo>
                  <a:pt x="0" y="0"/>
                </a:moveTo>
                <a:lnTo>
                  <a:pt x="5004234" y="0"/>
                </a:lnTo>
                <a:lnTo>
                  <a:pt x="5004234" y="5498791"/>
                </a:lnTo>
                <a:lnTo>
                  <a:pt x="0" y="5498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624" r="-19776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56153" y="5670588"/>
            <a:ext cx="6569055" cy="5627014"/>
          </a:xfrm>
          <a:custGeom>
            <a:avLst/>
            <a:gdLst/>
            <a:ahLst/>
            <a:cxnLst/>
            <a:rect r="r" b="b" t="t" l="l"/>
            <a:pathLst>
              <a:path h="5627014" w="6569055">
                <a:moveTo>
                  <a:pt x="0" y="0"/>
                </a:moveTo>
                <a:lnTo>
                  <a:pt x="6569055" y="0"/>
                </a:lnTo>
                <a:lnTo>
                  <a:pt x="6569055" y="5627013"/>
                </a:lnTo>
                <a:lnTo>
                  <a:pt x="0" y="56270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529" t="-60873" r="-330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75877" y="6236783"/>
            <a:ext cx="2729608" cy="2606776"/>
          </a:xfrm>
          <a:custGeom>
            <a:avLst/>
            <a:gdLst/>
            <a:ahLst/>
            <a:cxnLst/>
            <a:rect r="r" b="b" t="t" l="l"/>
            <a:pathLst>
              <a:path h="2606776" w="2729608">
                <a:moveTo>
                  <a:pt x="0" y="0"/>
                </a:moveTo>
                <a:lnTo>
                  <a:pt x="2729608" y="0"/>
                </a:lnTo>
                <a:lnTo>
                  <a:pt x="2729608" y="2606776"/>
                </a:lnTo>
                <a:lnTo>
                  <a:pt x="0" y="2606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383865">
            <a:off x="5835269" y="5925928"/>
            <a:ext cx="540832" cy="1093594"/>
          </a:xfrm>
          <a:custGeom>
            <a:avLst/>
            <a:gdLst/>
            <a:ahLst/>
            <a:cxnLst/>
            <a:rect r="r" b="b" t="t" l="l"/>
            <a:pathLst>
              <a:path h="1093594" w="540832">
                <a:moveTo>
                  <a:pt x="0" y="0"/>
                </a:moveTo>
                <a:lnTo>
                  <a:pt x="540832" y="0"/>
                </a:lnTo>
                <a:lnTo>
                  <a:pt x="540832" y="1093595"/>
                </a:lnTo>
                <a:lnTo>
                  <a:pt x="0" y="1093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929698" y="1733176"/>
            <a:ext cx="10796566" cy="2623185"/>
            <a:chOff x="0" y="0"/>
            <a:chExt cx="3938617" cy="9569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38617" cy="956945"/>
            </a:xfrm>
            <a:custGeom>
              <a:avLst/>
              <a:gdLst/>
              <a:ahLst/>
              <a:cxnLst/>
              <a:rect r="r" b="b" t="t" l="l"/>
              <a:pathLst>
                <a:path h="956945" w="3938617">
                  <a:moveTo>
                    <a:pt x="3814157" y="956945"/>
                  </a:moveTo>
                  <a:lnTo>
                    <a:pt x="124460" y="956945"/>
                  </a:lnTo>
                  <a:cubicBezTo>
                    <a:pt x="55880" y="956945"/>
                    <a:pt x="0" y="901065"/>
                    <a:pt x="0" y="8324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14157" y="0"/>
                  </a:lnTo>
                  <a:cubicBezTo>
                    <a:pt x="3882737" y="0"/>
                    <a:pt x="3938617" y="55880"/>
                    <a:pt x="3938617" y="124460"/>
                  </a:cubicBezTo>
                  <a:lnTo>
                    <a:pt x="3938617" y="832485"/>
                  </a:lnTo>
                  <a:cubicBezTo>
                    <a:pt x="3938617" y="901065"/>
                    <a:pt x="3882737" y="956945"/>
                    <a:pt x="3814157" y="956945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2044731" y="1634996"/>
            <a:ext cx="10796566" cy="2623185"/>
            <a:chOff x="0" y="0"/>
            <a:chExt cx="3938617" cy="95694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38617" cy="956945"/>
            </a:xfrm>
            <a:custGeom>
              <a:avLst/>
              <a:gdLst/>
              <a:ahLst/>
              <a:cxnLst/>
              <a:rect r="r" b="b" t="t" l="l"/>
              <a:pathLst>
                <a:path h="956945" w="3938617">
                  <a:moveTo>
                    <a:pt x="3814157" y="956945"/>
                  </a:moveTo>
                  <a:lnTo>
                    <a:pt x="124460" y="956945"/>
                  </a:lnTo>
                  <a:cubicBezTo>
                    <a:pt x="55880" y="956945"/>
                    <a:pt x="0" y="901065"/>
                    <a:pt x="0" y="8324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14157" y="0"/>
                  </a:lnTo>
                  <a:cubicBezTo>
                    <a:pt x="3882737" y="0"/>
                    <a:pt x="3938617" y="55880"/>
                    <a:pt x="3938617" y="124460"/>
                  </a:cubicBezTo>
                  <a:lnTo>
                    <a:pt x="3938617" y="832485"/>
                  </a:lnTo>
                  <a:cubicBezTo>
                    <a:pt x="3938617" y="901065"/>
                    <a:pt x="3882737" y="956945"/>
                    <a:pt x="3814157" y="9569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772074" y="2118241"/>
            <a:ext cx="5589952" cy="1590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36"/>
              </a:lnSpc>
            </a:pPr>
            <a:r>
              <a:rPr lang="en-US" sz="3025">
                <a:solidFill>
                  <a:srgbClr val="0F4D92"/>
                </a:solidFill>
                <a:latin typeface="Object Sans Bold"/>
              </a:rPr>
              <a:t>Prioritize high interest </a:t>
            </a:r>
            <a:r>
              <a:rPr lang="en-US" sz="3025">
                <a:solidFill>
                  <a:srgbClr val="0F4D92"/>
                </a:solidFill>
                <a:latin typeface="Object Sans Bold"/>
              </a:rPr>
              <a:t>debt​</a:t>
            </a:r>
          </a:p>
          <a:p>
            <a:pPr>
              <a:lnSpc>
                <a:spcPts val="4236"/>
              </a:lnSpc>
            </a:pPr>
            <a:r>
              <a:rPr lang="en-US" sz="3025">
                <a:solidFill>
                  <a:srgbClr val="0F4D92"/>
                </a:solidFill>
                <a:latin typeface="Object Sans Bold"/>
              </a:rPr>
              <a:t>Credit cards​</a:t>
            </a:r>
          </a:p>
          <a:p>
            <a:pPr>
              <a:lnSpc>
                <a:spcPts val="4236"/>
              </a:lnSpc>
            </a:pPr>
            <a:r>
              <a:rPr lang="en-US" sz="3025">
                <a:solidFill>
                  <a:srgbClr val="0F4D92"/>
                </a:solidFill>
                <a:latin typeface="Object Sans Bold"/>
              </a:rPr>
              <a:t>Personal loans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562687" y="1782266"/>
            <a:ext cx="10796566" cy="2623185"/>
            <a:chOff x="0" y="0"/>
            <a:chExt cx="3938617" cy="95694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938617" cy="956945"/>
            </a:xfrm>
            <a:custGeom>
              <a:avLst/>
              <a:gdLst/>
              <a:ahLst/>
              <a:cxnLst/>
              <a:rect r="r" b="b" t="t" l="l"/>
              <a:pathLst>
                <a:path h="956945" w="3938617">
                  <a:moveTo>
                    <a:pt x="3814157" y="956945"/>
                  </a:moveTo>
                  <a:lnTo>
                    <a:pt x="124460" y="956945"/>
                  </a:lnTo>
                  <a:cubicBezTo>
                    <a:pt x="55880" y="956945"/>
                    <a:pt x="0" y="901065"/>
                    <a:pt x="0" y="8324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14157" y="0"/>
                  </a:lnTo>
                  <a:cubicBezTo>
                    <a:pt x="3882737" y="0"/>
                    <a:pt x="3938617" y="55880"/>
                    <a:pt x="3938617" y="124460"/>
                  </a:cubicBezTo>
                  <a:lnTo>
                    <a:pt x="3938617" y="832485"/>
                  </a:lnTo>
                  <a:cubicBezTo>
                    <a:pt x="3938617" y="901065"/>
                    <a:pt x="3882737" y="956945"/>
                    <a:pt x="3814157" y="956945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429337" y="1684086"/>
            <a:ext cx="9953962" cy="2623185"/>
            <a:chOff x="0" y="0"/>
            <a:chExt cx="3631232" cy="95694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631233" cy="956945"/>
            </a:xfrm>
            <a:custGeom>
              <a:avLst/>
              <a:gdLst/>
              <a:ahLst/>
              <a:cxnLst/>
              <a:rect r="r" b="b" t="t" l="l"/>
              <a:pathLst>
                <a:path h="956945" w="3631233">
                  <a:moveTo>
                    <a:pt x="3506772" y="956945"/>
                  </a:moveTo>
                  <a:lnTo>
                    <a:pt x="124460" y="956945"/>
                  </a:lnTo>
                  <a:cubicBezTo>
                    <a:pt x="55880" y="956945"/>
                    <a:pt x="0" y="901065"/>
                    <a:pt x="0" y="8324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06772" y="0"/>
                  </a:lnTo>
                  <a:cubicBezTo>
                    <a:pt x="3575353" y="0"/>
                    <a:pt x="3631233" y="55880"/>
                    <a:pt x="3631233" y="124460"/>
                  </a:cubicBezTo>
                  <a:lnTo>
                    <a:pt x="3631233" y="832485"/>
                  </a:lnTo>
                  <a:cubicBezTo>
                    <a:pt x="3631233" y="901065"/>
                    <a:pt x="3575353" y="956945"/>
                    <a:pt x="3506772" y="9569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475877" y="1892376"/>
            <a:ext cx="6790275" cy="2123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36"/>
              </a:lnSpc>
            </a:pPr>
            <a:r>
              <a:rPr lang="en-US" sz="3025">
                <a:solidFill>
                  <a:srgbClr val="0F4D92"/>
                </a:solidFill>
                <a:latin typeface="Object Sans Bold"/>
              </a:rPr>
              <a:t>Determine true cost of good debt​</a:t>
            </a:r>
          </a:p>
          <a:p>
            <a:pPr>
              <a:lnSpc>
                <a:spcPts val="4236"/>
              </a:lnSpc>
            </a:pPr>
            <a:r>
              <a:rPr lang="en-US" sz="3025">
                <a:solidFill>
                  <a:srgbClr val="0F4D92"/>
                </a:solidFill>
                <a:latin typeface="Object Sans Bold"/>
              </a:rPr>
              <a:t>Factor in deductions​</a:t>
            </a:r>
          </a:p>
          <a:p>
            <a:pPr>
              <a:lnSpc>
                <a:spcPts val="4236"/>
              </a:lnSpc>
            </a:pPr>
            <a:r>
              <a:rPr lang="en-US" sz="3025">
                <a:solidFill>
                  <a:srgbClr val="0F4D92"/>
                </a:solidFill>
                <a:latin typeface="Object Sans Bold"/>
              </a:rPr>
              <a:t>Compare potential investment returns with the cost of debt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25267" y="2184916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878189" y="2720195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3"/>
                </a:lnTo>
                <a:lnTo>
                  <a:pt x="0" y="3736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878189" y="3232188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963116" y="1998084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600" y="0"/>
                </a:lnTo>
                <a:lnTo>
                  <a:pt x="372600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616038" y="2533363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616038" y="3045356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3" id="2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4" id="24">
              <a:hlinkClick r:id="rId10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700000">
            <a:off x="11206352" y="525518"/>
            <a:ext cx="3341503" cy="3409697"/>
          </a:xfrm>
          <a:custGeom>
            <a:avLst/>
            <a:gdLst/>
            <a:ahLst/>
            <a:cxnLst/>
            <a:rect r="r" b="b" t="t" l="l"/>
            <a:pathLst>
              <a:path h="3409697" w="3341503">
                <a:moveTo>
                  <a:pt x="0" y="0"/>
                </a:moveTo>
                <a:lnTo>
                  <a:pt x="3341503" y="0"/>
                </a:lnTo>
                <a:lnTo>
                  <a:pt x="3341503" y="3409697"/>
                </a:lnTo>
                <a:lnTo>
                  <a:pt x="0" y="340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49405" y="1812328"/>
            <a:ext cx="3122983" cy="75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3"/>
              </a:lnSpc>
            </a:pPr>
            <a:r>
              <a:rPr lang="en-US" sz="4431">
                <a:solidFill>
                  <a:srgbClr val="FFFEFE"/>
                </a:solidFill>
                <a:latin typeface="Paytone One"/>
              </a:rPr>
              <a:t>Subsidized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934347" y="1812328"/>
            <a:ext cx="3885513" cy="750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3"/>
              </a:lnSpc>
            </a:pPr>
            <a:r>
              <a:rPr lang="en-US" sz="4431">
                <a:solidFill>
                  <a:srgbClr val="FFFEFE"/>
                </a:solidFill>
                <a:latin typeface="Paytone One"/>
              </a:rPr>
              <a:t>Unsubsidized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657656" y="3516784"/>
            <a:ext cx="5887482" cy="8799961"/>
            <a:chOff x="0" y="0"/>
            <a:chExt cx="2147769" cy="32102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47769" cy="3210250"/>
            </a:xfrm>
            <a:custGeom>
              <a:avLst/>
              <a:gdLst/>
              <a:ahLst/>
              <a:cxnLst/>
              <a:rect r="r" b="b" t="t" l="l"/>
              <a:pathLst>
                <a:path h="3210250" w="2147769">
                  <a:moveTo>
                    <a:pt x="2023309" y="3210250"/>
                  </a:moveTo>
                  <a:lnTo>
                    <a:pt x="124460" y="3210250"/>
                  </a:lnTo>
                  <a:cubicBezTo>
                    <a:pt x="55880" y="3210250"/>
                    <a:pt x="0" y="3154370"/>
                    <a:pt x="0" y="3085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3085790"/>
                  </a:lnTo>
                  <a:cubicBezTo>
                    <a:pt x="2147769" y="3154370"/>
                    <a:pt x="2091889" y="3210250"/>
                    <a:pt x="2023309" y="321025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467156" y="3326284"/>
            <a:ext cx="5887482" cy="8799961"/>
            <a:chOff x="0" y="0"/>
            <a:chExt cx="2147769" cy="32102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47769" cy="3210250"/>
            </a:xfrm>
            <a:custGeom>
              <a:avLst/>
              <a:gdLst/>
              <a:ahLst/>
              <a:cxnLst/>
              <a:rect r="r" b="b" t="t" l="l"/>
              <a:pathLst>
                <a:path h="3210250" w="2147769">
                  <a:moveTo>
                    <a:pt x="2023309" y="3210250"/>
                  </a:moveTo>
                  <a:lnTo>
                    <a:pt x="124460" y="3210250"/>
                  </a:lnTo>
                  <a:cubicBezTo>
                    <a:pt x="55880" y="3210250"/>
                    <a:pt x="0" y="3154370"/>
                    <a:pt x="0" y="308579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3085790"/>
                  </a:lnTo>
                  <a:cubicBezTo>
                    <a:pt x="2147769" y="3154370"/>
                    <a:pt x="2091889" y="3210250"/>
                    <a:pt x="2023309" y="32102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2778761" y="3989354"/>
            <a:ext cx="5081097" cy="612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3" indent="-269871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F4D92"/>
                </a:solidFill>
                <a:latin typeface="Object Sans"/>
              </a:rPr>
              <a:t>These loans receive an interest subsi</a:t>
            </a:r>
            <a:r>
              <a:rPr lang="en-US" sz="2499">
                <a:solidFill>
                  <a:srgbClr val="0F4D92"/>
                </a:solidFill>
                <a:latin typeface="Object Sans"/>
              </a:rPr>
              <a:t>dy in which the government pays accruing interest on your behalf while you’re enrolled in school and during periods of grace and authorized deferment. ​</a:t>
            </a:r>
          </a:p>
          <a:p>
            <a:pPr marL="539743" indent="-269871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F4D92"/>
                </a:solidFill>
                <a:latin typeface="Object Sans"/>
              </a:rPr>
              <a:t>As of July 2012, direct subsidized loans (aka subsidized Stafford loans) are no longer available to graduate or professional students</a:t>
            </a:r>
          </a:p>
          <a:p>
            <a:pPr>
              <a:lnSpc>
                <a:spcPts val="3499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9933362" y="3326284"/>
            <a:ext cx="6065522" cy="8990461"/>
            <a:chOff x="0" y="0"/>
            <a:chExt cx="8087363" cy="11987281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237387" y="254000"/>
              <a:ext cx="7849976" cy="11733281"/>
              <a:chOff x="0" y="0"/>
              <a:chExt cx="2147769" cy="321025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0"/>
              <a:ext cx="7849976" cy="11733281"/>
              <a:chOff x="0" y="0"/>
              <a:chExt cx="2147769" cy="321025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486790" y="903143"/>
              <a:ext cx="6774796" cy="63986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39743" indent="-269871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F4D92"/>
                  </a:solidFill>
                  <a:latin typeface="Object Sans"/>
                </a:rPr>
                <a:t>These loans accrue interest from the date of disbursement. If the interest is unpaid, it will be added back to the principal balance (original amount borrowed) at specific points via a process called capitalization. You are responsible for this interest.</a:t>
              </a:r>
            </a:p>
            <a:p>
              <a:pPr>
                <a:lnSpc>
                  <a:spcPts val="349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2825414">
            <a:off x="3915550" y="642643"/>
            <a:ext cx="2990694" cy="3175447"/>
          </a:xfrm>
          <a:custGeom>
            <a:avLst/>
            <a:gdLst/>
            <a:ahLst/>
            <a:cxnLst/>
            <a:rect r="r" b="b" t="t" l="l"/>
            <a:pathLst>
              <a:path h="3175447" w="2990694">
                <a:moveTo>
                  <a:pt x="0" y="0"/>
                </a:moveTo>
                <a:lnTo>
                  <a:pt x="2990694" y="0"/>
                </a:lnTo>
                <a:lnTo>
                  <a:pt x="2990694" y="3175447"/>
                </a:lnTo>
                <a:lnTo>
                  <a:pt x="0" y="317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823885" y="4046504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3"/>
                </a:lnTo>
                <a:lnTo>
                  <a:pt x="0" y="373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857305" y="7081804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600" y="0"/>
                </a:lnTo>
                <a:lnTo>
                  <a:pt x="372600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303894" y="4046504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3"/>
                </a:lnTo>
                <a:lnTo>
                  <a:pt x="0" y="373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1" id="21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2" id="22">
              <a:hlinkClick r:id="rId9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486275"/>
            <a:ext cx="3391461" cy="6099040"/>
          </a:xfrm>
          <a:custGeom>
            <a:avLst/>
            <a:gdLst/>
            <a:ahLst/>
            <a:cxnLst/>
            <a:rect r="r" b="b" t="t" l="l"/>
            <a:pathLst>
              <a:path h="6099040" w="3391461">
                <a:moveTo>
                  <a:pt x="0" y="0"/>
                </a:moveTo>
                <a:lnTo>
                  <a:pt x="3391461" y="0"/>
                </a:lnTo>
                <a:lnTo>
                  <a:pt x="3391461" y="6099040"/>
                </a:lnTo>
                <a:lnTo>
                  <a:pt x="0" y="609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981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714671">
            <a:off x="2044968" y="399889"/>
            <a:ext cx="6828457" cy="7009787"/>
            <a:chOff x="0" y="0"/>
            <a:chExt cx="9104609" cy="9346383"/>
          </a:xfrm>
        </p:grpSpPr>
        <p:grpSp>
          <p:nvGrpSpPr>
            <p:cNvPr name="Group 4" id="4"/>
            <p:cNvGrpSpPr/>
            <p:nvPr/>
          </p:nvGrpSpPr>
          <p:grpSpPr>
            <a:xfrm rot="-714671">
              <a:off x="579520" y="976050"/>
              <a:ext cx="7994974" cy="5970930"/>
              <a:chOff x="0" y="0"/>
              <a:chExt cx="1088325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139576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3" y="182659"/>
                      <a:pt x="809173" y="406400"/>
                    </a:cubicBezTo>
                    <a:cubicBezTo>
                      <a:pt x="809173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1670143">
              <a:off x="1733083" y="6227136"/>
              <a:ext cx="1154809" cy="3024624"/>
              <a:chOff x="0" y="0"/>
              <a:chExt cx="284519" cy="7451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4519" cy="745199"/>
              </a:xfrm>
              <a:custGeom>
                <a:avLst/>
                <a:gdLst/>
                <a:ahLst/>
                <a:cxnLst/>
                <a:rect r="r" b="b" t="t" l="l"/>
                <a:pathLst>
                  <a:path h="745199" w="284519">
                    <a:moveTo>
                      <a:pt x="142259" y="745199"/>
                    </a:moveTo>
                    <a:lnTo>
                      <a:pt x="284519" y="0"/>
                    </a:lnTo>
                    <a:lnTo>
                      <a:pt x="0" y="0"/>
                    </a:lnTo>
                    <a:lnTo>
                      <a:pt x="142259" y="745199"/>
                    </a:ln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127000" y="-25400"/>
                <a:ext cx="558800" cy="4064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8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1670143">
              <a:off x="1788185" y="6232343"/>
              <a:ext cx="1059617" cy="2725876"/>
              <a:chOff x="0" y="0"/>
              <a:chExt cx="275463" cy="70863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75463" cy="708632"/>
              </a:xfrm>
              <a:custGeom>
                <a:avLst/>
                <a:gdLst/>
                <a:ahLst/>
                <a:cxnLst/>
                <a:rect r="r" b="b" t="t" l="l"/>
                <a:pathLst>
                  <a:path h="708632" w="275463">
                    <a:moveTo>
                      <a:pt x="137732" y="708632"/>
                    </a:moveTo>
                    <a:lnTo>
                      <a:pt x="275463" y="0"/>
                    </a:lnTo>
                    <a:lnTo>
                      <a:pt x="0" y="0"/>
                    </a:lnTo>
                    <a:lnTo>
                      <a:pt x="137732" y="708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127000" y="-25400"/>
                <a:ext cx="558800" cy="4064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8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-714671">
              <a:off x="530115" y="760782"/>
              <a:ext cx="7994974" cy="5970930"/>
              <a:chOff x="0" y="0"/>
              <a:chExt cx="1088325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39576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3" y="182659"/>
                      <a:pt x="809173" y="406400"/>
                    </a:cubicBezTo>
                    <a:cubicBezTo>
                      <a:pt x="809173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79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-714671">
              <a:off x="1534046" y="1501080"/>
              <a:ext cx="5987112" cy="4490334"/>
            </a:xfrm>
            <a:custGeom>
              <a:avLst/>
              <a:gdLst/>
              <a:ahLst/>
              <a:cxnLst/>
              <a:rect r="r" b="b" t="t" l="l"/>
              <a:pathLst>
                <a:path h="4490334" w="5987112">
                  <a:moveTo>
                    <a:pt x="0" y="0"/>
                  </a:moveTo>
                  <a:lnTo>
                    <a:pt x="5987113" y="0"/>
                  </a:lnTo>
                  <a:lnTo>
                    <a:pt x="5987113" y="4490334"/>
                  </a:lnTo>
                  <a:lnTo>
                    <a:pt x="0" y="4490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023534" y="2822422"/>
            <a:ext cx="7235766" cy="2581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739"/>
              </a:lnSpc>
            </a:pPr>
            <a:r>
              <a:rPr lang="en-US" sz="11374">
                <a:solidFill>
                  <a:srgbClr val="FFFEFE"/>
                </a:solidFill>
                <a:latin typeface="Paytone One"/>
              </a:rPr>
              <a:t>BUILDING</a:t>
            </a:r>
          </a:p>
          <a:p>
            <a:pPr algn="r">
              <a:lnSpc>
                <a:spcPts val="7670"/>
              </a:lnSpc>
            </a:pPr>
            <a:r>
              <a:rPr lang="en-US" sz="6849">
                <a:solidFill>
                  <a:srgbClr val="0F4D92"/>
                </a:solidFill>
                <a:latin typeface="Paytone One"/>
              </a:rPr>
              <a:t>CREDIT HISTORY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23534" y="6705515"/>
            <a:ext cx="7235766" cy="844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840"/>
              </a:lnSpc>
            </a:pPr>
            <a:r>
              <a:rPr lang="en-US" sz="4885">
                <a:solidFill>
                  <a:srgbClr val="FFFEFE"/>
                </a:solidFill>
                <a:latin typeface="Object Sans Bold"/>
              </a:rPr>
              <a:t>What is a FICO Score?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0" id="20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1" id="21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4486275"/>
            <a:ext cx="3391461" cy="6099040"/>
          </a:xfrm>
          <a:custGeom>
            <a:avLst/>
            <a:gdLst/>
            <a:ahLst/>
            <a:cxnLst/>
            <a:rect r="r" b="b" t="t" l="l"/>
            <a:pathLst>
              <a:path h="6099040" w="3391461">
                <a:moveTo>
                  <a:pt x="0" y="0"/>
                </a:moveTo>
                <a:lnTo>
                  <a:pt x="3391461" y="0"/>
                </a:lnTo>
                <a:lnTo>
                  <a:pt x="3391461" y="6099040"/>
                </a:lnTo>
                <a:lnTo>
                  <a:pt x="0" y="6099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981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78476" y="1395763"/>
            <a:ext cx="6208622" cy="6140032"/>
            <a:chOff x="0" y="0"/>
            <a:chExt cx="8278163" cy="818670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832130" y="175852"/>
              <a:ext cx="7446033" cy="7446033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83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2524036">
              <a:off x="702447" y="5731281"/>
              <a:ext cx="938349" cy="2457680"/>
              <a:chOff x="0" y="0"/>
              <a:chExt cx="284519" cy="7451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84519" cy="745199"/>
              </a:xfrm>
              <a:custGeom>
                <a:avLst/>
                <a:gdLst/>
                <a:ahLst/>
                <a:cxnLst/>
                <a:rect r="r" b="b" t="t" l="l"/>
                <a:pathLst>
                  <a:path h="745199" w="284519">
                    <a:moveTo>
                      <a:pt x="142259" y="745199"/>
                    </a:moveTo>
                    <a:lnTo>
                      <a:pt x="284519" y="0"/>
                    </a:lnTo>
                    <a:lnTo>
                      <a:pt x="0" y="0"/>
                    </a:lnTo>
                    <a:lnTo>
                      <a:pt x="142259" y="745199"/>
                    </a:ln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68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2524036">
              <a:off x="775833" y="5740607"/>
              <a:ext cx="860999" cy="2214930"/>
              <a:chOff x="0" y="0"/>
              <a:chExt cx="275463" cy="70863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75463" cy="708632"/>
              </a:xfrm>
              <a:custGeom>
                <a:avLst/>
                <a:gdLst/>
                <a:ahLst/>
                <a:cxnLst/>
                <a:rect r="r" b="b" t="t" l="l"/>
                <a:pathLst>
                  <a:path h="708632" w="275463">
                    <a:moveTo>
                      <a:pt x="137732" y="708632"/>
                    </a:moveTo>
                    <a:lnTo>
                      <a:pt x="275463" y="0"/>
                    </a:lnTo>
                    <a:lnTo>
                      <a:pt x="0" y="0"/>
                    </a:lnTo>
                    <a:lnTo>
                      <a:pt x="137732" y="70863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127000" y="-6350"/>
                <a:ext cx="558800" cy="3873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68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771477" y="0"/>
              <a:ext cx="7446033" cy="7446033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83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390261" y="1367430"/>
              <a:ext cx="6308640" cy="4711173"/>
            </a:xfrm>
            <a:custGeom>
              <a:avLst/>
              <a:gdLst/>
              <a:ahLst/>
              <a:cxnLst/>
              <a:rect r="r" b="b" t="t" l="l"/>
              <a:pathLst>
                <a:path h="4711173" w="6308640">
                  <a:moveTo>
                    <a:pt x="0" y="0"/>
                  </a:moveTo>
                  <a:lnTo>
                    <a:pt x="6308640" y="0"/>
                  </a:lnTo>
                  <a:lnTo>
                    <a:pt x="6308640" y="4711173"/>
                  </a:lnTo>
                  <a:lnTo>
                    <a:pt x="0" y="4711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669279" y="2804980"/>
            <a:ext cx="6108123" cy="4591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35"/>
              </a:lnSpc>
            </a:pPr>
            <a:r>
              <a:rPr lang="en-US" sz="3739">
                <a:solidFill>
                  <a:srgbClr val="FFFEFE"/>
                </a:solidFill>
                <a:latin typeface="Object Sans Bold"/>
              </a:rPr>
              <a:t>FICO Scores are calculated using many different pieces of credit data in your credit report. This data is grouped into 5 categories as you can see to the left.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19" id="19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0" id="20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77334" y="3354975"/>
            <a:ext cx="9277688" cy="4301522"/>
            <a:chOff x="0" y="0"/>
            <a:chExt cx="3410210" cy="15811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10210" cy="1581115"/>
            </a:xfrm>
            <a:custGeom>
              <a:avLst/>
              <a:gdLst/>
              <a:ahLst/>
              <a:cxnLst/>
              <a:rect r="r" b="b" t="t" l="l"/>
              <a:pathLst>
                <a:path h="1581115" w="3410210">
                  <a:moveTo>
                    <a:pt x="25034" y="0"/>
                  </a:moveTo>
                  <a:lnTo>
                    <a:pt x="3385176" y="0"/>
                  </a:lnTo>
                  <a:cubicBezTo>
                    <a:pt x="3391815" y="0"/>
                    <a:pt x="3398183" y="2638"/>
                    <a:pt x="3402878" y="7332"/>
                  </a:cubicBezTo>
                  <a:cubicBezTo>
                    <a:pt x="3407572" y="12027"/>
                    <a:pt x="3410210" y="18395"/>
                    <a:pt x="3410210" y="25034"/>
                  </a:cubicBezTo>
                  <a:lnTo>
                    <a:pt x="3410210" y="1556081"/>
                  </a:lnTo>
                  <a:cubicBezTo>
                    <a:pt x="3410210" y="1569907"/>
                    <a:pt x="3399001" y="1581115"/>
                    <a:pt x="3385176" y="1581115"/>
                  </a:cubicBezTo>
                  <a:lnTo>
                    <a:pt x="25034" y="1581115"/>
                  </a:lnTo>
                  <a:cubicBezTo>
                    <a:pt x="11208" y="1581115"/>
                    <a:pt x="0" y="1569907"/>
                    <a:pt x="0" y="1556081"/>
                  </a:cubicBezTo>
                  <a:lnTo>
                    <a:pt x="0" y="25034"/>
                  </a:lnTo>
                  <a:cubicBezTo>
                    <a:pt x="0" y="11208"/>
                    <a:pt x="11208" y="0"/>
                    <a:pt x="25034" y="0"/>
                  </a:cubicBezTo>
                  <a:close/>
                </a:path>
              </a:pathLst>
            </a:custGeom>
            <a:solidFill>
              <a:srgbClr val="0F4D92"/>
            </a:solidFill>
            <a:ln>
              <a:noFill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68952" lIns="268952" bIns="268952" rIns="268952"/>
            <a:lstStyle/>
            <a:p>
              <a:pPr>
                <a:lnSpc>
                  <a:spcPts val="266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432977" y="3234677"/>
            <a:ext cx="9327582" cy="4301522"/>
            <a:chOff x="0" y="0"/>
            <a:chExt cx="3428549" cy="15811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428549" cy="1581115"/>
            </a:xfrm>
            <a:custGeom>
              <a:avLst/>
              <a:gdLst/>
              <a:ahLst/>
              <a:cxnLst/>
              <a:rect r="r" b="b" t="t" l="l"/>
              <a:pathLst>
                <a:path h="1581115" w="3428549">
                  <a:moveTo>
                    <a:pt x="24900" y="0"/>
                  </a:moveTo>
                  <a:lnTo>
                    <a:pt x="3403649" y="0"/>
                  </a:lnTo>
                  <a:cubicBezTo>
                    <a:pt x="3410253" y="0"/>
                    <a:pt x="3416586" y="2623"/>
                    <a:pt x="3421256" y="7293"/>
                  </a:cubicBezTo>
                  <a:cubicBezTo>
                    <a:pt x="3425926" y="11963"/>
                    <a:pt x="3428549" y="18296"/>
                    <a:pt x="3428549" y="24900"/>
                  </a:cubicBezTo>
                  <a:lnTo>
                    <a:pt x="3428549" y="1556215"/>
                  </a:lnTo>
                  <a:cubicBezTo>
                    <a:pt x="3428549" y="1569967"/>
                    <a:pt x="3417401" y="1581115"/>
                    <a:pt x="3403649" y="1581115"/>
                  </a:cubicBezTo>
                  <a:lnTo>
                    <a:pt x="24900" y="1581115"/>
                  </a:lnTo>
                  <a:cubicBezTo>
                    <a:pt x="11148" y="1581115"/>
                    <a:pt x="0" y="1569967"/>
                    <a:pt x="0" y="1556215"/>
                  </a:cubicBezTo>
                  <a:lnTo>
                    <a:pt x="0" y="24900"/>
                  </a:lnTo>
                  <a:cubicBezTo>
                    <a:pt x="0" y="11148"/>
                    <a:pt x="11148" y="0"/>
                    <a:pt x="249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68952" lIns="268952" bIns="268952" rIns="268952"/>
            <a:lstStyle/>
            <a:p>
              <a:pPr>
                <a:lnSpc>
                  <a:spcPts val="2668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6269317" y="4130688"/>
            <a:ext cx="6054877" cy="2626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16"/>
              </a:lnSpc>
            </a:pPr>
            <a:r>
              <a:rPr lang="en-US" sz="3725">
                <a:solidFill>
                  <a:srgbClr val="0F4D92"/>
                </a:solidFill>
                <a:latin typeface="Object Sans Bold"/>
              </a:rPr>
              <a:t>Good vs. bad</a:t>
            </a:r>
          </a:p>
          <a:p>
            <a:pPr>
              <a:lnSpc>
                <a:spcPts val="5216"/>
              </a:lnSpc>
            </a:pPr>
            <a:r>
              <a:rPr lang="en-US" sz="3725">
                <a:solidFill>
                  <a:srgbClr val="0F4D92"/>
                </a:solidFill>
                <a:latin typeface="Object Sans Bold"/>
              </a:rPr>
              <a:t>Interest and capitalization</a:t>
            </a:r>
          </a:p>
          <a:p>
            <a:pPr>
              <a:lnSpc>
                <a:spcPts val="5216"/>
              </a:lnSpc>
            </a:pPr>
            <a:r>
              <a:rPr lang="en-US" sz="3725">
                <a:solidFill>
                  <a:srgbClr val="0F4D92"/>
                </a:solidFill>
                <a:latin typeface="Object Sans Bold"/>
              </a:rPr>
              <a:t>Length of repayment</a:t>
            </a:r>
          </a:p>
          <a:p>
            <a:pPr>
              <a:lnSpc>
                <a:spcPts val="5216"/>
              </a:lnSpc>
            </a:pPr>
            <a:r>
              <a:rPr lang="en-US" sz="3725">
                <a:solidFill>
                  <a:srgbClr val="0F4D92"/>
                </a:solidFill>
                <a:latin typeface="Object Sans Bold"/>
              </a:rPr>
              <a:t>Credit scores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211797" y="7989393"/>
            <a:ext cx="6029256" cy="489877"/>
          </a:xfrm>
          <a:custGeom>
            <a:avLst/>
            <a:gdLst/>
            <a:ahLst/>
            <a:cxnLst/>
            <a:rect r="r" b="b" t="t" l="l"/>
            <a:pathLst>
              <a:path h="489877" w="6029256">
                <a:moveTo>
                  <a:pt x="0" y="0"/>
                </a:moveTo>
                <a:lnTo>
                  <a:pt x="6029257" y="0"/>
                </a:lnTo>
                <a:lnTo>
                  <a:pt x="6029257" y="489877"/>
                </a:lnTo>
                <a:lnTo>
                  <a:pt x="0" y="489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841063" y="1028700"/>
            <a:ext cx="4029237" cy="4083905"/>
            <a:chOff x="0" y="0"/>
            <a:chExt cx="5372316" cy="5445207"/>
          </a:xfrm>
        </p:grpSpPr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988022">
              <a:off x="509701" y="701227"/>
              <a:ext cx="4309194" cy="4219771"/>
              <a:chOff x="-72390" y="7620"/>
              <a:chExt cx="6487160" cy="635254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r="r" b="b" t="t" l="l"/>
                <a:pathLst>
                  <a:path h="6352540" w="648716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988022">
              <a:off x="553421" y="524209"/>
              <a:ext cx="4309194" cy="4219771"/>
              <a:chOff x="-72390" y="7620"/>
              <a:chExt cx="6487160" cy="635254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r="r" b="b" t="t" l="l"/>
                <a:pathLst>
                  <a:path h="6352540" w="648716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988022">
              <a:off x="935479" y="1360883"/>
              <a:ext cx="3882769" cy="19580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375"/>
                </a:lnSpc>
              </a:pPr>
              <a:r>
                <a:rPr lang="en-US" sz="8839">
                  <a:solidFill>
                    <a:srgbClr val="0F4D92"/>
                  </a:solidFill>
                  <a:latin typeface="Paytone One Bold"/>
                </a:rPr>
                <a:t>KEY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988022">
              <a:off x="718267" y="2881880"/>
              <a:ext cx="3748407" cy="596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36"/>
                </a:lnSpc>
              </a:pPr>
              <a:r>
                <a:rPr lang="en-US" sz="2668">
                  <a:solidFill>
                    <a:srgbClr val="0F4D92"/>
                  </a:solidFill>
                  <a:latin typeface="Paytone One"/>
                </a:rPr>
                <a:t>TAKEAWAYS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5481558" y="4216413"/>
            <a:ext cx="460164" cy="461478"/>
          </a:xfrm>
          <a:custGeom>
            <a:avLst/>
            <a:gdLst/>
            <a:ahLst/>
            <a:cxnLst/>
            <a:rect r="r" b="b" t="t" l="l"/>
            <a:pathLst>
              <a:path h="461478" w="460164">
                <a:moveTo>
                  <a:pt x="0" y="0"/>
                </a:moveTo>
                <a:lnTo>
                  <a:pt x="460163" y="0"/>
                </a:lnTo>
                <a:lnTo>
                  <a:pt x="460163" y="461478"/>
                </a:lnTo>
                <a:lnTo>
                  <a:pt x="0" y="461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481558" y="4883796"/>
            <a:ext cx="460164" cy="461478"/>
          </a:xfrm>
          <a:custGeom>
            <a:avLst/>
            <a:gdLst/>
            <a:ahLst/>
            <a:cxnLst/>
            <a:rect r="r" b="b" t="t" l="l"/>
            <a:pathLst>
              <a:path h="461478" w="460164">
                <a:moveTo>
                  <a:pt x="0" y="0"/>
                </a:moveTo>
                <a:lnTo>
                  <a:pt x="460163" y="0"/>
                </a:lnTo>
                <a:lnTo>
                  <a:pt x="460163" y="461479"/>
                </a:lnTo>
                <a:lnTo>
                  <a:pt x="0" y="461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481558" y="5549772"/>
            <a:ext cx="460164" cy="461478"/>
          </a:xfrm>
          <a:custGeom>
            <a:avLst/>
            <a:gdLst/>
            <a:ahLst/>
            <a:cxnLst/>
            <a:rect r="r" b="b" t="t" l="l"/>
            <a:pathLst>
              <a:path h="461478" w="460164">
                <a:moveTo>
                  <a:pt x="0" y="0"/>
                </a:moveTo>
                <a:lnTo>
                  <a:pt x="460163" y="0"/>
                </a:lnTo>
                <a:lnTo>
                  <a:pt x="460163" y="461479"/>
                </a:lnTo>
                <a:lnTo>
                  <a:pt x="0" y="461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481558" y="6215749"/>
            <a:ext cx="460164" cy="461478"/>
          </a:xfrm>
          <a:custGeom>
            <a:avLst/>
            <a:gdLst/>
            <a:ahLst/>
            <a:cxnLst/>
            <a:rect r="r" b="b" t="t" l="l"/>
            <a:pathLst>
              <a:path h="461478" w="460164">
                <a:moveTo>
                  <a:pt x="0" y="0"/>
                </a:moveTo>
                <a:lnTo>
                  <a:pt x="460163" y="0"/>
                </a:lnTo>
                <a:lnTo>
                  <a:pt x="460163" y="461478"/>
                </a:lnTo>
                <a:lnTo>
                  <a:pt x="0" y="4614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2" id="22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3" id="23">
              <a:hlinkClick r:id="rId7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35671" y="4976370"/>
            <a:ext cx="10905398" cy="1232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69"/>
              </a:lnSpc>
            </a:pPr>
            <a:r>
              <a:rPr lang="en-US" sz="7264">
                <a:solidFill>
                  <a:srgbClr val="FFFFFF"/>
                </a:solidFill>
                <a:latin typeface="Paytone One"/>
              </a:rPr>
              <a:t>+ Grants and Scolarsips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546931" y="6576229"/>
            <a:ext cx="11194138" cy="1485767"/>
          </a:xfrm>
          <a:custGeom>
            <a:avLst/>
            <a:gdLst/>
            <a:ahLst/>
            <a:cxnLst/>
            <a:rect r="r" b="b" t="t" l="l"/>
            <a:pathLst>
              <a:path h="1485767" w="11194138">
                <a:moveTo>
                  <a:pt x="0" y="0"/>
                </a:moveTo>
                <a:lnTo>
                  <a:pt x="11194138" y="0"/>
                </a:lnTo>
                <a:lnTo>
                  <a:pt x="11194138" y="1485768"/>
                </a:lnTo>
                <a:lnTo>
                  <a:pt x="0" y="148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94556" y="1821758"/>
            <a:ext cx="11512652" cy="3842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832"/>
              </a:lnSpc>
            </a:pPr>
            <a:r>
              <a:rPr lang="en-US" sz="23717">
                <a:solidFill>
                  <a:srgbClr val="0F4D92"/>
                </a:solidFill>
                <a:latin typeface="Paytone One"/>
              </a:rPr>
              <a:t>LOANS.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6" id="6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" id="7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C1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8578257" cy="2461059"/>
            <a:chOff x="0" y="0"/>
            <a:chExt cx="24771009" cy="3281412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4771009" cy="3281412"/>
              <a:chOff x="0" y="0"/>
              <a:chExt cx="3100023" cy="41066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100023" cy="410660"/>
              </a:xfrm>
              <a:custGeom>
                <a:avLst/>
                <a:gdLst/>
                <a:ahLst/>
                <a:cxnLst/>
                <a:rect r="r" b="b" t="t" l="l"/>
                <a:pathLst>
                  <a:path h="410660" w="3100023">
                    <a:moveTo>
                      <a:pt x="0" y="0"/>
                    </a:moveTo>
                    <a:lnTo>
                      <a:pt x="3100023" y="0"/>
                    </a:lnTo>
                    <a:lnTo>
                      <a:pt x="3100023" y="410660"/>
                    </a:lnTo>
                    <a:lnTo>
                      <a:pt x="0" y="410660"/>
                    </a:ln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734788" y="1404911"/>
              <a:ext cx="1251956" cy="1251956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1813" y="0"/>
                <a:ext cx="809173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880157" y="1626576"/>
              <a:ext cx="961218" cy="808625"/>
            </a:xfrm>
            <a:custGeom>
              <a:avLst/>
              <a:gdLst/>
              <a:ahLst/>
              <a:cxnLst/>
              <a:rect r="r" b="b" t="t" l="l"/>
              <a:pathLst>
                <a:path h="808625" w="961218">
                  <a:moveTo>
                    <a:pt x="0" y="0"/>
                  </a:moveTo>
                  <a:lnTo>
                    <a:pt x="961217" y="0"/>
                  </a:lnTo>
                  <a:lnTo>
                    <a:pt x="961217" y="808625"/>
                  </a:lnTo>
                  <a:lnTo>
                    <a:pt x="0" y="808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734788" y="267897"/>
              <a:ext cx="3770887" cy="9255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860"/>
                </a:lnSpc>
              </a:pPr>
              <a:r>
                <a:rPr lang="en-US" sz="4185">
                  <a:solidFill>
                    <a:srgbClr val="FFFFFF"/>
                  </a:solidFill>
                  <a:latin typeface="Paytone One"/>
                </a:rPr>
                <a:t>LOANS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4175267" y="534458"/>
              <a:ext cx="16798692" cy="2108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48317" indent="-324158" lvl="1">
                <a:lnSpc>
                  <a:spcPts val="4204"/>
                </a:lnSpc>
                <a:buFont typeface="Arial"/>
                <a:buChar char="•"/>
              </a:pPr>
              <a:r>
                <a:rPr lang="en-US" sz="3002">
                  <a:solidFill>
                    <a:srgbClr val="FFFFFF"/>
                  </a:solidFill>
                  <a:latin typeface="Object Sans Bold"/>
                </a:rPr>
                <a:t>Borrowe</a:t>
              </a:r>
              <a:r>
                <a:rPr lang="en-US" sz="3002">
                  <a:solidFill>
                    <a:srgbClr val="FFFFFF"/>
                  </a:solidFill>
                  <a:latin typeface="Object Sans Bold"/>
                </a:rPr>
                <a:t>d from a lender​</a:t>
              </a:r>
            </a:p>
            <a:p>
              <a:pPr marL="648317" indent="-324158" lvl="1">
                <a:lnSpc>
                  <a:spcPts val="4204"/>
                </a:lnSpc>
                <a:buFont typeface="Arial"/>
                <a:buChar char="•"/>
              </a:pPr>
              <a:r>
                <a:rPr lang="en-US" sz="3002">
                  <a:solidFill>
                    <a:srgbClr val="FFFFFF"/>
                  </a:solidFill>
                  <a:latin typeface="Object Sans Bold"/>
                </a:rPr>
                <a:t>Pay back within a certain time frame with an interest rate​</a:t>
              </a:r>
            </a:p>
            <a:p>
              <a:pPr marL="648317" indent="-324158" lvl="1">
                <a:lnSpc>
                  <a:spcPts val="4204"/>
                </a:lnSpc>
                <a:buFont typeface="Arial"/>
                <a:buChar char="•"/>
              </a:pPr>
              <a:r>
                <a:rPr lang="en-US" sz="3002">
                  <a:solidFill>
                    <a:srgbClr val="FFFFFF"/>
                  </a:solidFill>
                  <a:latin typeface="Object Sans Bold"/>
                </a:rPr>
                <a:t>Can be from a private lender or the federal government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28700" y="3912970"/>
            <a:ext cx="18578257" cy="2461059"/>
            <a:chOff x="0" y="0"/>
            <a:chExt cx="24771009" cy="3281412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24771009" cy="3281412"/>
              <a:chOff x="0" y="0"/>
              <a:chExt cx="3100023" cy="41066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3100023" cy="410660"/>
              </a:xfrm>
              <a:custGeom>
                <a:avLst/>
                <a:gdLst/>
                <a:ahLst/>
                <a:cxnLst/>
                <a:rect r="r" b="b" t="t" l="l"/>
                <a:pathLst>
                  <a:path h="410660" w="3100023">
                    <a:moveTo>
                      <a:pt x="0" y="0"/>
                    </a:moveTo>
                    <a:lnTo>
                      <a:pt x="3100023" y="0"/>
                    </a:lnTo>
                    <a:lnTo>
                      <a:pt x="3100023" y="410660"/>
                    </a:lnTo>
                    <a:lnTo>
                      <a:pt x="0" y="410660"/>
                    </a:lnTo>
                    <a:close/>
                  </a:path>
                </a:pathLst>
              </a:custGeom>
              <a:solidFill>
                <a:srgbClr val="0F4D92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00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734788" y="1640706"/>
              <a:ext cx="1251956" cy="1251956"/>
            </a:xfrm>
            <a:custGeom>
              <a:avLst/>
              <a:gdLst/>
              <a:ahLst/>
              <a:cxnLst/>
              <a:rect r="r" b="b" t="t" l="l"/>
              <a:pathLst>
                <a:path h="1251956" w="1251956">
                  <a:moveTo>
                    <a:pt x="0" y="0"/>
                  </a:moveTo>
                  <a:lnTo>
                    <a:pt x="1251955" y="0"/>
                  </a:lnTo>
                  <a:lnTo>
                    <a:pt x="1251955" y="1251956"/>
                  </a:lnTo>
                  <a:lnTo>
                    <a:pt x="0" y="1251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734788" y="475547"/>
              <a:ext cx="3770887" cy="9255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860"/>
                </a:lnSpc>
              </a:pPr>
              <a:r>
                <a:rPr lang="en-US" sz="4185">
                  <a:solidFill>
                    <a:srgbClr val="FFFFFF"/>
                  </a:solidFill>
                  <a:latin typeface="Paytone One"/>
                </a:rPr>
                <a:t>GRANTS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175267" y="548588"/>
              <a:ext cx="18837133" cy="21080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648317" indent="-324158" lvl="1">
                <a:lnSpc>
                  <a:spcPts val="4204"/>
                </a:lnSpc>
                <a:buFont typeface="Arial"/>
                <a:buChar char="•"/>
              </a:pPr>
              <a:r>
                <a:rPr lang="en-US" sz="3002">
                  <a:solidFill>
                    <a:srgbClr val="FFFFFF"/>
                  </a:solidFill>
                  <a:latin typeface="Object Sans Bold"/>
                </a:rPr>
                <a:t>Typically awarded to students based on financial need​</a:t>
              </a:r>
            </a:p>
            <a:p>
              <a:pPr marL="648317" indent="-324158" lvl="1">
                <a:lnSpc>
                  <a:spcPts val="4204"/>
                </a:lnSpc>
                <a:buFont typeface="Arial"/>
                <a:buChar char="•"/>
              </a:pPr>
              <a:r>
                <a:rPr lang="en-US" sz="3002">
                  <a:solidFill>
                    <a:srgbClr val="FFFFFF"/>
                  </a:solidFill>
                  <a:latin typeface="Object Sans Bold"/>
                </a:rPr>
                <a:t>Come from state or federal governments, non-profits, and schools​</a:t>
              </a:r>
            </a:p>
            <a:p>
              <a:pPr marL="648317" indent="-324158" lvl="1">
                <a:lnSpc>
                  <a:spcPts val="4204"/>
                </a:lnSpc>
                <a:buFont typeface="Arial"/>
                <a:buChar char="•"/>
              </a:pPr>
              <a:r>
                <a:rPr lang="en-US" sz="3002">
                  <a:solidFill>
                    <a:srgbClr val="FFFFFF"/>
                  </a:solidFill>
                  <a:latin typeface="Object Sans Bold"/>
                </a:rPr>
                <a:t>Generally, you do not have to pay them back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028700" y="6793130"/>
            <a:ext cx="18578257" cy="2461059"/>
            <a:chOff x="0" y="0"/>
            <a:chExt cx="3100023" cy="4106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100023" cy="410660"/>
            </a:xfrm>
            <a:custGeom>
              <a:avLst/>
              <a:gdLst/>
              <a:ahLst/>
              <a:cxnLst/>
              <a:rect r="r" b="b" t="t" l="l"/>
              <a:pathLst>
                <a:path h="410660" w="3100023">
                  <a:moveTo>
                    <a:pt x="0" y="0"/>
                  </a:moveTo>
                  <a:lnTo>
                    <a:pt x="3100023" y="0"/>
                  </a:lnTo>
                  <a:lnTo>
                    <a:pt x="3100023" y="410660"/>
                  </a:lnTo>
                  <a:lnTo>
                    <a:pt x="0" y="410660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579791" y="7097930"/>
            <a:ext cx="5635562" cy="715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60"/>
              </a:lnSpc>
            </a:pPr>
            <a:r>
              <a:rPr lang="en-US" sz="4185">
                <a:solidFill>
                  <a:srgbClr val="FFFFFF"/>
                </a:solidFill>
                <a:latin typeface="Paytone One"/>
              </a:rPr>
              <a:t>SCHOLARSHIPS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579791" y="8032572"/>
            <a:ext cx="938967" cy="938967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770709" y="8270697"/>
            <a:ext cx="557129" cy="557129"/>
          </a:xfrm>
          <a:custGeom>
            <a:avLst/>
            <a:gdLst/>
            <a:ahLst/>
            <a:cxnLst/>
            <a:rect r="r" b="b" t="t" l="l"/>
            <a:pathLst>
              <a:path h="557129" w="557129">
                <a:moveTo>
                  <a:pt x="0" y="0"/>
                </a:moveTo>
                <a:lnTo>
                  <a:pt x="557130" y="0"/>
                </a:lnTo>
                <a:lnTo>
                  <a:pt x="557130" y="557129"/>
                </a:lnTo>
                <a:lnTo>
                  <a:pt x="0" y="557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5887848" y="7182760"/>
            <a:ext cx="11576046" cy="1600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8317" indent="-324158" lvl="1">
              <a:lnSpc>
                <a:spcPts val="4204"/>
              </a:lnSpc>
              <a:buFont typeface="Arial"/>
              <a:buChar char="•"/>
            </a:pPr>
            <a:r>
              <a:rPr lang="en-US" sz="3002">
                <a:solidFill>
                  <a:srgbClr val="FFFFFF"/>
                </a:solidFill>
                <a:latin typeface="Object Sans Bold"/>
              </a:rPr>
              <a:t>Awarded specifically for education-related expenses​</a:t>
            </a:r>
          </a:p>
          <a:p>
            <a:pPr marL="648317" indent="-324158" lvl="1">
              <a:lnSpc>
                <a:spcPts val="4204"/>
              </a:lnSpc>
              <a:buFont typeface="Arial"/>
              <a:buChar char="•"/>
            </a:pPr>
            <a:r>
              <a:rPr lang="en-US" sz="3002">
                <a:solidFill>
                  <a:srgbClr val="FFFFFF"/>
                </a:solidFill>
                <a:latin typeface="Object Sans Bold"/>
              </a:rPr>
              <a:t>Can be awarded for a variety of reasons including merit, talent, or academic performance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9" id="29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0" id="30">
              <a:hlinkClick r:id="rId9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23171" y="3602727"/>
            <a:ext cx="15841658" cy="2751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40"/>
              </a:lnSpc>
            </a:pPr>
            <a:r>
              <a:rPr lang="en-US" sz="17108">
                <a:solidFill>
                  <a:srgbClr val="FFFFFF"/>
                </a:solidFill>
                <a:latin typeface="Paytone One"/>
              </a:rPr>
              <a:t>INVESTING.</a:t>
            </a:r>
          </a:p>
        </p:txBody>
      </p:sp>
      <p:sp>
        <p:nvSpPr>
          <p:cNvPr name="Freeform 3" id="3"/>
          <p:cNvSpPr/>
          <p:nvPr/>
        </p:nvSpPr>
        <p:spPr>
          <a:xfrm flipH="true" flipV="true" rot="0">
            <a:off x="2088022" y="3040111"/>
            <a:ext cx="13496298" cy="4073428"/>
          </a:xfrm>
          <a:custGeom>
            <a:avLst/>
            <a:gdLst/>
            <a:ahLst/>
            <a:cxnLst/>
            <a:rect r="r" b="b" t="t" l="l"/>
            <a:pathLst>
              <a:path h="4073428" w="13496298">
                <a:moveTo>
                  <a:pt x="13496298" y="4073428"/>
                </a:moveTo>
                <a:lnTo>
                  <a:pt x="0" y="4073428"/>
                </a:lnTo>
                <a:lnTo>
                  <a:pt x="0" y="0"/>
                </a:lnTo>
                <a:lnTo>
                  <a:pt x="13496298" y="0"/>
                </a:lnTo>
                <a:lnTo>
                  <a:pt x="13496298" y="407342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5" id="5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870761"/>
            <a:ext cx="4625504" cy="6629041"/>
            <a:chOff x="0" y="0"/>
            <a:chExt cx="6167339" cy="88387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2064041"/>
              <a:ext cx="6167339" cy="6774680"/>
            </a:xfrm>
            <a:custGeom>
              <a:avLst/>
              <a:gdLst/>
              <a:ahLst/>
              <a:cxnLst/>
              <a:rect r="r" b="b" t="t" l="l"/>
              <a:pathLst>
                <a:path h="6774680" w="6167339">
                  <a:moveTo>
                    <a:pt x="0" y="0"/>
                  </a:moveTo>
                  <a:lnTo>
                    <a:pt x="6167339" y="0"/>
                  </a:lnTo>
                  <a:lnTo>
                    <a:pt x="6167339" y="6774680"/>
                  </a:lnTo>
                  <a:lnTo>
                    <a:pt x="0" y="6774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6444" r="0" b="-20279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3059150" y="1367727"/>
              <a:ext cx="368746" cy="349963"/>
              <a:chOff x="0" y="0"/>
              <a:chExt cx="818129" cy="776456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1640181" y="0"/>
              <a:ext cx="3305047" cy="1384054"/>
              <a:chOff x="0" y="0"/>
              <a:chExt cx="2741188" cy="114792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741188" cy="1147927"/>
              </a:xfrm>
              <a:custGeom>
                <a:avLst/>
                <a:gdLst/>
                <a:ahLst/>
                <a:cxnLst/>
                <a:rect r="r" b="b" t="t" l="l"/>
                <a:pathLst>
                  <a:path h="1147927" w="2741188">
                    <a:moveTo>
                      <a:pt x="2616727" y="1147927"/>
                    </a:moveTo>
                    <a:lnTo>
                      <a:pt x="124460" y="1147927"/>
                    </a:lnTo>
                    <a:cubicBezTo>
                      <a:pt x="55880" y="1147927"/>
                      <a:pt x="0" y="1092047"/>
                      <a:pt x="0" y="102346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16728" y="0"/>
                    </a:lnTo>
                    <a:cubicBezTo>
                      <a:pt x="2685308" y="0"/>
                      <a:pt x="2741188" y="55880"/>
                      <a:pt x="2741188" y="124460"/>
                    </a:cubicBezTo>
                    <a:lnTo>
                      <a:pt x="2741188" y="1023467"/>
                    </a:lnTo>
                    <a:cubicBezTo>
                      <a:pt x="2741188" y="1092047"/>
                      <a:pt x="2685308" y="1147927"/>
                      <a:pt x="2616728" y="1147927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1768336" y="140842"/>
              <a:ext cx="3048736" cy="1050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John Caserta, MSFS,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ChFC®, RICP®, CLU®</a:t>
              </a:r>
            </a:p>
            <a:p>
              <a:pPr algn="ctr">
                <a:lnSpc>
                  <a:spcPts val="2134"/>
                </a:lnSpc>
              </a:pPr>
              <a:r>
                <a:rPr lang="en-US" sz="1524">
                  <a:solidFill>
                    <a:srgbClr val="0F4D92"/>
                  </a:solidFill>
                  <a:latin typeface="Object Sans Bold"/>
                </a:rPr>
                <a:t>Managing Director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041892" y="4870761"/>
            <a:ext cx="4283809" cy="7150187"/>
            <a:chOff x="0" y="0"/>
            <a:chExt cx="5711745" cy="95335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965964"/>
              <a:ext cx="5711745" cy="8567618"/>
            </a:xfrm>
            <a:custGeom>
              <a:avLst/>
              <a:gdLst/>
              <a:ahLst/>
              <a:cxnLst/>
              <a:rect r="r" b="b" t="t" l="l"/>
              <a:pathLst>
                <a:path h="8567618" w="5711745">
                  <a:moveTo>
                    <a:pt x="0" y="0"/>
                  </a:moveTo>
                  <a:lnTo>
                    <a:pt x="5711745" y="0"/>
                  </a:lnTo>
                  <a:lnTo>
                    <a:pt x="5711745" y="8567618"/>
                  </a:lnTo>
                  <a:lnTo>
                    <a:pt x="0" y="856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2640457" y="1392115"/>
              <a:ext cx="430830" cy="408885"/>
              <a:chOff x="0" y="0"/>
              <a:chExt cx="818129" cy="77645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1342301" y="0"/>
              <a:ext cx="3027144" cy="1411190"/>
              <a:chOff x="0" y="0"/>
              <a:chExt cx="2485832" cy="115884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485832" cy="1158842"/>
              </a:xfrm>
              <a:custGeom>
                <a:avLst/>
                <a:gdLst/>
                <a:ahLst/>
                <a:cxnLst/>
                <a:rect r="r" b="b" t="t" l="l"/>
                <a:pathLst>
                  <a:path h="1158842" w="248583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1419881" y="178958"/>
              <a:ext cx="2871983" cy="10671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Amy Crookshank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3613521" y="4854306"/>
            <a:ext cx="4291912" cy="6884721"/>
            <a:chOff x="0" y="0"/>
            <a:chExt cx="5722549" cy="9179627"/>
          </a:xfrm>
        </p:grpSpPr>
        <p:sp>
          <p:nvSpPr>
            <p:cNvPr name="Freeform 17" id="17"/>
            <p:cNvSpPr/>
            <p:nvPr/>
          </p:nvSpPr>
          <p:spPr>
            <a:xfrm flipH="true" flipV="false" rot="0">
              <a:off x="0" y="595804"/>
              <a:ext cx="5722549" cy="8583823"/>
            </a:xfrm>
            <a:custGeom>
              <a:avLst/>
              <a:gdLst/>
              <a:ahLst/>
              <a:cxnLst/>
              <a:rect r="r" b="b" t="t" l="l"/>
              <a:pathLst>
                <a:path h="8583823" w="5722549">
                  <a:moveTo>
                    <a:pt x="5722549" y="0"/>
                  </a:moveTo>
                  <a:lnTo>
                    <a:pt x="0" y="0"/>
                  </a:lnTo>
                  <a:lnTo>
                    <a:pt x="0" y="8583823"/>
                  </a:lnTo>
                  <a:lnTo>
                    <a:pt x="5722549" y="8583823"/>
                  </a:lnTo>
                  <a:lnTo>
                    <a:pt x="5722549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2842173" y="1392115"/>
              <a:ext cx="430830" cy="408885"/>
              <a:chOff x="0" y="0"/>
              <a:chExt cx="818129" cy="77645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1544017" y="0"/>
              <a:ext cx="3027144" cy="1411190"/>
              <a:chOff x="0" y="0"/>
              <a:chExt cx="2485832" cy="1158842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2485832" cy="1158842"/>
              </a:xfrm>
              <a:custGeom>
                <a:avLst/>
                <a:gdLst/>
                <a:ahLst/>
                <a:cxnLst/>
                <a:rect r="r" b="b" t="t" l="l"/>
                <a:pathLst>
                  <a:path h="1158842" w="2485832">
                    <a:moveTo>
                      <a:pt x="2361372" y="1158842"/>
                    </a:moveTo>
                    <a:lnTo>
                      <a:pt x="124460" y="1158842"/>
                    </a:lnTo>
                    <a:cubicBezTo>
                      <a:pt x="55880" y="1158842"/>
                      <a:pt x="0" y="1102962"/>
                      <a:pt x="0" y="103438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1034382"/>
                    </a:lnTo>
                    <a:cubicBezTo>
                      <a:pt x="2485832" y="1102962"/>
                      <a:pt x="2429952" y="1158842"/>
                      <a:pt x="2361372" y="1158842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1621597" y="178958"/>
              <a:ext cx="2871983" cy="10671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Nathalie Edeen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Advisor &amp; Planning Specialist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672589" y="6150986"/>
            <a:ext cx="3684724" cy="6900002"/>
            <a:chOff x="0" y="0"/>
            <a:chExt cx="4912965" cy="920000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1867678"/>
              <a:ext cx="4912965" cy="7332325"/>
            </a:xfrm>
            <a:custGeom>
              <a:avLst/>
              <a:gdLst/>
              <a:ahLst/>
              <a:cxnLst/>
              <a:rect r="r" b="b" t="t" l="l"/>
              <a:pathLst>
                <a:path h="7332325" w="4912965">
                  <a:moveTo>
                    <a:pt x="0" y="0"/>
                  </a:moveTo>
                  <a:lnTo>
                    <a:pt x="4912965" y="0"/>
                  </a:lnTo>
                  <a:lnTo>
                    <a:pt x="4912965" y="7332325"/>
                  </a:lnTo>
                  <a:lnTo>
                    <a:pt x="0" y="7332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705" t="-19978" r="-9705" b="0"/>
              </a:stretch>
            </a:blipFill>
          </p:spPr>
        </p:sp>
        <p:grpSp>
          <p:nvGrpSpPr>
            <p:cNvPr name="Group 25" id="25"/>
            <p:cNvGrpSpPr/>
            <p:nvPr/>
          </p:nvGrpSpPr>
          <p:grpSpPr>
            <a:xfrm rot="0">
              <a:off x="1887519" y="1061600"/>
              <a:ext cx="430830" cy="408885"/>
              <a:chOff x="0" y="0"/>
              <a:chExt cx="818129" cy="776456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589362" y="0"/>
              <a:ext cx="3027144" cy="1080675"/>
              <a:chOff x="0" y="0"/>
              <a:chExt cx="2485832" cy="887429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485832" cy="887430"/>
              </a:xfrm>
              <a:custGeom>
                <a:avLst/>
                <a:gdLst/>
                <a:ahLst/>
                <a:cxnLst/>
                <a:rect r="r" b="b" t="t" l="l"/>
                <a:pathLst>
                  <a:path h="887430" w="2485832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666943" y="173554"/>
              <a:ext cx="2871983" cy="695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Gimli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4823058" y="6150986"/>
            <a:ext cx="3305852" cy="6147248"/>
            <a:chOff x="0" y="0"/>
            <a:chExt cx="4407803" cy="8196330"/>
          </a:xfrm>
        </p:grpSpPr>
        <p:sp>
          <p:nvSpPr>
            <p:cNvPr name="Freeform 31" id="31"/>
            <p:cNvSpPr/>
            <p:nvPr/>
          </p:nvSpPr>
          <p:spPr>
            <a:xfrm flipH="true" flipV="false" rot="0">
              <a:off x="0" y="1479994"/>
              <a:ext cx="4407803" cy="6716336"/>
            </a:xfrm>
            <a:custGeom>
              <a:avLst/>
              <a:gdLst/>
              <a:ahLst/>
              <a:cxnLst/>
              <a:rect r="r" b="b" t="t" l="l"/>
              <a:pathLst>
                <a:path h="6716336" w="4407803">
                  <a:moveTo>
                    <a:pt x="4407803" y="0"/>
                  </a:moveTo>
                  <a:lnTo>
                    <a:pt x="0" y="0"/>
                  </a:lnTo>
                  <a:lnTo>
                    <a:pt x="0" y="6716336"/>
                  </a:lnTo>
                  <a:lnTo>
                    <a:pt x="4407803" y="6716336"/>
                  </a:lnTo>
                  <a:lnTo>
                    <a:pt x="4407803" y="0"/>
                  </a:lnTo>
                  <a:close/>
                </a:path>
              </a:pathLst>
            </a:custGeom>
            <a:blipFill>
              <a:blip r:embed="rId6"/>
              <a:stretch>
                <a:fillRect l="0" t="-18677" r="-20706" b="0"/>
              </a:stretch>
            </a:blipFill>
          </p:spPr>
        </p:sp>
        <p:grpSp>
          <p:nvGrpSpPr>
            <p:cNvPr name="Group 32" id="32"/>
            <p:cNvGrpSpPr/>
            <p:nvPr/>
          </p:nvGrpSpPr>
          <p:grpSpPr>
            <a:xfrm rot="0">
              <a:off x="1475766" y="1061600"/>
              <a:ext cx="430830" cy="408885"/>
              <a:chOff x="0" y="0"/>
              <a:chExt cx="818129" cy="776456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8129" cy="776456"/>
              </a:xfrm>
              <a:custGeom>
                <a:avLst/>
                <a:gdLst/>
                <a:ahLst/>
                <a:cxnLst/>
                <a:rect r="r" b="b" t="t" l="l"/>
                <a:pathLst>
                  <a:path h="776456" w="818129">
                    <a:moveTo>
                      <a:pt x="0" y="0"/>
                    </a:moveTo>
                    <a:lnTo>
                      <a:pt x="409064" y="776456"/>
                    </a:lnTo>
                    <a:lnTo>
                      <a:pt x="8181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34" id="34"/>
            <p:cNvGrpSpPr/>
            <p:nvPr/>
          </p:nvGrpSpPr>
          <p:grpSpPr>
            <a:xfrm rot="0">
              <a:off x="177609" y="0"/>
              <a:ext cx="3027144" cy="1080675"/>
              <a:chOff x="0" y="0"/>
              <a:chExt cx="2485832" cy="887429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2485832" cy="887430"/>
              </a:xfrm>
              <a:custGeom>
                <a:avLst/>
                <a:gdLst/>
                <a:ahLst/>
                <a:cxnLst/>
                <a:rect r="r" b="b" t="t" l="l"/>
                <a:pathLst>
                  <a:path h="887430" w="2485832">
                    <a:moveTo>
                      <a:pt x="2361372" y="887429"/>
                    </a:moveTo>
                    <a:lnTo>
                      <a:pt x="124460" y="887429"/>
                    </a:lnTo>
                    <a:cubicBezTo>
                      <a:pt x="55880" y="887429"/>
                      <a:pt x="0" y="831549"/>
                      <a:pt x="0" y="76296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361372" y="0"/>
                    </a:lnTo>
                    <a:cubicBezTo>
                      <a:pt x="2429952" y="0"/>
                      <a:pt x="2485832" y="55880"/>
                      <a:pt x="2485832" y="124460"/>
                    </a:cubicBezTo>
                    <a:lnTo>
                      <a:pt x="2485832" y="762970"/>
                    </a:lnTo>
                    <a:cubicBezTo>
                      <a:pt x="2485832" y="831550"/>
                      <a:pt x="2429952" y="887430"/>
                      <a:pt x="2361372" y="887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36" id="36"/>
            <p:cNvSpPr txBox="true"/>
            <p:nvPr/>
          </p:nvSpPr>
          <p:spPr>
            <a:xfrm rot="0">
              <a:off x="255190" y="173554"/>
              <a:ext cx="2871983" cy="695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Theo</a:t>
              </a:r>
            </a:p>
            <a:p>
              <a:pPr algn="ctr">
                <a:lnSpc>
                  <a:spcPts val="2136"/>
                </a:lnSpc>
              </a:pPr>
              <a:r>
                <a:rPr lang="en-US" sz="1526">
                  <a:solidFill>
                    <a:srgbClr val="0F4D92"/>
                  </a:solidFill>
                  <a:latin typeface="Object Sans Bold"/>
                </a:rPr>
                <a:t>Office Support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2114610" y="4765986"/>
            <a:ext cx="5149891" cy="949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89"/>
              </a:lnSpc>
            </a:pPr>
            <a:r>
              <a:rPr lang="en-US" sz="5563">
                <a:solidFill>
                  <a:srgbClr val="FFFFFF"/>
                </a:solidFill>
                <a:latin typeface="Paytone One"/>
              </a:rPr>
              <a:t>OUR SUPPORT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-4991244">
            <a:off x="11042514" y="5677172"/>
            <a:ext cx="1260149" cy="548165"/>
          </a:xfrm>
          <a:custGeom>
            <a:avLst/>
            <a:gdLst/>
            <a:ahLst/>
            <a:cxnLst/>
            <a:rect r="r" b="b" t="t" l="l"/>
            <a:pathLst>
              <a:path h="548165" w="1260149">
                <a:moveTo>
                  <a:pt x="0" y="0"/>
                </a:moveTo>
                <a:lnTo>
                  <a:pt x="1260150" y="0"/>
                </a:lnTo>
                <a:lnTo>
                  <a:pt x="1260150" y="548165"/>
                </a:lnTo>
                <a:lnTo>
                  <a:pt x="0" y="548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true" flipV="false" rot="-2031935">
            <a:off x="2637148" y="199187"/>
            <a:ext cx="1183667" cy="1539730"/>
          </a:xfrm>
          <a:custGeom>
            <a:avLst/>
            <a:gdLst/>
            <a:ahLst/>
            <a:cxnLst/>
            <a:rect r="r" b="b" t="t" l="l"/>
            <a:pathLst>
              <a:path h="1539730" w="1183667">
                <a:moveTo>
                  <a:pt x="1183667" y="0"/>
                </a:moveTo>
                <a:lnTo>
                  <a:pt x="0" y="0"/>
                </a:lnTo>
                <a:lnTo>
                  <a:pt x="0" y="1539730"/>
                </a:lnTo>
                <a:lnTo>
                  <a:pt x="1183667" y="1539730"/>
                </a:lnTo>
                <a:lnTo>
                  <a:pt x="118366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3799075" y="369245"/>
            <a:ext cx="7873514" cy="2803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939"/>
              </a:lnSpc>
            </a:pPr>
            <a:r>
              <a:rPr lang="en-US" sz="16385">
                <a:solidFill>
                  <a:srgbClr val="FFFFFF"/>
                </a:solidFill>
                <a:latin typeface="Paytone One"/>
              </a:rPr>
              <a:t>ABOUT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718936" y="-28594"/>
            <a:ext cx="2970621" cy="3946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873"/>
              </a:lnSpc>
            </a:pPr>
            <a:r>
              <a:rPr lang="en-US" sz="22766">
                <a:solidFill>
                  <a:srgbClr val="41C1BA"/>
                </a:solidFill>
                <a:latin typeface="Hiatus"/>
              </a:rPr>
              <a:t>US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43" id="4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44" id="44">
              <a:hlinkClick r:id="rId12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700000">
            <a:off x="11510473" y="833687"/>
            <a:ext cx="2737493" cy="2793360"/>
          </a:xfrm>
          <a:custGeom>
            <a:avLst/>
            <a:gdLst/>
            <a:ahLst/>
            <a:cxnLst/>
            <a:rect r="r" b="b" t="t" l="l"/>
            <a:pathLst>
              <a:path h="2793360" w="2737493">
                <a:moveTo>
                  <a:pt x="0" y="0"/>
                </a:moveTo>
                <a:lnTo>
                  <a:pt x="2737493" y="0"/>
                </a:lnTo>
                <a:lnTo>
                  <a:pt x="2737493" y="2793360"/>
                </a:lnTo>
                <a:lnTo>
                  <a:pt x="0" y="2793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11666" y="3884178"/>
            <a:ext cx="5887482" cy="4579946"/>
            <a:chOff x="0" y="0"/>
            <a:chExt cx="2147769" cy="167077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47769" cy="1670777"/>
            </a:xfrm>
            <a:custGeom>
              <a:avLst/>
              <a:gdLst/>
              <a:ahLst/>
              <a:cxnLst/>
              <a:rect r="r" b="b" t="t" l="l"/>
              <a:pathLst>
                <a:path h="1670777" w="2147769">
                  <a:moveTo>
                    <a:pt x="2023309" y="1670777"/>
                  </a:moveTo>
                  <a:lnTo>
                    <a:pt x="124460" y="1670777"/>
                  </a:lnTo>
                  <a:cubicBezTo>
                    <a:pt x="55880" y="1670777"/>
                    <a:pt x="0" y="1614897"/>
                    <a:pt x="0" y="1546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1546317"/>
                  </a:lnTo>
                  <a:cubicBezTo>
                    <a:pt x="2147769" y="1614897"/>
                    <a:pt x="2091889" y="1670777"/>
                    <a:pt x="2023309" y="1670777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333626" y="3693678"/>
            <a:ext cx="5887482" cy="4590481"/>
            <a:chOff x="0" y="0"/>
            <a:chExt cx="2147769" cy="16746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47769" cy="1674620"/>
            </a:xfrm>
            <a:custGeom>
              <a:avLst/>
              <a:gdLst/>
              <a:ahLst/>
              <a:cxnLst/>
              <a:rect r="r" b="b" t="t" l="l"/>
              <a:pathLst>
                <a:path h="1674620" w="2147769">
                  <a:moveTo>
                    <a:pt x="2023309" y="1674620"/>
                  </a:moveTo>
                  <a:lnTo>
                    <a:pt x="124460" y="1674620"/>
                  </a:lnTo>
                  <a:cubicBezTo>
                    <a:pt x="55880" y="1674620"/>
                    <a:pt x="0" y="1618740"/>
                    <a:pt x="0" y="15501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3309" y="0"/>
                  </a:lnTo>
                  <a:cubicBezTo>
                    <a:pt x="2091889" y="0"/>
                    <a:pt x="2147769" y="55880"/>
                    <a:pt x="2147769" y="124460"/>
                  </a:cubicBezTo>
                  <a:lnTo>
                    <a:pt x="2147769" y="1550160"/>
                  </a:lnTo>
                  <a:cubicBezTo>
                    <a:pt x="2147769" y="1618740"/>
                    <a:pt x="2091889" y="1674620"/>
                    <a:pt x="2023309" y="16746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2825838" y="4109619"/>
            <a:ext cx="5081097" cy="3813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F4D92"/>
                </a:solidFill>
                <a:latin typeface="Object Sans"/>
              </a:rPr>
              <a:t>Involves risk</a:t>
            </a:r>
          </a:p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F4D92"/>
                </a:solidFill>
                <a:latin typeface="Object Sans"/>
              </a:rPr>
              <a:t>Higher growth potential</a:t>
            </a:r>
          </a:p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F4D92"/>
                </a:solidFill>
                <a:latin typeface="Object Sans"/>
              </a:rPr>
              <a:t>Mid- or long-term goals</a:t>
            </a:r>
          </a:p>
          <a:p>
            <a:pPr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F4D92"/>
                </a:solidFill>
                <a:latin typeface="Object Sans"/>
              </a:rPr>
              <a:t>May be illiquid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2825414">
            <a:off x="3687894" y="642643"/>
            <a:ext cx="2990694" cy="3175447"/>
          </a:xfrm>
          <a:custGeom>
            <a:avLst/>
            <a:gdLst/>
            <a:ahLst/>
            <a:cxnLst/>
            <a:rect r="r" b="b" t="t" l="l"/>
            <a:pathLst>
              <a:path h="3175447" w="2990694">
                <a:moveTo>
                  <a:pt x="0" y="0"/>
                </a:moveTo>
                <a:lnTo>
                  <a:pt x="2990694" y="0"/>
                </a:lnTo>
                <a:lnTo>
                  <a:pt x="2990694" y="3175447"/>
                </a:lnTo>
                <a:lnTo>
                  <a:pt x="0" y="3175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888852" y="3693678"/>
            <a:ext cx="6065522" cy="4770446"/>
            <a:chOff x="0" y="0"/>
            <a:chExt cx="8087363" cy="6360595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237387" y="254000"/>
              <a:ext cx="7849976" cy="6106595"/>
              <a:chOff x="0" y="0"/>
              <a:chExt cx="2147769" cy="1670777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147769" cy="1670777"/>
              </a:xfrm>
              <a:custGeom>
                <a:avLst/>
                <a:gdLst/>
                <a:ahLst/>
                <a:cxnLst/>
                <a:rect r="r" b="b" t="t" l="l"/>
                <a:pathLst>
                  <a:path h="1670777" w="2147769">
                    <a:moveTo>
                      <a:pt x="2023309" y="1670777"/>
                    </a:moveTo>
                    <a:lnTo>
                      <a:pt x="124460" y="1670777"/>
                    </a:lnTo>
                    <a:cubicBezTo>
                      <a:pt x="55880" y="1670777"/>
                      <a:pt x="0" y="1614897"/>
                      <a:pt x="0" y="154631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1546317"/>
                    </a:lnTo>
                    <a:cubicBezTo>
                      <a:pt x="2147769" y="1614897"/>
                      <a:pt x="2091889" y="1670777"/>
                      <a:pt x="2023309" y="1670777"/>
                    </a:cubicBezTo>
                    <a:close/>
                  </a:path>
                </a:pathLst>
              </a:custGeom>
              <a:solidFill>
                <a:srgbClr val="16A9FF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0"/>
              <a:ext cx="7849976" cy="6120641"/>
              <a:chOff x="0" y="0"/>
              <a:chExt cx="2147769" cy="167462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2147769" cy="1674620"/>
              </a:xfrm>
              <a:custGeom>
                <a:avLst/>
                <a:gdLst/>
                <a:ahLst/>
                <a:cxnLst/>
                <a:rect r="r" b="b" t="t" l="l"/>
                <a:pathLst>
                  <a:path h="1674620" w="2147769">
                    <a:moveTo>
                      <a:pt x="2023309" y="1674620"/>
                    </a:moveTo>
                    <a:lnTo>
                      <a:pt x="124460" y="1674620"/>
                    </a:lnTo>
                    <a:cubicBezTo>
                      <a:pt x="55880" y="1674620"/>
                      <a:pt x="0" y="1618740"/>
                      <a:pt x="0" y="155016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1550160"/>
                    </a:lnTo>
                    <a:cubicBezTo>
                      <a:pt x="2147769" y="1618740"/>
                      <a:pt x="2091889" y="1674620"/>
                      <a:pt x="2023309" y="16746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4" id="14"/>
            <p:cNvSpPr txBox="true"/>
            <p:nvPr/>
          </p:nvSpPr>
          <p:spPr>
            <a:xfrm rot="0">
              <a:off x="486790" y="884093"/>
              <a:ext cx="6774796" cy="5059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sz="3600">
                  <a:solidFill>
                    <a:srgbClr val="0F4D92"/>
                  </a:solidFill>
                  <a:latin typeface="Object Sans"/>
                </a:rPr>
                <a:t>Rarely involves risk</a:t>
              </a:r>
            </a:p>
            <a:p>
              <a:pPr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sz="3600">
                  <a:solidFill>
                    <a:srgbClr val="0F4D92"/>
                  </a:solidFill>
                  <a:latin typeface="Object Sans"/>
                </a:rPr>
                <a:t>Lower growth potential</a:t>
              </a:r>
            </a:p>
            <a:p>
              <a:pPr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sz="3600">
                  <a:solidFill>
                    <a:srgbClr val="0F4D92"/>
                  </a:solidFill>
                  <a:latin typeface="Object Sans"/>
                </a:rPr>
                <a:t>Short-term goals</a:t>
              </a:r>
            </a:p>
            <a:p>
              <a:pPr marL="777240" indent="-388620" lvl="1">
                <a:lnSpc>
                  <a:spcPts val="5040"/>
                </a:lnSpc>
                <a:buFont typeface="Arial"/>
                <a:buChar char="•"/>
              </a:pPr>
              <a:r>
                <a:rPr lang="en-US" sz="3600">
                  <a:solidFill>
                    <a:srgbClr val="0F4D92"/>
                  </a:solidFill>
                  <a:latin typeface="Object Sans"/>
                </a:rPr>
                <a:t>Typically liquid </a:t>
              </a:r>
            </a:p>
            <a:p>
              <a:pPr>
                <a:lnSpc>
                  <a:spcPts val="504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668022" y="1812328"/>
            <a:ext cx="3030438" cy="754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3"/>
              </a:lnSpc>
            </a:pPr>
            <a:r>
              <a:rPr lang="en-US" sz="4431">
                <a:solidFill>
                  <a:srgbClr val="FFFFFF"/>
                </a:solidFill>
                <a:latin typeface="Paytone One Bold Italics"/>
              </a:rPr>
              <a:t>INVESTING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819265" y="1812328"/>
            <a:ext cx="2119908" cy="754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3"/>
              </a:lnSpc>
            </a:pPr>
            <a:r>
              <a:rPr lang="en-US" sz="4431">
                <a:solidFill>
                  <a:srgbClr val="FFFFFF"/>
                </a:solidFill>
                <a:latin typeface="Paytone One Bold Italics"/>
              </a:rPr>
              <a:t>SAVING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8788610" y="1878345"/>
            <a:ext cx="948771" cy="812385"/>
          </a:xfrm>
          <a:custGeom>
            <a:avLst/>
            <a:gdLst/>
            <a:ahLst/>
            <a:cxnLst/>
            <a:rect r="r" b="b" t="t" l="l"/>
            <a:pathLst>
              <a:path h="812385" w="948771">
                <a:moveTo>
                  <a:pt x="0" y="0"/>
                </a:moveTo>
                <a:lnTo>
                  <a:pt x="948771" y="0"/>
                </a:lnTo>
                <a:lnTo>
                  <a:pt x="948771" y="812385"/>
                </a:lnTo>
                <a:lnTo>
                  <a:pt x="0" y="812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112064" y="4219762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12064" y="4956668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12064" y="6174151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112064" y="7462215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3"/>
                </a:lnTo>
                <a:lnTo>
                  <a:pt x="0" y="3736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551168" y="4525854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551168" y="5143500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551168" y="6431564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551168" y="7088551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7" id="27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8" id="28">
              <a:hlinkClick r:id="rId11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07117" y="3488182"/>
            <a:ext cx="13188066" cy="3405885"/>
            <a:chOff x="0" y="0"/>
            <a:chExt cx="6122299" cy="15811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22299" cy="1581115"/>
            </a:xfrm>
            <a:custGeom>
              <a:avLst/>
              <a:gdLst/>
              <a:ahLst/>
              <a:cxnLst/>
              <a:rect r="r" b="b" t="t" l="l"/>
              <a:pathLst>
                <a:path h="1581115" w="6122299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16A9FF"/>
            </a:solidFill>
            <a:ln>
              <a:noFill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492817" y="3392932"/>
            <a:ext cx="13188066" cy="3405885"/>
            <a:chOff x="0" y="0"/>
            <a:chExt cx="6122299" cy="15811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22299" cy="1581115"/>
            </a:xfrm>
            <a:custGeom>
              <a:avLst/>
              <a:gdLst/>
              <a:ahLst/>
              <a:cxnLst/>
              <a:rect r="r" b="b" t="t" l="l"/>
              <a:pathLst>
                <a:path h="1581115" w="6122299">
                  <a:moveTo>
                    <a:pt x="17611" y="0"/>
                  </a:moveTo>
                  <a:lnTo>
                    <a:pt x="6104688" y="0"/>
                  </a:lnTo>
                  <a:cubicBezTo>
                    <a:pt x="6114414" y="0"/>
                    <a:pt x="6122299" y="7885"/>
                    <a:pt x="6122299" y="17611"/>
                  </a:cubicBezTo>
                  <a:lnTo>
                    <a:pt x="6122299" y="1563504"/>
                  </a:lnTo>
                  <a:cubicBezTo>
                    <a:pt x="6122299" y="1573230"/>
                    <a:pt x="6114414" y="1581115"/>
                    <a:pt x="6104688" y="1581115"/>
                  </a:cubicBezTo>
                  <a:lnTo>
                    <a:pt x="17611" y="1581115"/>
                  </a:lnTo>
                  <a:cubicBezTo>
                    <a:pt x="7885" y="1581115"/>
                    <a:pt x="0" y="1573230"/>
                    <a:pt x="0" y="1563504"/>
                  </a:cubicBezTo>
                  <a:lnTo>
                    <a:pt x="0" y="17611"/>
                  </a:lnTo>
                  <a:cubicBezTo>
                    <a:pt x="0" y="7885"/>
                    <a:pt x="7885" y="0"/>
                    <a:pt x="176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405501" y="3728403"/>
            <a:ext cx="11369310" cy="269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 Bold"/>
              </a:rPr>
              <a:t>How much am I willing to lose?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 Bold"/>
              </a:rPr>
              <a:t>How long do I have until I need the money?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 Bold"/>
              </a:rPr>
              <a:t>Do I want my investing to reflect certain values?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 Bold"/>
              </a:rPr>
              <a:t>Do I need immediate access to the money?</a:t>
            </a:r>
          </a:p>
          <a:p>
            <a:pPr>
              <a:lnSpc>
                <a:spcPts val="4332"/>
              </a:lnSpc>
            </a:pPr>
            <a:r>
              <a:rPr lang="en-US" sz="2850">
                <a:solidFill>
                  <a:srgbClr val="0F4D92"/>
                </a:solidFill>
                <a:latin typeface="Object Sans Bold"/>
              </a:rPr>
              <a:t>Do my expectations align with my investments?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486400" y="7280340"/>
            <a:ext cx="7315200" cy="594360"/>
          </a:xfrm>
          <a:custGeom>
            <a:avLst/>
            <a:gdLst/>
            <a:ahLst/>
            <a:cxnLst/>
            <a:rect r="r" b="b" t="t" l="l"/>
            <a:pathLst>
              <a:path h="594360" w="7315200">
                <a:moveTo>
                  <a:pt x="0" y="0"/>
                </a:moveTo>
                <a:lnTo>
                  <a:pt x="7315200" y="0"/>
                </a:lnTo>
                <a:lnTo>
                  <a:pt x="7315200" y="594360"/>
                </a:lnTo>
                <a:lnTo>
                  <a:pt x="0" y="594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988022">
            <a:off x="12774306" y="1530215"/>
            <a:ext cx="3755244" cy="3677317"/>
            <a:chOff x="-72390" y="7620"/>
            <a:chExt cx="6487160" cy="63525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72390" y="7620"/>
              <a:ext cx="6487160" cy="6352540"/>
            </a:xfrm>
            <a:custGeom>
              <a:avLst/>
              <a:gdLst/>
              <a:ahLst/>
              <a:cxnLst/>
              <a:rect r="r" b="b" t="t" l="l"/>
              <a:pathLst>
                <a:path h="6352540" w="648716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988022">
            <a:off x="12812406" y="1375953"/>
            <a:ext cx="3755244" cy="3677317"/>
            <a:chOff x="-72390" y="7620"/>
            <a:chExt cx="6487160" cy="63525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72390" y="7620"/>
              <a:ext cx="6487160" cy="6352540"/>
            </a:xfrm>
            <a:custGeom>
              <a:avLst/>
              <a:gdLst/>
              <a:ahLst/>
              <a:cxnLst/>
              <a:rect r="r" b="b" t="t" l="l"/>
              <a:pathLst>
                <a:path h="6352540" w="648716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988022">
            <a:off x="12927748" y="3209742"/>
            <a:ext cx="3266547" cy="596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47"/>
              </a:lnSpc>
            </a:pPr>
            <a:r>
              <a:rPr lang="en-US" sz="3534">
                <a:solidFill>
                  <a:srgbClr val="0F4D92"/>
                </a:solidFill>
                <a:latin typeface="Paytone One"/>
              </a:rPr>
              <a:t>YOU START</a:t>
            </a:r>
          </a:p>
        </p:txBody>
      </p:sp>
      <p:sp>
        <p:nvSpPr>
          <p:cNvPr name="TextBox 15" id="15"/>
          <p:cNvSpPr txBox="true"/>
          <p:nvPr/>
        </p:nvSpPr>
        <p:spPr>
          <a:xfrm rot="988022">
            <a:off x="13097433" y="2425197"/>
            <a:ext cx="3383636" cy="904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3"/>
              </a:lnSpc>
            </a:pPr>
            <a:r>
              <a:rPr lang="en-US" sz="5266">
                <a:solidFill>
                  <a:srgbClr val="0F4D92"/>
                </a:solidFill>
                <a:latin typeface="Paytone One"/>
              </a:rPr>
              <a:t>BEFORE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16187" y="2533609"/>
            <a:ext cx="4583207" cy="680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60"/>
              </a:lnSpc>
            </a:pPr>
            <a:r>
              <a:rPr lang="en-US" sz="3971">
                <a:solidFill>
                  <a:srgbClr val="FFFFFF"/>
                </a:solidFill>
                <a:latin typeface="Object Sans Bold"/>
              </a:rPr>
              <a:t>Ask yourself: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816187" y="3823653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3"/>
                </a:lnTo>
                <a:lnTo>
                  <a:pt x="0" y="373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816187" y="4371435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816187" y="4936221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816187" y="5477521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816187" y="6022635"/>
            <a:ext cx="372599" cy="373664"/>
          </a:xfrm>
          <a:custGeom>
            <a:avLst/>
            <a:gdLst/>
            <a:ahLst/>
            <a:cxnLst/>
            <a:rect r="r" b="b" t="t" l="l"/>
            <a:pathLst>
              <a:path h="373664" w="372599">
                <a:moveTo>
                  <a:pt x="0" y="0"/>
                </a:moveTo>
                <a:lnTo>
                  <a:pt x="372599" y="0"/>
                </a:lnTo>
                <a:lnTo>
                  <a:pt x="372599" y="373664"/>
                </a:lnTo>
                <a:lnTo>
                  <a:pt x="0" y="373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23" id="23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4" id="24">
              <a:hlinkClick r:id="rId7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5870941" y="3212491"/>
            <a:ext cx="2612" cy="925271"/>
          </a:xfrm>
          <a:prstGeom prst="line">
            <a:avLst/>
          </a:prstGeom>
          <a:ln cap="rnd" w="19050">
            <a:solidFill>
              <a:srgbClr val="0F4D92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2470242" y="3212464"/>
            <a:ext cx="13414022" cy="1753406"/>
            <a:chOff x="0" y="0"/>
            <a:chExt cx="17885363" cy="2337875"/>
          </a:xfrm>
        </p:grpSpPr>
        <p:sp>
          <p:nvSpPr>
            <p:cNvPr name="AutoShape 4" id="4"/>
            <p:cNvSpPr/>
            <p:nvPr/>
          </p:nvSpPr>
          <p:spPr>
            <a:xfrm>
              <a:off x="12700" y="1205190"/>
              <a:ext cx="17872653" cy="14271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" id="5"/>
            <p:cNvSpPr/>
            <p:nvPr/>
          </p:nvSpPr>
          <p:spPr>
            <a:xfrm>
              <a:off x="12700" y="36"/>
              <a:ext cx="3483" cy="1233695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6" id="6"/>
            <p:cNvSpPr/>
            <p:nvPr/>
          </p:nvSpPr>
          <p:spPr>
            <a:xfrm>
              <a:off x="8924143" y="1190959"/>
              <a:ext cx="0" cy="625879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8110372" y="1842993"/>
              <a:ext cx="1599002" cy="4948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67"/>
                </a:lnSpc>
              </a:pPr>
              <a:r>
                <a:rPr lang="en-US" sz="2262">
                  <a:solidFill>
                    <a:srgbClr val="FFFEFE"/>
                  </a:solidFill>
                  <a:latin typeface="Paytone One"/>
                </a:rPr>
                <a:t>FUNDS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725563" y="4983639"/>
            <a:ext cx="12837174" cy="2643882"/>
            <a:chOff x="0" y="0"/>
            <a:chExt cx="17116232" cy="3525176"/>
          </a:xfrm>
        </p:grpSpPr>
        <p:sp>
          <p:nvSpPr>
            <p:cNvPr name="AutoShape 9" id="9"/>
            <p:cNvSpPr/>
            <p:nvPr/>
          </p:nvSpPr>
          <p:spPr>
            <a:xfrm rot="5400000">
              <a:off x="8256505" y="300239"/>
              <a:ext cx="625879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0" id="10"/>
            <p:cNvSpPr/>
            <p:nvPr/>
          </p:nvSpPr>
          <p:spPr>
            <a:xfrm rot="3853">
              <a:off x="1925451" y="620314"/>
              <a:ext cx="12732636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1" id="11"/>
            <p:cNvSpPr/>
            <p:nvPr/>
          </p:nvSpPr>
          <p:spPr>
            <a:xfrm rot="5390293">
              <a:off x="1324617" y="1215796"/>
              <a:ext cx="12337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12" id="12"/>
            <p:cNvSpPr/>
            <p:nvPr/>
          </p:nvSpPr>
          <p:spPr>
            <a:xfrm rot="5390293">
              <a:off x="14041250" y="1230067"/>
              <a:ext cx="12337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1993641"/>
              <a:ext cx="3914959" cy="49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MUTUAL FUNDS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2872910" y="1993641"/>
              <a:ext cx="3538354" cy="49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INDEX FUNDS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4568219" y="2989142"/>
              <a:ext cx="275835" cy="5360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3"/>
                </a:lnSpc>
              </a:pPr>
              <a:r>
                <a:rPr lang="en-US" sz="2359">
                  <a:solidFill>
                    <a:srgbClr val="41C1BA"/>
                  </a:solidFill>
                  <a:latin typeface="Object Sans Bold"/>
                </a:rPr>
                <a:t>$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2296041" y="2456581"/>
              <a:ext cx="4820191" cy="4604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Passive Management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553483" y="2998667"/>
              <a:ext cx="679863" cy="4164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03"/>
                </a:lnSpc>
              </a:pPr>
              <a:r>
                <a:rPr lang="en-US" sz="1859">
                  <a:solidFill>
                    <a:srgbClr val="41C1BA"/>
                  </a:solidFill>
                  <a:latin typeface="Object Sans Bold"/>
                </a:rPr>
                <a:t>$$$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48669" y="2456581"/>
              <a:ext cx="3817622" cy="4604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Active Management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830750" y="7788112"/>
            <a:ext cx="12227279" cy="1773721"/>
            <a:chOff x="0" y="0"/>
            <a:chExt cx="16303039" cy="2364962"/>
          </a:xfrm>
        </p:grpSpPr>
        <p:sp>
          <p:nvSpPr>
            <p:cNvPr name="AutoShape 20" id="20"/>
            <p:cNvSpPr/>
            <p:nvPr/>
          </p:nvSpPr>
          <p:spPr>
            <a:xfrm rot="5390293">
              <a:off x="1152327" y="604183"/>
              <a:ext cx="12337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21" id="21"/>
            <p:cNvSpPr/>
            <p:nvPr/>
          </p:nvSpPr>
          <p:spPr>
            <a:xfrm rot="5390293">
              <a:off x="13933024" y="604183"/>
              <a:ext cx="1233700" cy="0"/>
            </a:xfrm>
            <a:prstGeom prst="line">
              <a:avLst/>
            </a:prstGeom>
            <a:ln cap="rnd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22" id="22"/>
            <p:cNvSpPr txBox="true"/>
            <p:nvPr/>
          </p:nvSpPr>
          <p:spPr>
            <a:xfrm rot="0">
              <a:off x="0" y="1445125"/>
              <a:ext cx="3538354" cy="49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ETF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271916" y="1904493"/>
              <a:ext cx="2962498" cy="4604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Trade intra-day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2764685" y="1445125"/>
              <a:ext cx="3538354" cy="4930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10"/>
                </a:lnSpc>
              </a:pPr>
              <a:r>
                <a:rPr lang="en-US" sz="2221">
                  <a:solidFill>
                    <a:srgbClr val="FFFEFE"/>
                  </a:solidFill>
                  <a:latin typeface="Paytone One"/>
                </a:rPr>
                <a:t>ETF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3036601" y="1904493"/>
              <a:ext cx="2962498" cy="4604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83"/>
                </a:lnSpc>
              </a:pPr>
              <a:r>
                <a:rPr lang="en-US" sz="2059">
                  <a:solidFill>
                    <a:srgbClr val="FFFEFE"/>
                  </a:solidFill>
                  <a:latin typeface="Object Sans Bold"/>
                </a:rPr>
                <a:t>Trade intra-day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6552547" y="8935159"/>
            <a:ext cx="5182907" cy="62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683"/>
              </a:lnSpc>
            </a:pPr>
            <a:r>
              <a:rPr lang="en-US" sz="1202">
                <a:solidFill>
                  <a:srgbClr val="FFFEFE"/>
                </a:solidFill>
                <a:latin typeface="Kollektif"/>
              </a:rPr>
              <a:t>Mutual fun</a:t>
            </a:r>
            <a:r>
              <a:rPr lang="en-US" sz="1202">
                <a:solidFill>
                  <a:srgbClr val="FFFEFE"/>
                </a:solidFill>
                <a:latin typeface="Kollektif"/>
              </a:rPr>
              <a:t>ds are sold by prospectus only and are subject to various types of risk. Before investing in a mutual fund, carefully review the fund’s prospectus and consider the fund's investment objectives, risks, charges and expenses.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986283" y="376437"/>
            <a:ext cx="14395092" cy="2725495"/>
            <a:chOff x="0" y="0"/>
            <a:chExt cx="19193457" cy="363399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209684" y="675714"/>
              <a:ext cx="1424186" cy="2247237"/>
            </a:xfrm>
            <a:custGeom>
              <a:avLst/>
              <a:gdLst/>
              <a:ahLst/>
              <a:cxnLst/>
              <a:rect r="r" b="b" t="t" l="l"/>
              <a:pathLst>
                <a:path h="2247237" w="1424186">
                  <a:moveTo>
                    <a:pt x="0" y="0"/>
                  </a:moveTo>
                  <a:lnTo>
                    <a:pt x="1424187" y="0"/>
                  </a:lnTo>
                  <a:lnTo>
                    <a:pt x="1424187" y="2247237"/>
                  </a:lnTo>
                  <a:lnTo>
                    <a:pt x="0" y="2247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29" id="29"/>
            <p:cNvGrpSpPr>
              <a:grpSpLocks noChangeAspect="true"/>
            </p:cNvGrpSpPr>
            <p:nvPr/>
          </p:nvGrpSpPr>
          <p:grpSpPr>
            <a:xfrm rot="0">
              <a:off x="235649" y="675714"/>
              <a:ext cx="915260" cy="1810999"/>
              <a:chOff x="0" y="0"/>
              <a:chExt cx="2620010" cy="518414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53340" y="25400"/>
                <a:ext cx="2513330" cy="5132070"/>
              </a:xfrm>
              <a:custGeom>
                <a:avLst/>
                <a:gdLst/>
                <a:ahLst/>
                <a:cxnLst/>
                <a:rect r="r" b="b" t="t" l="l"/>
                <a:pathLst>
                  <a:path h="5132070" w="2513330">
                    <a:moveTo>
                      <a:pt x="2159000" y="0"/>
                    </a:moveTo>
                    <a:lnTo>
                      <a:pt x="354330" y="0"/>
                    </a:lnTo>
                    <a:cubicBezTo>
                      <a:pt x="158750" y="0"/>
                      <a:pt x="0" y="158750"/>
                      <a:pt x="0" y="354330"/>
                    </a:cubicBezTo>
                    <a:lnTo>
                      <a:pt x="0" y="4777740"/>
                    </a:lnTo>
                    <a:cubicBezTo>
                      <a:pt x="0" y="4973320"/>
                      <a:pt x="158750" y="5132070"/>
                      <a:pt x="354330" y="5132070"/>
                    </a:cubicBezTo>
                    <a:lnTo>
                      <a:pt x="2159000" y="5132070"/>
                    </a:lnTo>
                    <a:cubicBezTo>
                      <a:pt x="2354580" y="5132070"/>
                      <a:pt x="2513330" y="4973320"/>
                      <a:pt x="2513330" y="4777740"/>
                    </a:cubicBezTo>
                    <a:lnTo>
                      <a:pt x="2513330" y="354330"/>
                    </a:lnTo>
                    <a:cubicBezTo>
                      <a:pt x="2513330" y="158750"/>
                      <a:pt x="2354580" y="0"/>
                      <a:pt x="2159000" y="0"/>
                    </a:cubicBezTo>
                    <a:close/>
                    <a:moveTo>
                      <a:pt x="1558290" y="162560"/>
                    </a:moveTo>
                    <a:cubicBezTo>
                      <a:pt x="1576070" y="162560"/>
                      <a:pt x="1590040" y="176530"/>
                      <a:pt x="1590040" y="194310"/>
                    </a:cubicBezTo>
                    <a:cubicBezTo>
                      <a:pt x="1590040" y="212090"/>
                      <a:pt x="1576070" y="226060"/>
                      <a:pt x="1558290" y="226060"/>
                    </a:cubicBezTo>
                    <a:cubicBezTo>
                      <a:pt x="1540510" y="226060"/>
                      <a:pt x="1526540" y="212090"/>
                      <a:pt x="1526540" y="194310"/>
                    </a:cubicBezTo>
                    <a:cubicBezTo>
                      <a:pt x="1526540" y="176530"/>
                      <a:pt x="1541780" y="162560"/>
                      <a:pt x="1558290" y="162560"/>
                    </a:cubicBezTo>
                    <a:close/>
                    <a:moveTo>
                      <a:pt x="1089660" y="172720"/>
                    </a:moveTo>
                    <a:lnTo>
                      <a:pt x="1394460" y="172720"/>
                    </a:lnTo>
                    <a:cubicBezTo>
                      <a:pt x="1405890" y="172720"/>
                      <a:pt x="1416050" y="181610"/>
                      <a:pt x="1416050" y="194310"/>
                    </a:cubicBezTo>
                    <a:cubicBezTo>
                      <a:pt x="1416050" y="207010"/>
                      <a:pt x="1405890" y="215900"/>
                      <a:pt x="1394460" y="215900"/>
                    </a:cubicBezTo>
                    <a:lnTo>
                      <a:pt x="1089660" y="215900"/>
                    </a:lnTo>
                    <a:cubicBezTo>
                      <a:pt x="1078230" y="215900"/>
                      <a:pt x="1068070" y="207010"/>
                      <a:pt x="1068070" y="194310"/>
                    </a:cubicBezTo>
                    <a:cubicBezTo>
                      <a:pt x="1068070" y="181610"/>
                      <a:pt x="1078230" y="172720"/>
                      <a:pt x="1089660" y="172720"/>
                    </a:cubicBezTo>
                    <a:close/>
                    <a:moveTo>
                      <a:pt x="2383790" y="4798060"/>
                    </a:moveTo>
                    <a:cubicBezTo>
                      <a:pt x="2383790" y="4913630"/>
                      <a:pt x="2289810" y="5007610"/>
                      <a:pt x="2174240" y="5007610"/>
                    </a:cubicBezTo>
                    <a:lnTo>
                      <a:pt x="341630" y="5007610"/>
                    </a:lnTo>
                    <a:cubicBezTo>
                      <a:pt x="226060" y="5007610"/>
                      <a:pt x="132080" y="4913630"/>
                      <a:pt x="132080" y="4798060"/>
                    </a:cubicBezTo>
                    <a:lnTo>
                      <a:pt x="132080" y="340360"/>
                    </a:lnTo>
                    <a:cubicBezTo>
                      <a:pt x="132080" y="224790"/>
                      <a:pt x="226060" y="130810"/>
                      <a:pt x="341630" y="130810"/>
                    </a:cubicBezTo>
                    <a:lnTo>
                      <a:pt x="614680" y="130810"/>
                    </a:lnTo>
                    <a:lnTo>
                      <a:pt x="614680" y="187960"/>
                    </a:lnTo>
                    <a:cubicBezTo>
                      <a:pt x="614680" y="252730"/>
                      <a:pt x="668020" y="306070"/>
                      <a:pt x="732790" y="306070"/>
                    </a:cubicBezTo>
                    <a:lnTo>
                      <a:pt x="1783080" y="306070"/>
                    </a:lnTo>
                    <a:cubicBezTo>
                      <a:pt x="1847850" y="306070"/>
                      <a:pt x="1901190" y="252730"/>
                      <a:pt x="1901190" y="187960"/>
                    </a:cubicBezTo>
                    <a:lnTo>
                      <a:pt x="1901190" y="130810"/>
                    </a:lnTo>
                    <a:lnTo>
                      <a:pt x="2172970" y="130810"/>
                    </a:lnTo>
                    <a:cubicBezTo>
                      <a:pt x="2288540" y="130810"/>
                      <a:pt x="2382520" y="224790"/>
                      <a:pt x="2382520" y="340360"/>
                    </a:cubicBezTo>
                    <a:lnTo>
                      <a:pt x="2382520" y="479806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185420" y="156210"/>
                <a:ext cx="2251710" cy="4876800"/>
              </a:xfrm>
              <a:custGeom>
                <a:avLst/>
                <a:gdLst/>
                <a:ahLst/>
                <a:cxnLst/>
                <a:rect r="r" b="b" t="t" l="l"/>
                <a:pathLst>
                  <a:path h="4876800" w="2251710">
                    <a:moveTo>
                      <a:pt x="2040890" y="0"/>
                    </a:moveTo>
                    <a:lnTo>
                      <a:pt x="1769110" y="0"/>
                    </a:lnTo>
                    <a:lnTo>
                      <a:pt x="1769110" y="57150"/>
                    </a:lnTo>
                    <a:cubicBezTo>
                      <a:pt x="1769110" y="121920"/>
                      <a:pt x="1715770" y="175260"/>
                      <a:pt x="1651000" y="175260"/>
                    </a:cubicBezTo>
                    <a:lnTo>
                      <a:pt x="601980" y="175260"/>
                    </a:lnTo>
                    <a:cubicBezTo>
                      <a:pt x="537210" y="175260"/>
                      <a:pt x="483870" y="121920"/>
                      <a:pt x="483870" y="57150"/>
                    </a:cubicBezTo>
                    <a:lnTo>
                      <a:pt x="483870" y="0"/>
                    </a:lnTo>
                    <a:lnTo>
                      <a:pt x="209550" y="0"/>
                    </a:lnTo>
                    <a:cubicBezTo>
                      <a:pt x="93980" y="0"/>
                      <a:pt x="0" y="93980"/>
                      <a:pt x="0" y="209550"/>
                    </a:cubicBezTo>
                    <a:lnTo>
                      <a:pt x="0" y="4667250"/>
                    </a:lnTo>
                    <a:cubicBezTo>
                      <a:pt x="0" y="4782820"/>
                      <a:pt x="93980" y="4876800"/>
                      <a:pt x="209550" y="4876800"/>
                    </a:cubicBezTo>
                    <a:lnTo>
                      <a:pt x="2040890" y="4876800"/>
                    </a:lnTo>
                    <a:cubicBezTo>
                      <a:pt x="2156460" y="4876800"/>
                      <a:pt x="2250440" y="4782820"/>
                      <a:pt x="2250440" y="4667250"/>
                    </a:cubicBezTo>
                    <a:lnTo>
                      <a:pt x="2250440" y="209550"/>
                    </a:lnTo>
                    <a:cubicBezTo>
                      <a:pt x="2251710" y="93980"/>
                      <a:pt x="2157730" y="0"/>
                      <a:pt x="204089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6968" t="-13682" r="-6968" b="0"/>
                </a:stretch>
              </a:blip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1121410" y="198120"/>
                <a:ext cx="347980" cy="43180"/>
              </a:xfrm>
              <a:custGeom>
                <a:avLst/>
                <a:gdLst/>
                <a:ahLst/>
                <a:cxnLst/>
                <a:rect r="r" b="b" t="t" l="l"/>
                <a:pathLst>
                  <a:path h="43180" w="347980">
                    <a:moveTo>
                      <a:pt x="326390" y="0"/>
                    </a:moveTo>
                    <a:lnTo>
                      <a:pt x="21590" y="0"/>
                    </a:lnTo>
                    <a:cubicBezTo>
                      <a:pt x="10160" y="0"/>
                      <a:pt x="0" y="8890"/>
                      <a:pt x="0" y="21590"/>
                    </a:cubicBezTo>
                    <a:cubicBezTo>
                      <a:pt x="0" y="34290"/>
                      <a:pt x="10160" y="43180"/>
                      <a:pt x="21590" y="43180"/>
                    </a:cubicBezTo>
                    <a:lnTo>
                      <a:pt x="326390" y="43180"/>
                    </a:lnTo>
                    <a:cubicBezTo>
                      <a:pt x="337820" y="43180"/>
                      <a:pt x="347980" y="34290"/>
                      <a:pt x="347980" y="21590"/>
                    </a:cubicBezTo>
                    <a:cubicBezTo>
                      <a:pt x="347980" y="8890"/>
                      <a:pt x="337820" y="0"/>
                      <a:pt x="326390" y="0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33" id="33"/>
              <p:cNvSpPr/>
              <p:nvPr/>
            </p:nvSpPr>
            <p:spPr>
              <a:xfrm flipH="false" flipV="false" rot="0">
                <a:off x="1578312" y="187909"/>
                <a:ext cx="66636" cy="63602"/>
              </a:xfrm>
              <a:custGeom>
                <a:avLst/>
                <a:gdLst/>
                <a:ahLst/>
                <a:cxnLst/>
                <a:rect r="r" b="b" t="t" l="l"/>
                <a:pathLst>
                  <a:path h="63602" w="66636">
                    <a:moveTo>
                      <a:pt x="33318" y="51"/>
                    </a:moveTo>
                    <a:cubicBezTo>
                      <a:pt x="21941" y="0"/>
                      <a:pt x="11406" y="6040"/>
                      <a:pt x="5703" y="15885"/>
                    </a:cubicBezTo>
                    <a:cubicBezTo>
                      <a:pt x="0" y="25729"/>
                      <a:pt x="0" y="37873"/>
                      <a:pt x="5703" y="47717"/>
                    </a:cubicBezTo>
                    <a:cubicBezTo>
                      <a:pt x="11406" y="57562"/>
                      <a:pt x="21941" y="63602"/>
                      <a:pt x="33318" y="63551"/>
                    </a:cubicBezTo>
                    <a:cubicBezTo>
                      <a:pt x="44695" y="63602"/>
                      <a:pt x="55230" y="57562"/>
                      <a:pt x="60933" y="47717"/>
                    </a:cubicBezTo>
                    <a:cubicBezTo>
                      <a:pt x="66636" y="37873"/>
                      <a:pt x="66636" y="25729"/>
                      <a:pt x="60933" y="15885"/>
                    </a:cubicBezTo>
                    <a:cubicBezTo>
                      <a:pt x="55230" y="6040"/>
                      <a:pt x="44695" y="0"/>
                      <a:pt x="33318" y="51"/>
                    </a:cubicBezTo>
                    <a:close/>
                  </a:path>
                </a:pathLst>
              </a:custGeom>
              <a:solidFill>
                <a:srgbClr val="555555"/>
              </a:solidFill>
            </p:spPr>
          </p:sp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685800"/>
                <a:ext cx="27940" cy="213360"/>
              </a:xfrm>
              <a:custGeom>
                <a:avLst/>
                <a:gdLst/>
                <a:ahLst/>
                <a:cxnLst/>
                <a:rect r="r" b="b" t="t" l="l"/>
                <a:pathLst>
                  <a:path h="213360" w="27940">
                    <a:moveTo>
                      <a:pt x="0" y="26670"/>
                    </a:moveTo>
                    <a:lnTo>
                      <a:pt x="0" y="185420"/>
                    </a:lnTo>
                    <a:cubicBezTo>
                      <a:pt x="0" y="200660"/>
                      <a:pt x="12700" y="213360"/>
                      <a:pt x="27940" y="21336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1057910"/>
                <a:ext cx="27940" cy="384810"/>
              </a:xfrm>
              <a:custGeom>
                <a:avLst/>
                <a:gdLst/>
                <a:ahLst/>
                <a:cxnLst/>
                <a:rect r="r" b="b" t="t" l="l"/>
                <a:pathLst>
                  <a:path h="384810" w="27940">
                    <a:moveTo>
                      <a:pt x="0" y="26670"/>
                    </a:moveTo>
                    <a:lnTo>
                      <a:pt x="0" y="356870"/>
                    </a:lnTo>
                    <a:cubicBezTo>
                      <a:pt x="0" y="372110"/>
                      <a:pt x="12700" y="384810"/>
                      <a:pt x="27940" y="384810"/>
                    </a:cubicBezTo>
                    <a:lnTo>
                      <a:pt x="27940" y="0"/>
                    </a:lnTo>
                    <a:cubicBezTo>
                      <a:pt x="12700" y="0"/>
                      <a:pt x="0" y="11430"/>
                      <a:pt x="0" y="2667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1526540"/>
                <a:ext cx="27940" cy="386080"/>
              </a:xfrm>
              <a:custGeom>
                <a:avLst/>
                <a:gdLst/>
                <a:ahLst/>
                <a:cxnLst/>
                <a:rect r="r" b="b" t="t" l="l"/>
                <a:pathLst>
                  <a:path h="386080" w="27940">
                    <a:moveTo>
                      <a:pt x="0" y="27940"/>
                    </a:moveTo>
                    <a:lnTo>
                      <a:pt x="0" y="358140"/>
                    </a:lnTo>
                    <a:cubicBezTo>
                      <a:pt x="0" y="373380"/>
                      <a:pt x="12700" y="386080"/>
                      <a:pt x="27940" y="386080"/>
                    </a:cubicBezTo>
                    <a:lnTo>
                      <a:pt x="27940" y="0"/>
                    </a:lnTo>
                    <a:cubicBezTo>
                      <a:pt x="12700" y="0"/>
                      <a:pt x="0" y="12700"/>
                      <a:pt x="0" y="2794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37" id="37"/>
              <p:cNvSpPr/>
              <p:nvPr/>
            </p:nvSpPr>
            <p:spPr>
              <a:xfrm flipH="false" flipV="false" rot="0">
                <a:off x="2592070" y="1184910"/>
                <a:ext cx="27940" cy="618490"/>
              </a:xfrm>
              <a:custGeom>
                <a:avLst/>
                <a:gdLst/>
                <a:ahLst/>
                <a:cxnLst/>
                <a:rect r="r" b="b" t="t" l="l"/>
                <a:pathLst>
                  <a:path h="618490" w="27940">
                    <a:moveTo>
                      <a:pt x="0" y="0"/>
                    </a:moveTo>
                    <a:lnTo>
                      <a:pt x="0" y="618490"/>
                    </a:lnTo>
                    <a:cubicBezTo>
                      <a:pt x="15240" y="618490"/>
                      <a:pt x="27940" y="605790"/>
                      <a:pt x="27940" y="590550"/>
                    </a:cubicBezTo>
                    <a:lnTo>
                      <a:pt x="27940" y="27940"/>
                    </a:lnTo>
                    <a:cubicBezTo>
                      <a:pt x="27940" y="12700"/>
                      <a:pt x="15240" y="0"/>
                      <a:pt x="0" y="0"/>
                    </a:cubicBezTo>
                    <a:close/>
                  </a:path>
                </a:pathLst>
              </a:custGeom>
              <a:solidFill>
                <a:srgbClr val="2E2E2E"/>
              </a:solidFill>
            </p:spPr>
          </p:sp>
          <p:sp>
            <p:nvSpPr>
              <p:cNvPr name="Freeform 38" id="38"/>
              <p:cNvSpPr/>
              <p:nvPr/>
            </p:nvSpPr>
            <p:spPr>
              <a:xfrm flipH="false" flipV="false" rot="0">
                <a:off x="27940" y="0"/>
                <a:ext cx="2564130" cy="5182870"/>
              </a:xfrm>
              <a:custGeom>
                <a:avLst/>
                <a:gdLst/>
                <a:ahLst/>
                <a:cxnLst/>
                <a:rect r="r" b="b" t="t" l="l"/>
                <a:pathLst>
                  <a:path h="5182870" w="2564130">
                    <a:moveTo>
                      <a:pt x="2564130" y="1184910"/>
                    </a:moveTo>
                    <a:lnTo>
                      <a:pt x="2564130" y="379730"/>
                    </a:lnTo>
                    <a:cubicBezTo>
                      <a:pt x="2564130" y="353060"/>
                      <a:pt x="2561590" y="327660"/>
                      <a:pt x="2556510" y="303530"/>
                    </a:cubicBezTo>
                    <a:cubicBezTo>
                      <a:pt x="2553970" y="290830"/>
                      <a:pt x="2551430" y="279400"/>
                      <a:pt x="2547620" y="266700"/>
                    </a:cubicBezTo>
                    <a:cubicBezTo>
                      <a:pt x="2542540" y="248920"/>
                      <a:pt x="2534920" y="231140"/>
                      <a:pt x="2527300" y="214630"/>
                    </a:cubicBezTo>
                    <a:cubicBezTo>
                      <a:pt x="2522220" y="203200"/>
                      <a:pt x="2515870" y="193040"/>
                      <a:pt x="2509520" y="182880"/>
                    </a:cubicBezTo>
                    <a:cubicBezTo>
                      <a:pt x="2503170" y="172720"/>
                      <a:pt x="2496820" y="162560"/>
                      <a:pt x="2489200" y="152400"/>
                    </a:cubicBezTo>
                    <a:cubicBezTo>
                      <a:pt x="2477770" y="137160"/>
                      <a:pt x="2466340" y="124460"/>
                      <a:pt x="2453640" y="110490"/>
                    </a:cubicBezTo>
                    <a:cubicBezTo>
                      <a:pt x="2444750" y="101600"/>
                      <a:pt x="2435860" y="93980"/>
                      <a:pt x="2426970" y="86360"/>
                    </a:cubicBezTo>
                    <a:cubicBezTo>
                      <a:pt x="2360930" y="31750"/>
                      <a:pt x="2277110" y="0"/>
                      <a:pt x="2185670" y="0"/>
                    </a:cubicBezTo>
                    <a:lnTo>
                      <a:pt x="379730" y="0"/>
                    </a:lnTo>
                    <a:cubicBezTo>
                      <a:pt x="288290" y="0"/>
                      <a:pt x="203200" y="33020"/>
                      <a:pt x="138430" y="86360"/>
                    </a:cubicBezTo>
                    <a:cubicBezTo>
                      <a:pt x="129540" y="93980"/>
                      <a:pt x="120650" y="102870"/>
                      <a:pt x="111760" y="110490"/>
                    </a:cubicBezTo>
                    <a:cubicBezTo>
                      <a:pt x="99060" y="123190"/>
                      <a:pt x="86360" y="137160"/>
                      <a:pt x="76200" y="152400"/>
                    </a:cubicBezTo>
                    <a:cubicBezTo>
                      <a:pt x="68580" y="162560"/>
                      <a:pt x="62230" y="172720"/>
                      <a:pt x="55880" y="182880"/>
                    </a:cubicBezTo>
                    <a:cubicBezTo>
                      <a:pt x="49530" y="193040"/>
                      <a:pt x="43180" y="204470"/>
                      <a:pt x="38100" y="214630"/>
                    </a:cubicBezTo>
                    <a:cubicBezTo>
                      <a:pt x="29210" y="232410"/>
                      <a:pt x="22860" y="248920"/>
                      <a:pt x="16510" y="266700"/>
                    </a:cubicBezTo>
                    <a:cubicBezTo>
                      <a:pt x="12700" y="279400"/>
                      <a:pt x="10160" y="290830"/>
                      <a:pt x="7620" y="303530"/>
                    </a:cubicBezTo>
                    <a:cubicBezTo>
                      <a:pt x="2540" y="327660"/>
                      <a:pt x="0" y="354330"/>
                      <a:pt x="0" y="379730"/>
                    </a:cubicBezTo>
                    <a:lnTo>
                      <a:pt x="0" y="4803140"/>
                    </a:lnTo>
                    <a:cubicBezTo>
                      <a:pt x="0" y="5012690"/>
                      <a:pt x="170180" y="5182870"/>
                      <a:pt x="379730" y="5182870"/>
                    </a:cubicBezTo>
                    <a:lnTo>
                      <a:pt x="2184400" y="5182870"/>
                    </a:lnTo>
                    <a:cubicBezTo>
                      <a:pt x="2393950" y="5182870"/>
                      <a:pt x="2564130" y="5012690"/>
                      <a:pt x="2564130" y="4803140"/>
                    </a:cubicBezTo>
                    <a:lnTo>
                      <a:pt x="2564130" y="1184910"/>
                    </a:lnTo>
                    <a:close/>
                    <a:moveTo>
                      <a:pt x="2538730" y="1184910"/>
                    </a:moveTo>
                    <a:lnTo>
                      <a:pt x="2538730" y="4804410"/>
                    </a:lnTo>
                    <a:cubicBezTo>
                      <a:pt x="2538730" y="4999990"/>
                      <a:pt x="2379980" y="5158740"/>
                      <a:pt x="2184400" y="5158740"/>
                    </a:cubicBezTo>
                    <a:lnTo>
                      <a:pt x="379730" y="5158740"/>
                    </a:lnTo>
                    <a:cubicBezTo>
                      <a:pt x="184150" y="5158740"/>
                      <a:pt x="25400" y="4999990"/>
                      <a:pt x="25400" y="4804410"/>
                    </a:cubicBezTo>
                    <a:lnTo>
                      <a:pt x="25400" y="381000"/>
                    </a:lnTo>
                    <a:cubicBezTo>
                      <a:pt x="25400" y="184150"/>
                      <a:pt x="184150" y="25400"/>
                      <a:pt x="379730" y="25400"/>
                    </a:cubicBezTo>
                    <a:lnTo>
                      <a:pt x="2184400" y="25400"/>
                    </a:lnTo>
                    <a:cubicBezTo>
                      <a:pt x="2379980" y="25400"/>
                      <a:pt x="2538730" y="184150"/>
                      <a:pt x="2538730" y="379730"/>
                    </a:cubicBezTo>
                    <a:lnTo>
                      <a:pt x="2538730" y="1184910"/>
                    </a:lnTo>
                    <a:close/>
                  </a:path>
                </a:pathLst>
              </a:custGeom>
              <a:solidFill>
                <a:srgbClr val="555555"/>
              </a:solidFill>
            </p:spPr>
          </p:sp>
        </p:grpSp>
        <p:sp>
          <p:nvSpPr>
            <p:cNvPr name="Freeform 39" id="39"/>
            <p:cNvSpPr/>
            <p:nvPr/>
          </p:nvSpPr>
          <p:spPr>
            <a:xfrm flipH="false" flipV="false" rot="3400722">
              <a:off x="5516791" y="533799"/>
              <a:ext cx="2407443" cy="2094829"/>
            </a:xfrm>
            <a:custGeom>
              <a:avLst/>
              <a:gdLst/>
              <a:ahLst/>
              <a:cxnLst/>
              <a:rect r="r" b="b" t="t" l="l"/>
              <a:pathLst>
                <a:path h="2094829" w="2407443">
                  <a:moveTo>
                    <a:pt x="0" y="0"/>
                  </a:moveTo>
                  <a:lnTo>
                    <a:pt x="2407444" y="0"/>
                  </a:lnTo>
                  <a:lnTo>
                    <a:pt x="2407444" y="2094829"/>
                  </a:lnTo>
                  <a:lnTo>
                    <a:pt x="0" y="2094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2453069">
              <a:off x="12728440" y="507268"/>
              <a:ext cx="2372643" cy="2207013"/>
            </a:xfrm>
            <a:custGeom>
              <a:avLst/>
              <a:gdLst/>
              <a:ahLst/>
              <a:cxnLst/>
              <a:rect r="r" b="b" t="t" l="l"/>
              <a:pathLst>
                <a:path h="2207013" w="2372643">
                  <a:moveTo>
                    <a:pt x="0" y="0"/>
                  </a:moveTo>
                  <a:lnTo>
                    <a:pt x="2372642" y="0"/>
                  </a:lnTo>
                  <a:lnTo>
                    <a:pt x="2372642" y="2207014"/>
                  </a:lnTo>
                  <a:lnTo>
                    <a:pt x="0" y="220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41" id="41"/>
            <p:cNvGrpSpPr/>
            <p:nvPr/>
          </p:nvGrpSpPr>
          <p:grpSpPr>
            <a:xfrm rot="-10800000">
              <a:off x="621097" y="2851852"/>
              <a:ext cx="144363" cy="131644"/>
              <a:chOff x="0" y="0"/>
              <a:chExt cx="812800" cy="741187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741187"/>
              </a:xfrm>
              <a:custGeom>
                <a:avLst/>
                <a:gdLst/>
                <a:ahLst/>
                <a:cxnLst/>
                <a:rect r="r" b="b" t="t" l="l"/>
                <a:pathLst>
                  <a:path h="741187" w="812800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127000" y="-15875"/>
                <a:ext cx="558800" cy="3968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0" y="2957869"/>
              <a:ext cx="1386557" cy="676124"/>
              <a:chOff x="0" y="0"/>
              <a:chExt cx="812800" cy="396344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12800" cy="396344"/>
              </a:xfrm>
              <a:custGeom>
                <a:avLst/>
                <a:gdLst/>
                <a:ahLst/>
                <a:cxnLst/>
                <a:rect r="r" b="b" t="t" l="l"/>
                <a:pathLst>
                  <a:path h="396344" w="812800">
                    <a:moveTo>
                      <a:pt x="198172" y="0"/>
                    </a:moveTo>
                    <a:lnTo>
                      <a:pt x="614628" y="0"/>
                    </a:lnTo>
                    <a:cubicBezTo>
                      <a:pt x="667187" y="0"/>
                      <a:pt x="717592" y="20879"/>
                      <a:pt x="754757" y="58043"/>
                    </a:cubicBezTo>
                    <a:cubicBezTo>
                      <a:pt x="791921" y="95208"/>
                      <a:pt x="812800" y="145613"/>
                      <a:pt x="812800" y="198172"/>
                    </a:cubicBezTo>
                    <a:lnTo>
                      <a:pt x="812800" y="198172"/>
                    </a:lnTo>
                    <a:cubicBezTo>
                      <a:pt x="812800" y="250730"/>
                      <a:pt x="791921" y="301136"/>
                      <a:pt x="754757" y="338301"/>
                    </a:cubicBezTo>
                    <a:cubicBezTo>
                      <a:pt x="717592" y="375465"/>
                      <a:pt x="667187" y="396344"/>
                      <a:pt x="614628" y="396344"/>
                    </a:cubicBezTo>
                    <a:lnTo>
                      <a:pt x="198172" y="396344"/>
                    </a:lnTo>
                    <a:cubicBezTo>
                      <a:pt x="145613" y="396344"/>
                      <a:pt x="95208" y="375465"/>
                      <a:pt x="58043" y="338301"/>
                    </a:cubicBezTo>
                    <a:cubicBezTo>
                      <a:pt x="20879" y="301136"/>
                      <a:pt x="0" y="250730"/>
                      <a:pt x="0" y="198172"/>
                    </a:cubicBezTo>
                    <a:lnTo>
                      <a:pt x="0" y="198172"/>
                    </a:lnTo>
                    <a:cubicBezTo>
                      <a:pt x="0" y="145613"/>
                      <a:pt x="20879" y="95208"/>
                      <a:pt x="58043" y="58043"/>
                    </a:cubicBezTo>
                    <a:cubicBezTo>
                      <a:pt x="95208" y="20879"/>
                      <a:pt x="145613" y="0"/>
                      <a:pt x="19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sp>
          <p:nvSpPr>
            <p:cNvPr name="TextBox 47" id="47"/>
            <p:cNvSpPr txBox="true"/>
            <p:nvPr/>
          </p:nvSpPr>
          <p:spPr>
            <a:xfrm rot="0">
              <a:off x="43288" y="3103451"/>
              <a:ext cx="1299981" cy="35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STOCKS</a:t>
              </a:r>
            </a:p>
          </p:txBody>
        </p:sp>
        <p:grpSp>
          <p:nvGrpSpPr>
            <p:cNvPr name="Group 48" id="48"/>
            <p:cNvGrpSpPr/>
            <p:nvPr/>
          </p:nvGrpSpPr>
          <p:grpSpPr>
            <a:xfrm rot="0">
              <a:off x="5925634" y="2957869"/>
              <a:ext cx="1386557" cy="676124"/>
              <a:chOff x="0" y="0"/>
              <a:chExt cx="812800" cy="396344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396344"/>
              </a:xfrm>
              <a:custGeom>
                <a:avLst/>
                <a:gdLst/>
                <a:ahLst/>
                <a:cxnLst/>
                <a:rect r="r" b="b" t="t" l="l"/>
                <a:pathLst>
                  <a:path h="396344" w="812800">
                    <a:moveTo>
                      <a:pt x="198172" y="0"/>
                    </a:moveTo>
                    <a:lnTo>
                      <a:pt x="614628" y="0"/>
                    </a:lnTo>
                    <a:cubicBezTo>
                      <a:pt x="667187" y="0"/>
                      <a:pt x="717592" y="20879"/>
                      <a:pt x="754757" y="58043"/>
                    </a:cubicBezTo>
                    <a:cubicBezTo>
                      <a:pt x="791921" y="95208"/>
                      <a:pt x="812800" y="145613"/>
                      <a:pt x="812800" y="198172"/>
                    </a:cubicBezTo>
                    <a:lnTo>
                      <a:pt x="812800" y="198172"/>
                    </a:lnTo>
                    <a:cubicBezTo>
                      <a:pt x="812800" y="250730"/>
                      <a:pt x="791921" y="301136"/>
                      <a:pt x="754757" y="338301"/>
                    </a:cubicBezTo>
                    <a:cubicBezTo>
                      <a:pt x="717592" y="375465"/>
                      <a:pt x="667187" y="396344"/>
                      <a:pt x="614628" y="396344"/>
                    </a:cubicBezTo>
                    <a:lnTo>
                      <a:pt x="198172" y="396344"/>
                    </a:lnTo>
                    <a:cubicBezTo>
                      <a:pt x="145613" y="396344"/>
                      <a:pt x="95208" y="375465"/>
                      <a:pt x="58043" y="338301"/>
                    </a:cubicBezTo>
                    <a:cubicBezTo>
                      <a:pt x="20879" y="301136"/>
                      <a:pt x="0" y="250730"/>
                      <a:pt x="0" y="198172"/>
                    </a:cubicBezTo>
                    <a:lnTo>
                      <a:pt x="0" y="198172"/>
                    </a:lnTo>
                    <a:cubicBezTo>
                      <a:pt x="0" y="145613"/>
                      <a:pt x="20879" y="95208"/>
                      <a:pt x="58043" y="58043"/>
                    </a:cubicBezTo>
                    <a:cubicBezTo>
                      <a:pt x="95208" y="20879"/>
                      <a:pt x="145613" y="0"/>
                      <a:pt x="19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sp>
          <p:nvSpPr>
            <p:cNvPr name="TextBox 51" id="51"/>
            <p:cNvSpPr txBox="true"/>
            <p:nvPr/>
          </p:nvSpPr>
          <p:spPr>
            <a:xfrm rot="0">
              <a:off x="5968923" y="3103451"/>
              <a:ext cx="1299981" cy="35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BONDS</a:t>
              </a:r>
            </a:p>
          </p:txBody>
        </p:sp>
        <p:grpSp>
          <p:nvGrpSpPr>
            <p:cNvPr name="Group 52" id="52"/>
            <p:cNvGrpSpPr/>
            <p:nvPr/>
          </p:nvGrpSpPr>
          <p:grpSpPr>
            <a:xfrm rot="-10800000">
              <a:off x="6546731" y="2851852"/>
              <a:ext cx="144363" cy="131644"/>
              <a:chOff x="0" y="0"/>
              <a:chExt cx="812800" cy="741187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741187"/>
              </a:xfrm>
              <a:custGeom>
                <a:avLst/>
                <a:gdLst/>
                <a:ahLst/>
                <a:cxnLst/>
                <a:rect r="r" b="b" t="t" l="l"/>
                <a:pathLst>
                  <a:path h="741187" w="812800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127000" y="-15875"/>
                <a:ext cx="558800" cy="3968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12417454" y="2957869"/>
              <a:ext cx="2994613" cy="676124"/>
              <a:chOff x="0" y="0"/>
              <a:chExt cx="1755442" cy="396344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755442" cy="396344"/>
              </a:xfrm>
              <a:custGeom>
                <a:avLst/>
                <a:gdLst/>
                <a:ahLst/>
                <a:cxnLst/>
                <a:rect r="r" b="b" t="t" l="l"/>
                <a:pathLst>
                  <a:path h="396344" w="1755442">
                    <a:moveTo>
                      <a:pt x="103411" y="0"/>
                    </a:moveTo>
                    <a:lnTo>
                      <a:pt x="1652031" y="0"/>
                    </a:lnTo>
                    <a:cubicBezTo>
                      <a:pt x="1679458" y="0"/>
                      <a:pt x="1705761" y="10895"/>
                      <a:pt x="1725154" y="30288"/>
                    </a:cubicBezTo>
                    <a:cubicBezTo>
                      <a:pt x="1744547" y="49682"/>
                      <a:pt x="1755442" y="75985"/>
                      <a:pt x="1755442" y="103411"/>
                    </a:cubicBezTo>
                    <a:lnTo>
                      <a:pt x="1755442" y="292932"/>
                    </a:lnTo>
                    <a:cubicBezTo>
                      <a:pt x="1755442" y="350045"/>
                      <a:pt x="1709144" y="396344"/>
                      <a:pt x="1652031" y="396344"/>
                    </a:cubicBezTo>
                    <a:lnTo>
                      <a:pt x="103411" y="396344"/>
                    </a:lnTo>
                    <a:cubicBezTo>
                      <a:pt x="46299" y="396344"/>
                      <a:pt x="0" y="350045"/>
                      <a:pt x="0" y="292932"/>
                    </a:cubicBezTo>
                    <a:lnTo>
                      <a:pt x="0" y="103411"/>
                    </a:lnTo>
                    <a:cubicBezTo>
                      <a:pt x="0" y="46299"/>
                      <a:pt x="46299" y="0"/>
                      <a:pt x="1034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sp>
          <p:nvSpPr>
            <p:cNvPr name="TextBox 58" id="58"/>
            <p:cNvSpPr txBox="true"/>
            <p:nvPr/>
          </p:nvSpPr>
          <p:spPr>
            <a:xfrm rot="0">
              <a:off x="12541205" y="3103451"/>
              <a:ext cx="2747111" cy="35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CASH EQUIVALENTS</a:t>
              </a:r>
            </a:p>
          </p:txBody>
        </p:sp>
        <p:grpSp>
          <p:nvGrpSpPr>
            <p:cNvPr name="Group 59" id="59"/>
            <p:cNvGrpSpPr/>
            <p:nvPr/>
          </p:nvGrpSpPr>
          <p:grpSpPr>
            <a:xfrm rot="-10800000">
              <a:off x="13842579" y="2851852"/>
              <a:ext cx="144363" cy="131644"/>
              <a:chOff x="0" y="0"/>
              <a:chExt cx="812800" cy="741187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812800" cy="741187"/>
              </a:xfrm>
              <a:custGeom>
                <a:avLst/>
                <a:gdLst/>
                <a:ahLst/>
                <a:cxnLst/>
                <a:rect r="r" b="b" t="t" l="l"/>
                <a:pathLst>
                  <a:path h="741187" w="812800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127000" y="-15875"/>
                <a:ext cx="558800" cy="3968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sp>
          <p:nvSpPr>
            <p:cNvPr name="TextBox 62" id="62"/>
            <p:cNvSpPr txBox="true"/>
            <p:nvPr/>
          </p:nvSpPr>
          <p:spPr>
            <a:xfrm rot="0">
              <a:off x="17914703" y="-156487"/>
              <a:ext cx="1231877" cy="31991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166"/>
                </a:lnSpc>
              </a:pPr>
              <a:r>
                <a:rPr lang="en-US" sz="14404">
                  <a:solidFill>
                    <a:srgbClr val="FFFFFF"/>
                  </a:solidFill>
                  <a:latin typeface="Paytone One"/>
                </a:rPr>
                <a:t>?</a:t>
              </a:r>
            </a:p>
          </p:txBody>
        </p:sp>
        <p:grpSp>
          <p:nvGrpSpPr>
            <p:cNvPr name="Group 63" id="63"/>
            <p:cNvGrpSpPr/>
            <p:nvPr/>
          </p:nvGrpSpPr>
          <p:grpSpPr>
            <a:xfrm rot="-10800000">
              <a:off x="18427996" y="2851852"/>
              <a:ext cx="144363" cy="131644"/>
              <a:chOff x="0" y="0"/>
              <a:chExt cx="812800" cy="741187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741187"/>
              </a:xfrm>
              <a:custGeom>
                <a:avLst/>
                <a:gdLst/>
                <a:ahLst/>
                <a:cxnLst/>
                <a:rect r="r" b="b" t="t" l="l"/>
                <a:pathLst>
                  <a:path h="741187" w="812800">
                    <a:moveTo>
                      <a:pt x="406400" y="74118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118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127000" y="-15875"/>
                <a:ext cx="558800" cy="3968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17806899" y="2957869"/>
              <a:ext cx="1386557" cy="676124"/>
              <a:chOff x="0" y="0"/>
              <a:chExt cx="812800" cy="396344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396344"/>
              </a:xfrm>
              <a:custGeom>
                <a:avLst/>
                <a:gdLst/>
                <a:ahLst/>
                <a:cxnLst/>
                <a:rect r="r" b="b" t="t" l="l"/>
                <a:pathLst>
                  <a:path h="396344" w="812800">
                    <a:moveTo>
                      <a:pt x="198172" y="0"/>
                    </a:moveTo>
                    <a:lnTo>
                      <a:pt x="614628" y="0"/>
                    </a:lnTo>
                    <a:cubicBezTo>
                      <a:pt x="667187" y="0"/>
                      <a:pt x="717592" y="20879"/>
                      <a:pt x="754757" y="58043"/>
                    </a:cubicBezTo>
                    <a:cubicBezTo>
                      <a:pt x="791921" y="95208"/>
                      <a:pt x="812800" y="145613"/>
                      <a:pt x="812800" y="198172"/>
                    </a:cubicBezTo>
                    <a:lnTo>
                      <a:pt x="812800" y="198172"/>
                    </a:lnTo>
                    <a:cubicBezTo>
                      <a:pt x="812800" y="250730"/>
                      <a:pt x="791921" y="301136"/>
                      <a:pt x="754757" y="338301"/>
                    </a:cubicBezTo>
                    <a:cubicBezTo>
                      <a:pt x="717592" y="375465"/>
                      <a:pt x="667187" y="396344"/>
                      <a:pt x="614628" y="396344"/>
                    </a:cubicBezTo>
                    <a:lnTo>
                      <a:pt x="198172" y="396344"/>
                    </a:lnTo>
                    <a:cubicBezTo>
                      <a:pt x="145613" y="396344"/>
                      <a:pt x="95208" y="375465"/>
                      <a:pt x="58043" y="338301"/>
                    </a:cubicBezTo>
                    <a:cubicBezTo>
                      <a:pt x="20879" y="301136"/>
                      <a:pt x="0" y="250730"/>
                      <a:pt x="0" y="198172"/>
                    </a:cubicBezTo>
                    <a:lnTo>
                      <a:pt x="0" y="198172"/>
                    </a:lnTo>
                    <a:cubicBezTo>
                      <a:pt x="0" y="145613"/>
                      <a:pt x="20879" y="95208"/>
                      <a:pt x="58043" y="58043"/>
                    </a:cubicBezTo>
                    <a:cubicBezTo>
                      <a:pt x="95208" y="20879"/>
                      <a:pt x="145613" y="0"/>
                      <a:pt x="19817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anchor="ctr" rtlCol="false" tIns="17118" lIns="17118" bIns="17118" rIns="17118"/>
              <a:lstStyle/>
              <a:p>
                <a:pPr algn="ctr">
                  <a:lnSpc>
                    <a:spcPts val="3407"/>
                  </a:lnSpc>
                </a:pPr>
              </a:p>
            </p:txBody>
          </p:sp>
        </p:grpSp>
        <p:sp>
          <p:nvSpPr>
            <p:cNvPr name="TextBox 69" id="69"/>
            <p:cNvSpPr txBox="true"/>
            <p:nvPr/>
          </p:nvSpPr>
          <p:spPr>
            <a:xfrm rot="0">
              <a:off x="17850187" y="3103451"/>
              <a:ext cx="1299981" cy="3563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2"/>
                </a:lnSpc>
              </a:pPr>
              <a:r>
                <a:rPr lang="en-US" sz="1617">
                  <a:solidFill>
                    <a:srgbClr val="0F4D92"/>
                  </a:solidFill>
                  <a:latin typeface="Paytone One"/>
                </a:rPr>
                <a:t>OTHER</a:t>
              </a: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71" id="71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72" id="72">
              <a:hlinkClick r:id="rId7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3" id="73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4721" y="2712210"/>
            <a:ext cx="4911554" cy="6387642"/>
            <a:chOff x="0" y="0"/>
            <a:chExt cx="1957496" cy="25457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57496" cy="2545790"/>
            </a:xfrm>
            <a:custGeom>
              <a:avLst/>
              <a:gdLst/>
              <a:ahLst/>
              <a:cxnLst/>
              <a:rect r="r" b="b" t="t" l="l"/>
              <a:pathLst>
                <a:path h="2545790" w="1957496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05226" y="2572715"/>
            <a:ext cx="4911554" cy="6387642"/>
            <a:chOff x="0" y="0"/>
            <a:chExt cx="1957496" cy="25457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57496" cy="2545790"/>
            </a:xfrm>
            <a:custGeom>
              <a:avLst/>
              <a:gdLst/>
              <a:ahLst/>
              <a:cxnLst/>
              <a:rect r="r" b="b" t="t" l="l"/>
              <a:pathLst>
                <a:path h="2545790" w="1957496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1952361" y="4470906"/>
            <a:ext cx="2928828" cy="2870251"/>
          </a:xfrm>
          <a:custGeom>
            <a:avLst/>
            <a:gdLst/>
            <a:ahLst/>
            <a:cxnLst/>
            <a:rect r="r" b="b" t="t" l="l"/>
            <a:pathLst>
              <a:path h="2870251" w="2928828">
                <a:moveTo>
                  <a:pt x="2928828" y="0"/>
                </a:moveTo>
                <a:lnTo>
                  <a:pt x="0" y="0"/>
                </a:lnTo>
                <a:lnTo>
                  <a:pt x="0" y="2870251"/>
                </a:lnTo>
                <a:lnTo>
                  <a:pt x="2928828" y="2870251"/>
                </a:lnTo>
                <a:lnTo>
                  <a:pt x="292882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740324" y="7959216"/>
            <a:ext cx="261487" cy="261487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3764723" y="7983615"/>
            <a:ext cx="212691" cy="212691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856161" y="7983615"/>
            <a:ext cx="212691" cy="212691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271220" y="2712210"/>
            <a:ext cx="4911554" cy="6387642"/>
            <a:chOff x="0" y="0"/>
            <a:chExt cx="1957496" cy="25457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57496" cy="2545790"/>
            </a:xfrm>
            <a:custGeom>
              <a:avLst/>
              <a:gdLst/>
              <a:ahLst/>
              <a:cxnLst/>
              <a:rect r="r" b="b" t="t" l="l"/>
              <a:pathLst>
                <a:path h="2545790" w="1957496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131724" y="2572715"/>
            <a:ext cx="4911554" cy="6387642"/>
            <a:chOff x="0" y="0"/>
            <a:chExt cx="1957496" cy="25457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57496" cy="2545790"/>
            </a:xfrm>
            <a:custGeom>
              <a:avLst/>
              <a:gdLst/>
              <a:ahLst/>
              <a:cxnLst/>
              <a:rect r="r" b="b" t="t" l="l"/>
              <a:pathLst>
                <a:path h="2545790" w="1957496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992781" y="7977639"/>
            <a:ext cx="261487" cy="261487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5017179" y="8002038"/>
            <a:ext cx="212691" cy="212691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108617" y="8002038"/>
            <a:ext cx="212691" cy="212691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13387821" y="7845396"/>
            <a:ext cx="1199680" cy="450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Stocks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297387" y="7845396"/>
            <a:ext cx="1093751" cy="450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Bonds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340968" y="5711943"/>
            <a:ext cx="741208" cy="47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75%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878602" y="4511740"/>
            <a:ext cx="745294" cy="47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25%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6758090" y="2712210"/>
            <a:ext cx="4911554" cy="6387642"/>
            <a:chOff x="0" y="0"/>
            <a:chExt cx="1957496" cy="254579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957496" cy="2545790"/>
            </a:xfrm>
            <a:custGeom>
              <a:avLst/>
              <a:gdLst/>
              <a:ahLst/>
              <a:cxnLst/>
              <a:rect r="r" b="b" t="t" l="l"/>
              <a:pathLst>
                <a:path h="2545790" w="1957496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6618595" y="2572715"/>
            <a:ext cx="4911554" cy="6387642"/>
            <a:chOff x="0" y="0"/>
            <a:chExt cx="1957496" cy="254579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957496" cy="2545790"/>
            </a:xfrm>
            <a:custGeom>
              <a:avLst/>
              <a:gdLst/>
              <a:ahLst/>
              <a:cxnLst/>
              <a:rect r="r" b="b" t="t" l="l"/>
              <a:pathLst>
                <a:path h="2545790" w="1957496">
                  <a:moveTo>
                    <a:pt x="1833036" y="2545790"/>
                  </a:moveTo>
                  <a:lnTo>
                    <a:pt x="124460" y="2545790"/>
                  </a:lnTo>
                  <a:cubicBezTo>
                    <a:pt x="55880" y="2545790"/>
                    <a:pt x="0" y="2489909"/>
                    <a:pt x="0" y="2421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33036" y="0"/>
                  </a:lnTo>
                  <a:cubicBezTo>
                    <a:pt x="1901616" y="0"/>
                    <a:pt x="1957496" y="55880"/>
                    <a:pt x="1957496" y="124460"/>
                  </a:cubicBezTo>
                  <a:lnTo>
                    <a:pt x="1957496" y="2421330"/>
                  </a:lnTo>
                  <a:cubicBezTo>
                    <a:pt x="1957496" y="2489910"/>
                    <a:pt x="1901616" y="2545790"/>
                    <a:pt x="1833036" y="2545790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name="Freeform 31" id="31"/>
          <p:cNvSpPr/>
          <p:nvPr/>
        </p:nvSpPr>
        <p:spPr>
          <a:xfrm flipH="false" flipV="false" rot="-5400000">
            <a:off x="7551615" y="4458528"/>
            <a:ext cx="2870251" cy="2962840"/>
          </a:xfrm>
          <a:custGeom>
            <a:avLst/>
            <a:gdLst/>
            <a:ahLst/>
            <a:cxnLst/>
            <a:rect r="r" b="b" t="t" l="l"/>
            <a:pathLst>
              <a:path h="2962840" w="2870251">
                <a:moveTo>
                  <a:pt x="0" y="0"/>
                </a:moveTo>
                <a:lnTo>
                  <a:pt x="2870251" y="0"/>
                </a:lnTo>
                <a:lnTo>
                  <a:pt x="2870251" y="2962840"/>
                </a:lnTo>
                <a:lnTo>
                  <a:pt x="0" y="296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9358433" y="7959216"/>
            <a:ext cx="261487" cy="261487"/>
            <a:chOff x="0" y="0"/>
            <a:chExt cx="635000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9382831" y="7983615"/>
            <a:ext cx="212691" cy="212691"/>
            <a:chOff x="0" y="0"/>
            <a:chExt cx="6350000" cy="6350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7474270" y="7983615"/>
            <a:ext cx="212691" cy="212691"/>
            <a:chOff x="0" y="0"/>
            <a:chExt cx="635000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7753474" y="7826973"/>
            <a:ext cx="1233267" cy="450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Stocks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663039" y="7826973"/>
            <a:ext cx="1041607" cy="4501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Bonds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691840" y="5693520"/>
            <a:ext cx="774856" cy="47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50%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582975" y="5674160"/>
            <a:ext cx="774856" cy="47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50%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01946" y="3025417"/>
            <a:ext cx="4518113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350">
                <a:solidFill>
                  <a:srgbClr val="0F4D92"/>
                </a:solidFill>
                <a:latin typeface="Paytone One Bold Italics"/>
              </a:rPr>
              <a:t>CONSERVATIVE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7241927" y="3025417"/>
            <a:ext cx="3489627" cy="73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0"/>
              </a:lnSpc>
            </a:pPr>
            <a:r>
              <a:rPr lang="en-US" sz="4350">
                <a:solidFill>
                  <a:srgbClr val="0F4D92"/>
                </a:solidFill>
                <a:latin typeface="Paytone One Bold Italics"/>
              </a:rPr>
              <a:t>MODERATE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741562" y="3025417"/>
            <a:ext cx="3691878" cy="734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95"/>
              </a:lnSpc>
            </a:pPr>
            <a:r>
              <a:rPr lang="en-US" sz="4354">
                <a:solidFill>
                  <a:srgbClr val="0F4D92"/>
                </a:solidFill>
                <a:latin typeface="Paytone One Bold Italics"/>
              </a:rPr>
              <a:t>AGGRESSIVE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240036" y="815786"/>
            <a:ext cx="15807928" cy="118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31"/>
              </a:lnSpc>
            </a:pPr>
            <a:r>
              <a:rPr lang="en-US" sz="6951">
                <a:solidFill>
                  <a:srgbClr val="FFFEFE"/>
                </a:solidFill>
                <a:latin typeface="Paytone One Bold Italics"/>
              </a:rPr>
              <a:t>COMMON PORTFOLIO ALLOCATIONS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5607131" y="1729254"/>
            <a:ext cx="4441493" cy="544083"/>
          </a:xfrm>
          <a:custGeom>
            <a:avLst/>
            <a:gdLst/>
            <a:ahLst/>
            <a:cxnLst/>
            <a:rect r="r" b="b" t="t" l="l"/>
            <a:pathLst>
              <a:path h="544083" w="4441493">
                <a:moveTo>
                  <a:pt x="0" y="0"/>
                </a:moveTo>
                <a:lnTo>
                  <a:pt x="4441493" y="0"/>
                </a:lnTo>
                <a:lnTo>
                  <a:pt x="4441493" y="544083"/>
                </a:lnTo>
                <a:lnTo>
                  <a:pt x="0" y="544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2135365" y="7826973"/>
            <a:ext cx="1138235" cy="44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Stocks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044930" y="7826973"/>
            <a:ext cx="1128514" cy="44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6"/>
              </a:lnSpc>
            </a:pPr>
            <a:r>
              <a:rPr lang="en-US" sz="2526">
                <a:solidFill>
                  <a:srgbClr val="0F4D92"/>
                </a:solidFill>
                <a:latin typeface="Object Sans Bold"/>
              </a:rPr>
              <a:t>Bonds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558589" y="4493317"/>
            <a:ext cx="745294" cy="47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25%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040944" y="5674160"/>
            <a:ext cx="741208" cy="47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8"/>
              </a:lnSpc>
            </a:pPr>
            <a:r>
              <a:rPr lang="en-US" sz="2791">
                <a:solidFill>
                  <a:srgbClr val="0F4D92"/>
                </a:solidFill>
                <a:latin typeface="Poppins Bold"/>
              </a:rPr>
              <a:t>75%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607131" y="9482321"/>
            <a:ext cx="7073737" cy="34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1996">
                <a:solidFill>
                  <a:srgbClr val="FFFEFE"/>
                </a:solidFill>
                <a:latin typeface="Object Sans Bold"/>
              </a:rPr>
              <a:t>Not all strategies may be appropriate for all investors</a:t>
            </a:r>
          </a:p>
        </p:txBody>
      </p:sp>
      <p:sp>
        <p:nvSpPr>
          <p:cNvPr name="Freeform 52" id="52"/>
          <p:cNvSpPr/>
          <p:nvPr/>
        </p:nvSpPr>
        <p:spPr>
          <a:xfrm flipH="false" flipV="false" rot="0">
            <a:off x="13123088" y="4550467"/>
            <a:ext cx="2928828" cy="2870251"/>
          </a:xfrm>
          <a:custGeom>
            <a:avLst/>
            <a:gdLst/>
            <a:ahLst/>
            <a:cxnLst/>
            <a:rect r="r" b="b" t="t" l="l"/>
            <a:pathLst>
              <a:path h="2870251" w="2928828">
                <a:moveTo>
                  <a:pt x="0" y="0"/>
                </a:moveTo>
                <a:lnTo>
                  <a:pt x="2928827" y="0"/>
                </a:lnTo>
                <a:lnTo>
                  <a:pt x="2928827" y="2870251"/>
                </a:lnTo>
                <a:lnTo>
                  <a:pt x="0" y="2870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3" id="53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54" id="54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55" id="55">
              <a:hlinkClick r:id="rId11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4273" y="3985852"/>
            <a:ext cx="5338356" cy="7896417"/>
            <a:chOff x="0" y="0"/>
            <a:chExt cx="7117807" cy="10528556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223091" y="223091"/>
              <a:ext cx="6894717" cy="10305465"/>
              <a:chOff x="0" y="0"/>
              <a:chExt cx="2147769" cy="321025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16A9FF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0"/>
              <a:ext cx="6894717" cy="10305465"/>
              <a:chOff x="0" y="0"/>
              <a:chExt cx="2147769" cy="321025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523567" y="366418"/>
              <a:ext cx="5921352" cy="988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244"/>
                </a:lnSpc>
              </a:pPr>
              <a:r>
                <a:rPr lang="en-US" sz="4460">
                  <a:solidFill>
                    <a:srgbClr val="0F4D92"/>
                  </a:solidFill>
                  <a:latin typeface="Paytone One Bold"/>
                </a:rPr>
                <a:t>DIY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523567" y="3888391"/>
              <a:ext cx="5960428" cy="16073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00824" indent="-250412" lvl="1">
                <a:lnSpc>
                  <a:spcPts val="3247"/>
                </a:lnSpc>
                <a:buFont typeface="Arial"/>
                <a:buChar char="•"/>
              </a:pPr>
              <a:r>
                <a:rPr lang="en-US" sz="2319">
                  <a:solidFill>
                    <a:srgbClr val="0F4D92"/>
                  </a:solidFill>
                  <a:latin typeface="Object Sans"/>
                </a:rPr>
                <a:t>Complete control over creating and managing your portfolio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523567" y="2803423"/>
              <a:ext cx="5960428" cy="5151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00824" indent="-250412" lvl="1">
                <a:lnSpc>
                  <a:spcPts val="3247"/>
                </a:lnSpc>
                <a:buFont typeface="Arial"/>
                <a:buChar char="•"/>
              </a:pPr>
              <a:r>
                <a:rPr lang="en-US" sz="2319">
                  <a:solidFill>
                    <a:srgbClr val="0F4D92"/>
                  </a:solidFill>
                  <a:latin typeface="Object Sans"/>
                </a:rPr>
                <a:t>Relatively low cost</a:t>
              </a:r>
            </a:p>
          </p:txBody>
        </p:sp>
        <p:sp>
          <p:nvSpPr>
            <p:cNvPr name="Freeform 10" id="10"/>
            <p:cNvSpPr/>
            <p:nvPr/>
          </p:nvSpPr>
          <p:spPr>
            <a:xfrm flipH="false" flipV="false" rot="0">
              <a:off x="640256" y="6474432"/>
              <a:ext cx="5486400" cy="555498"/>
            </a:xfrm>
            <a:custGeom>
              <a:avLst/>
              <a:gdLst/>
              <a:ahLst/>
              <a:cxnLst/>
              <a:rect r="r" b="b" t="t" l="l"/>
              <a:pathLst>
                <a:path h="555498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55498"/>
                  </a:lnTo>
                  <a:lnTo>
                    <a:pt x="0" y="555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984273" y="524392"/>
            <a:ext cx="16319453" cy="2431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40"/>
              </a:lnSpc>
            </a:pPr>
            <a:r>
              <a:rPr lang="en-US" sz="14242">
                <a:solidFill>
                  <a:srgbClr val="FFFEFE"/>
                </a:solidFill>
                <a:latin typeface="Paytone One Bold Italics"/>
              </a:rPr>
              <a:t>GETTING </a:t>
            </a:r>
            <a:r>
              <a:rPr lang="en-US" sz="14242">
                <a:solidFill>
                  <a:srgbClr val="16A9FF"/>
                </a:solidFill>
                <a:latin typeface="Paytone One Bold Italics"/>
              </a:rPr>
              <a:t>STARTED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6474615" y="3985852"/>
            <a:ext cx="5338356" cy="7896417"/>
            <a:chOff x="0" y="0"/>
            <a:chExt cx="7117807" cy="10528556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223091" y="223091"/>
              <a:ext cx="6894717" cy="10305465"/>
              <a:chOff x="0" y="0"/>
              <a:chExt cx="2147769" cy="321025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16A9FF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0"/>
              <a:ext cx="6894717" cy="10305465"/>
              <a:chOff x="0" y="0"/>
              <a:chExt cx="2147769" cy="321025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834866" y="453821"/>
              <a:ext cx="5224985" cy="7615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74"/>
                </a:lnSpc>
              </a:pPr>
              <a:r>
                <a:rPr lang="en-US" sz="3481">
                  <a:solidFill>
                    <a:srgbClr val="0F4D92"/>
                  </a:solidFill>
                  <a:latin typeface="Paytone One"/>
                </a:rPr>
                <a:t>ROBO-ADVISORS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866694" y="2846377"/>
              <a:ext cx="4454284" cy="5151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500887" indent="-250444" lvl="1">
                <a:lnSpc>
                  <a:spcPts val="3247"/>
                </a:lnSpc>
                <a:buFont typeface="Arial"/>
                <a:buChar char="•"/>
              </a:pPr>
              <a:r>
                <a:rPr lang="en-US" sz="2319">
                  <a:solidFill>
                    <a:srgbClr val="0F4D92"/>
                  </a:solidFill>
                  <a:latin typeface="Object Sans"/>
                </a:rPr>
                <a:t>Relatively low cost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866694" y="3930540"/>
              <a:ext cx="4949089" cy="16073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00887" indent="-250444" lvl="1">
                <a:lnSpc>
                  <a:spcPts val="3247"/>
                </a:lnSpc>
                <a:buFont typeface="Arial"/>
                <a:buChar char="•"/>
              </a:pPr>
              <a:r>
                <a:rPr lang="en-US" sz="2319">
                  <a:solidFill>
                    <a:srgbClr val="0F4D92"/>
                  </a:solidFill>
                  <a:latin typeface="Object Sans"/>
                </a:rPr>
                <a:t>Some control over creating and managing a portfolio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598038" y="6474432"/>
              <a:ext cx="5486400" cy="555498"/>
            </a:xfrm>
            <a:custGeom>
              <a:avLst/>
              <a:gdLst/>
              <a:ahLst/>
              <a:cxnLst/>
              <a:rect r="r" b="b" t="t" l="l"/>
              <a:pathLst>
                <a:path h="555498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55498"/>
                  </a:lnTo>
                  <a:lnTo>
                    <a:pt x="0" y="555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1965371" y="3985852"/>
            <a:ext cx="5338356" cy="7896417"/>
            <a:chOff x="0" y="0"/>
            <a:chExt cx="7117807" cy="10528556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223091" y="223091"/>
              <a:ext cx="6894717" cy="10305465"/>
              <a:chOff x="0" y="0"/>
              <a:chExt cx="2147769" cy="321025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16A9FF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0">
              <a:off x="0" y="0"/>
              <a:ext cx="6894717" cy="10305465"/>
              <a:chOff x="0" y="0"/>
              <a:chExt cx="2147769" cy="321025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2147769" cy="3210250"/>
              </a:xfrm>
              <a:custGeom>
                <a:avLst/>
                <a:gdLst/>
                <a:ahLst/>
                <a:cxnLst/>
                <a:rect r="r" b="b" t="t" l="l"/>
                <a:pathLst>
                  <a:path h="3210250" w="2147769">
                    <a:moveTo>
                      <a:pt x="2023309" y="3210250"/>
                    </a:moveTo>
                    <a:lnTo>
                      <a:pt x="124460" y="3210250"/>
                    </a:lnTo>
                    <a:cubicBezTo>
                      <a:pt x="55880" y="3210250"/>
                      <a:pt x="0" y="3154370"/>
                      <a:pt x="0" y="308579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23309" y="0"/>
                    </a:lnTo>
                    <a:cubicBezTo>
                      <a:pt x="2091889" y="0"/>
                      <a:pt x="2147769" y="55880"/>
                      <a:pt x="2147769" y="124460"/>
                    </a:cubicBezTo>
                    <a:lnTo>
                      <a:pt x="2147769" y="3085790"/>
                    </a:lnTo>
                    <a:cubicBezTo>
                      <a:pt x="2147769" y="3154370"/>
                      <a:pt x="2091889" y="3210250"/>
                      <a:pt x="2023309" y="3210250"/>
                    </a:cubicBezTo>
                    <a:close/>
                  </a:path>
                </a:pathLst>
              </a:custGeom>
              <a:solidFill>
                <a:srgbClr val="FFFEFE"/>
              </a:solidFill>
            </p:spPr>
          </p:sp>
        </p:grpSp>
        <p:sp>
          <p:nvSpPr>
            <p:cNvPr name="TextBox 26" id="26"/>
            <p:cNvSpPr txBox="true"/>
            <p:nvPr/>
          </p:nvSpPr>
          <p:spPr>
            <a:xfrm rot="0">
              <a:off x="489780" y="345725"/>
              <a:ext cx="5915157" cy="14672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56"/>
                </a:lnSpc>
              </a:pPr>
              <a:r>
                <a:rPr lang="en-US" sz="3754">
                  <a:solidFill>
                    <a:srgbClr val="0F4D92"/>
                  </a:solidFill>
                  <a:latin typeface="Paytone One"/>
                </a:rPr>
                <a:t>PROFESSIONAL</a:t>
              </a:r>
            </a:p>
            <a:p>
              <a:pPr algn="ctr">
                <a:lnSpc>
                  <a:spcPts val="3638"/>
                </a:lnSpc>
              </a:pPr>
              <a:r>
                <a:rPr lang="en-US" sz="2598">
                  <a:solidFill>
                    <a:srgbClr val="0F4D92"/>
                  </a:solidFill>
                  <a:latin typeface="Paytone One"/>
                </a:rPr>
                <a:t>PORTFOLIO MANAGER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868127" y="2747805"/>
              <a:ext cx="4962269" cy="5151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500887" indent="-250444" lvl="1">
                <a:lnSpc>
                  <a:spcPts val="3247"/>
                </a:lnSpc>
                <a:buFont typeface="Arial"/>
                <a:buChar char="•"/>
              </a:pPr>
              <a:r>
                <a:rPr lang="en-US" sz="2319">
                  <a:solidFill>
                    <a:srgbClr val="0F4D92"/>
                  </a:solidFill>
                  <a:latin typeface="Object Sans"/>
                </a:rPr>
                <a:t>Relatively higher cost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868127" y="3831969"/>
              <a:ext cx="5197135" cy="16073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500887" indent="-250444" lvl="1">
                <a:lnSpc>
                  <a:spcPts val="3247"/>
                </a:lnSpc>
                <a:buFont typeface="Arial"/>
                <a:buChar char="•"/>
              </a:pPr>
              <a:r>
                <a:rPr lang="en-US" sz="2319">
                  <a:solidFill>
                    <a:srgbClr val="0F4D92"/>
                  </a:solidFill>
                  <a:latin typeface="Object Sans"/>
                </a:rPr>
                <a:t>Professional management of portfolio</a:t>
              </a:r>
            </a:p>
          </p:txBody>
        </p:sp>
        <p:sp>
          <p:nvSpPr>
            <p:cNvPr name="Freeform 29" id="29"/>
            <p:cNvSpPr/>
            <p:nvPr/>
          </p:nvSpPr>
          <p:spPr>
            <a:xfrm flipH="false" flipV="false" rot="0">
              <a:off x="606061" y="6474432"/>
              <a:ext cx="5486400" cy="555498"/>
            </a:xfrm>
            <a:custGeom>
              <a:avLst/>
              <a:gdLst/>
              <a:ahLst/>
              <a:cxnLst/>
              <a:rect r="r" b="b" t="t" l="l"/>
              <a:pathLst>
                <a:path h="555498" w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55498"/>
                  </a:lnTo>
                  <a:lnTo>
                    <a:pt x="0" y="555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31" id="31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32" id="32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552" y="7638651"/>
            <a:ext cx="7602282" cy="3517742"/>
            <a:chOff x="0" y="0"/>
            <a:chExt cx="1182234" cy="547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82234" cy="547046"/>
            </a:xfrm>
            <a:custGeom>
              <a:avLst/>
              <a:gdLst/>
              <a:ahLst/>
              <a:cxnLst/>
              <a:rect r="r" b="b" t="t" l="l"/>
              <a:pathLst>
                <a:path h="547046" w="1182234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5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5552" y="4184460"/>
            <a:ext cx="7602282" cy="3517742"/>
            <a:chOff x="0" y="0"/>
            <a:chExt cx="1182234" cy="5470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82234" cy="547046"/>
            </a:xfrm>
            <a:custGeom>
              <a:avLst/>
              <a:gdLst/>
              <a:ahLst/>
              <a:cxnLst/>
              <a:rect r="r" b="b" t="t" l="l"/>
              <a:pathLst>
                <a:path h="547046" w="1182234">
                  <a:moveTo>
                    <a:pt x="0" y="0"/>
                  </a:moveTo>
                  <a:lnTo>
                    <a:pt x="1182234" y="0"/>
                  </a:lnTo>
                  <a:lnTo>
                    <a:pt x="1182234" y="547046"/>
                  </a:lnTo>
                  <a:lnTo>
                    <a:pt x="0" y="547046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56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15552" y="0"/>
            <a:ext cx="7602282" cy="4263774"/>
            <a:chOff x="0" y="0"/>
            <a:chExt cx="1182234" cy="66306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82234" cy="663061"/>
            </a:xfrm>
            <a:custGeom>
              <a:avLst/>
              <a:gdLst/>
              <a:ahLst/>
              <a:cxnLst/>
              <a:rect r="r" b="b" t="t" l="l"/>
              <a:pathLst>
                <a:path h="663061" w="1182234">
                  <a:moveTo>
                    <a:pt x="0" y="0"/>
                  </a:moveTo>
                  <a:lnTo>
                    <a:pt x="1182234" y="0"/>
                  </a:lnTo>
                  <a:lnTo>
                    <a:pt x="1182234" y="663061"/>
                  </a:lnTo>
                  <a:lnTo>
                    <a:pt x="0" y="663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156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true" flipV="false" rot="0">
            <a:off x="-700107" y="165815"/>
            <a:ext cx="4675692" cy="4097959"/>
          </a:xfrm>
          <a:custGeom>
            <a:avLst/>
            <a:gdLst/>
            <a:ahLst/>
            <a:cxnLst/>
            <a:rect r="r" b="b" t="t" l="l"/>
            <a:pathLst>
              <a:path h="4097959" w="4675692">
                <a:moveTo>
                  <a:pt x="4675691" y="0"/>
                </a:moveTo>
                <a:lnTo>
                  <a:pt x="0" y="0"/>
                </a:lnTo>
                <a:lnTo>
                  <a:pt x="0" y="4097959"/>
                </a:lnTo>
                <a:lnTo>
                  <a:pt x="4675691" y="4097959"/>
                </a:lnTo>
                <a:lnTo>
                  <a:pt x="4675691" y="0"/>
                </a:lnTo>
                <a:close/>
              </a:path>
            </a:pathLst>
          </a:custGeom>
          <a:blipFill>
            <a:blip r:embed="rId2"/>
            <a:stretch>
              <a:fillRect l="0" t="-20610" r="0" b="-50751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3785589" y="2932509"/>
            <a:ext cx="3801141" cy="4769693"/>
          </a:xfrm>
          <a:custGeom>
            <a:avLst/>
            <a:gdLst/>
            <a:ahLst/>
            <a:cxnLst/>
            <a:rect r="r" b="b" t="t" l="l"/>
            <a:pathLst>
              <a:path h="4769693" w="3801141">
                <a:moveTo>
                  <a:pt x="3801140" y="0"/>
                </a:moveTo>
                <a:lnTo>
                  <a:pt x="0" y="0"/>
                </a:lnTo>
                <a:lnTo>
                  <a:pt x="0" y="4769693"/>
                </a:lnTo>
                <a:lnTo>
                  <a:pt x="3801140" y="4769693"/>
                </a:lnTo>
                <a:lnTo>
                  <a:pt x="3801140" y="0"/>
                </a:lnTo>
                <a:close/>
              </a:path>
            </a:pathLst>
          </a:custGeom>
          <a:blipFill>
            <a:blip r:embed="rId3"/>
            <a:stretch>
              <a:fillRect l="-12917" t="-18951" r="0" b="-16029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700107" y="6628323"/>
            <a:ext cx="4257751" cy="4528069"/>
          </a:xfrm>
          <a:custGeom>
            <a:avLst/>
            <a:gdLst/>
            <a:ahLst/>
            <a:cxnLst/>
            <a:rect r="r" b="b" t="t" l="l"/>
            <a:pathLst>
              <a:path h="4528069" w="4257751">
                <a:moveTo>
                  <a:pt x="4257751" y="0"/>
                </a:moveTo>
                <a:lnTo>
                  <a:pt x="0" y="0"/>
                </a:lnTo>
                <a:lnTo>
                  <a:pt x="0" y="4528070"/>
                </a:lnTo>
                <a:lnTo>
                  <a:pt x="4257751" y="4528070"/>
                </a:lnTo>
                <a:lnTo>
                  <a:pt x="4257751" y="0"/>
                </a:lnTo>
                <a:close/>
              </a:path>
            </a:pathLst>
          </a:custGeom>
          <a:blipFill>
            <a:blip r:embed="rId4"/>
            <a:stretch>
              <a:fillRect l="0" t="-16481" r="0" b="-24563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529751" y="1413310"/>
            <a:ext cx="9319558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GRACIAS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529751" y="2855388"/>
            <a:ext cx="7048519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16A9FF"/>
                </a:solidFill>
                <a:latin typeface="Paytone One"/>
              </a:rPr>
              <a:t>GRAZIE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29751" y="4250946"/>
            <a:ext cx="9125678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41C1BA"/>
                </a:solidFill>
                <a:latin typeface="Paytone One"/>
              </a:rPr>
              <a:t>DZIĘKUJĘ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6713114" y="8664038"/>
            <a:ext cx="1346316" cy="1346316"/>
          </a:xfrm>
          <a:custGeom>
            <a:avLst/>
            <a:gdLst/>
            <a:ahLst/>
            <a:cxnLst/>
            <a:rect r="r" b="b" t="t" l="l"/>
            <a:pathLst>
              <a:path h="1346316" w="1346316">
                <a:moveTo>
                  <a:pt x="0" y="0"/>
                </a:moveTo>
                <a:lnTo>
                  <a:pt x="1346316" y="0"/>
                </a:lnTo>
                <a:lnTo>
                  <a:pt x="1346316" y="1346316"/>
                </a:lnTo>
                <a:lnTo>
                  <a:pt x="0" y="134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>
            <a:hlinkClick r:id="rId8" tooltip="https://boolamoola.com"/>
          </p:cNvPr>
          <p:cNvSpPr/>
          <p:nvPr/>
        </p:nvSpPr>
        <p:spPr>
          <a:xfrm flipH="false" flipV="false" rot="0">
            <a:off x="17129638" y="229555"/>
            <a:ext cx="929792" cy="929792"/>
          </a:xfrm>
          <a:custGeom>
            <a:avLst/>
            <a:gdLst/>
            <a:ahLst/>
            <a:cxnLst/>
            <a:rect r="r" b="b" t="t" l="l"/>
            <a:pathLst>
              <a:path h="929792" w="929792">
                <a:moveTo>
                  <a:pt x="0" y="0"/>
                </a:moveTo>
                <a:lnTo>
                  <a:pt x="929792" y="0"/>
                </a:lnTo>
                <a:lnTo>
                  <a:pt x="929792" y="929792"/>
                </a:lnTo>
                <a:lnTo>
                  <a:pt x="0" y="929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7548629" y="-37145"/>
            <a:ext cx="9319558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MERCI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998095" y="1189995"/>
            <a:ext cx="3216955" cy="57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JOHN CASERTA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19603" y="8276049"/>
            <a:ext cx="4695823" cy="57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736"/>
              </a:lnSpc>
            </a:pPr>
            <a:r>
              <a:rPr lang="en-US" sz="3383">
                <a:solidFill>
                  <a:srgbClr val="FFFFFF"/>
                </a:solidFill>
                <a:latin typeface="Paytone One"/>
              </a:rPr>
              <a:t>AMY CROOKSHANK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11892" y="4832760"/>
            <a:ext cx="3799481" cy="578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36"/>
              </a:lnSpc>
            </a:pPr>
            <a:r>
              <a:rPr lang="en-US" sz="3383">
                <a:solidFill>
                  <a:srgbClr val="0F4D92"/>
                </a:solidFill>
                <a:latin typeface="Paytone One"/>
              </a:rPr>
              <a:t>NATHALIE EDEEN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75584" y="1865207"/>
            <a:ext cx="2922027" cy="34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>
                <a:solidFill>
                  <a:srgbClr val="0F4D92"/>
                </a:solidFill>
                <a:latin typeface="Object Sans Bold"/>
                <a:hlinkClick r:id="rId9" tooltip="http://calendly.com/jcaserta"/>
              </a:rPr>
              <a:t>calendly.com/jcaserta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11892" y="5519164"/>
            <a:ext cx="3124690" cy="34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>
                <a:solidFill>
                  <a:srgbClr val="FFFEFE"/>
                </a:solidFill>
                <a:latin typeface="Object Sans Bold"/>
                <a:hlinkClick r:id="rId10" tooltip="http://calendly.com/nedeen-1"/>
              </a:rPr>
              <a:t>calendly.com/nedeen-1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015924" y="8949856"/>
            <a:ext cx="3389477" cy="349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81"/>
              </a:lnSpc>
              <a:spcBef>
                <a:spcPct val="0"/>
              </a:spcBef>
            </a:pPr>
            <a:r>
              <a:rPr lang="en-US" sz="1986" u="sng">
                <a:solidFill>
                  <a:srgbClr val="FFFEFE"/>
                </a:solidFill>
                <a:latin typeface="Object Sans Bold"/>
                <a:hlinkClick r:id="rId11" tooltip="http://calendly.com/acrookshank"/>
              </a:rPr>
              <a:t>calendly.com/acrookshank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589634" y="5673344"/>
            <a:ext cx="10831289" cy="2403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/>
                </a:solidFill>
                <a:latin typeface="Paytone One"/>
              </a:rPr>
              <a:t>THANK YOU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501176" y="-1461461"/>
            <a:ext cx="9319558" cy="2402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687"/>
              </a:lnSpc>
            </a:pPr>
            <a:r>
              <a:rPr lang="en-US" sz="14062">
                <a:solidFill>
                  <a:srgbClr val="FFFFFF">
                    <a:alpha val="14902"/>
                  </a:srgbClr>
                </a:solidFill>
                <a:latin typeface="Paytone One"/>
              </a:rPr>
              <a:t>XIÈXIÈ</a:t>
            </a:r>
          </a:p>
        </p:txBody>
      </p:sp>
      <p:sp>
        <p:nvSpPr>
          <p:cNvPr name="TextBox 28" id="28"/>
          <p:cNvSpPr txBox="true"/>
          <p:nvPr/>
        </p:nvSpPr>
        <p:spPr>
          <a:xfrm rot="-5400000">
            <a:off x="15695618" y="9079990"/>
            <a:ext cx="1353468" cy="507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5"/>
              </a:lnSpc>
            </a:pPr>
            <a:r>
              <a:rPr lang="en-US" sz="2904">
                <a:solidFill>
                  <a:srgbClr val="41C1BA"/>
                </a:solidFill>
                <a:latin typeface="Hiatus"/>
              </a:rPr>
              <a:t>Scan here!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218320" y="8151588"/>
            <a:ext cx="1841110" cy="38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3"/>
              </a:lnSpc>
            </a:pPr>
            <a:r>
              <a:rPr lang="en-US" sz="2331">
                <a:solidFill>
                  <a:srgbClr val="FFFFFF"/>
                </a:solidFill>
                <a:latin typeface="Paytone One"/>
              </a:rPr>
              <a:t>CONTACT US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043690" y="8314149"/>
            <a:ext cx="7313444" cy="159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589"/>
              </a:lnSpc>
            </a:pPr>
            <a:r>
              <a:rPr lang="en-US" sz="1135">
                <a:solidFill>
                  <a:srgbClr val="FFFEFE"/>
                </a:solidFill>
                <a:latin typeface="Object Sans"/>
              </a:rPr>
              <a:t>Registered Representative of, Securities and investment advisory services offered through Hornor, Townsend &amp; Kent, LLC. Registered Investment Adviser. Member FINRA/SIPC. 600 Dresher Road, Horsham PA 19044. 800-873-7637, </a:t>
            </a:r>
            <a:r>
              <a:rPr lang="en-US" sz="1135">
                <a:solidFill>
                  <a:srgbClr val="FFFEFE"/>
                </a:solidFill>
                <a:latin typeface="Object Sans"/>
                <a:hlinkClick r:id="rId12" tooltip="http://www.htk.com/"/>
              </a:rPr>
              <a:t>www.htk.com</a:t>
            </a:r>
            <a:r>
              <a:rPr lang="en-US" sz="1135">
                <a:solidFill>
                  <a:srgbClr val="FFFEFE"/>
                </a:solidFill>
                <a:latin typeface="Object Sans"/>
              </a:rPr>
              <a:t>. HTK is a wholly-owned subsidiary of The Penn Mutual Life Insurance Company. HTK does not offer tax or legal advice. Caserta &amp; de Jongh, LLC is unaffiliated with Hornor, Townsend, and Kent. For Educational Purposes Only - Not to be relied upon as financial advice. Not all topics discussed may be suitable for all investors.</a:t>
            </a:r>
          </a:p>
          <a:p>
            <a:pPr>
              <a:lnSpc>
                <a:spcPts val="1589"/>
              </a:lnSpc>
            </a:pPr>
          </a:p>
          <a:p>
            <a:pPr>
              <a:lnSpc>
                <a:spcPts val="1589"/>
              </a:lnSpc>
            </a:pPr>
            <a:r>
              <a:rPr lang="en-US" sz="1135">
                <a:solidFill>
                  <a:srgbClr val="FFFEFE"/>
                </a:solidFill>
                <a:latin typeface="Object Sans Bold"/>
              </a:rPr>
              <a:t>5515060RG_Mar25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F4D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51101" y="-209534"/>
            <a:ext cx="4981531" cy="10922232"/>
            <a:chOff x="0" y="0"/>
            <a:chExt cx="1312008" cy="287663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12008" cy="2876637"/>
            </a:xfrm>
            <a:custGeom>
              <a:avLst/>
              <a:gdLst/>
              <a:ahLst/>
              <a:cxnLst/>
              <a:rect r="r" b="b" t="t" l="l"/>
              <a:pathLst>
                <a:path h="2876637" w="1312008">
                  <a:moveTo>
                    <a:pt x="0" y="0"/>
                  </a:moveTo>
                  <a:lnTo>
                    <a:pt x="1312008" y="0"/>
                  </a:lnTo>
                  <a:lnTo>
                    <a:pt x="1312008" y="2876637"/>
                  </a:lnTo>
                  <a:lnTo>
                    <a:pt x="0" y="287663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1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84067" y="3316"/>
            <a:ext cx="4584230" cy="10287000"/>
          </a:xfrm>
          <a:custGeom>
            <a:avLst/>
            <a:gdLst/>
            <a:ahLst/>
            <a:cxnLst/>
            <a:rect r="r" b="b" t="t" l="l"/>
            <a:pathLst>
              <a:path h="10287000" w="4584230">
                <a:moveTo>
                  <a:pt x="0" y="0"/>
                </a:moveTo>
                <a:lnTo>
                  <a:pt x="4584229" y="0"/>
                </a:lnTo>
                <a:lnTo>
                  <a:pt x="45842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-176131" t="0" r="-68805" b="-2604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482333" y="0"/>
            <a:ext cx="4661667" cy="10287000"/>
            <a:chOff x="0" y="0"/>
            <a:chExt cx="1227764" cy="27093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27764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27764">
                  <a:moveTo>
                    <a:pt x="0" y="0"/>
                  </a:moveTo>
                  <a:lnTo>
                    <a:pt x="1227764" y="0"/>
                  </a:lnTo>
                  <a:lnTo>
                    <a:pt x="12277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4482333" y="0"/>
            <a:ext cx="4532301" cy="10287000"/>
          </a:xfrm>
          <a:custGeom>
            <a:avLst/>
            <a:gdLst/>
            <a:ahLst/>
            <a:cxnLst/>
            <a:rect r="r" b="b" t="t" l="l"/>
            <a:pathLst>
              <a:path h="10287000" w="4532301">
                <a:moveTo>
                  <a:pt x="0" y="0"/>
                </a:moveTo>
                <a:lnTo>
                  <a:pt x="4532301" y="0"/>
                </a:lnTo>
                <a:lnTo>
                  <a:pt x="45323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</a:blip>
            <a:stretch>
              <a:fillRect l="-134790" t="0" r="-133946" b="-2552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999359" y="3316"/>
            <a:ext cx="4707494" cy="10287000"/>
            <a:chOff x="0" y="0"/>
            <a:chExt cx="1239834" cy="27093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39834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39834">
                  <a:moveTo>
                    <a:pt x="0" y="0"/>
                  </a:moveTo>
                  <a:lnTo>
                    <a:pt x="1239834" y="0"/>
                  </a:lnTo>
                  <a:lnTo>
                    <a:pt x="12398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1C1B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638223" y="0"/>
            <a:ext cx="4634130" cy="10287000"/>
            <a:chOff x="0" y="0"/>
            <a:chExt cx="1220512" cy="270933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20512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20512">
                  <a:moveTo>
                    <a:pt x="0" y="0"/>
                  </a:moveTo>
                  <a:lnTo>
                    <a:pt x="1220512" y="0"/>
                  </a:lnTo>
                  <a:lnTo>
                    <a:pt x="122051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8999359" y="0"/>
            <a:ext cx="4638864" cy="10287000"/>
          </a:xfrm>
          <a:custGeom>
            <a:avLst/>
            <a:gdLst/>
            <a:ahLst/>
            <a:cxnLst/>
            <a:rect r="r" b="b" t="t" l="l"/>
            <a:pathLst>
              <a:path h="10287000" w="4638864">
                <a:moveTo>
                  <a:pt x="0" y="0"/>
                </a:moveTo>
                <a:lnTo>
                  <a:pt x="4638864" y="0"/>
                </a:lnTo>
                <a:lnTo>
                  <a:pt x="46388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</a:blip>
            <a:stretch>
              <a:fillRect l="-99939" t="0" r="-132903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636011" y="0"/>
            <a:ext cx="4636342" cy="10287000"/>
          </a:xfrm>
          <a:custGeom>
            <a:avLst/>
            <a:gdLst/>
            <a:ahLst/>
            <a:cxnLst/>
            <a:rect r="r" b="b" t="t" l="l"/>
            <a:pathLst>
              <a:path h="10287000" w="4636342">
                <a:moveTo>
                  <a:pt x="0" y="0"/>
                </a:moveTo>
                <a:lnTo>
                  <a:pt x="4636341" y="0"/>
                </a:lnTo>
                <a:lnTo>
                  <a:pt x="46363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</a:blip>
            <a:stretch>
              <a:fillRect l="-237085" t="-2608" r="-32950" b="-10173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962154" y="4571863"/>
            <a:ext cx="3984056" cy="1202460"/>
          </a:xfrm>
          <a:custGeom>
            <a:avLst/>
            <a:gdLst/>
            <a:ahLst/>
            <a:cxnLst/>
            <a:rect r="r" b="b" t="t" l="l"/>
            <a:pathLst>
              <a:path h="1202460" w="3984056">
                <a:moveTo>
                  <a:pt x="0" y="0"/>
                </a:moveTo>
                <a:lnTo>
                  <a:pt x="3984055" y="0"/>
                </a:lnTo>
                <a:lnTo>
                  <a:pt x="3984055" y="1202461"/>
                </a:lnTo>
                <a:lnTo>
                  <a:pt x="0" y="1202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501348" y="5513808"/>
            <a:ext cx="3677462" cy="488100"/>
          </a:xfrm>
          <a:custGeom>
            <a:avLst/>
            <a:gdLst/>
            <a:ahLst/>
            <a:cxnLst/>
            <a:rect r="r" b="b" t="t" l="l"/>
            <a:pathLst>
              <a:path h="488100" w="3677462">
                <a:moveTo>
                  <a:pt x="0" y="0"/>
                </a:moveTo>
                <a:lnTo>
                  <a:pt x="3677463" y="0"/>
                </a:lnTo>
                <a:lnTo>
                  <a:pt x="3677463" y="488100"/>
                </a:lnTo>
                <a:lnTo>
                  <a:pt x="0" y="4881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528737" y="4727963"/>
            <a:ext cx="4676397" cy="802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5"/>
              </a:lnSpc>
            </a:pPr>
            <a:r>
              <a:rPr lang="en-US" sz="5050">
                <a:solidFill>
                  <a:srgbClr val="FFFFFF"/>
                </a:solidFill>
                <a:latin typeface="Paytone One"/>
              </a:rPr>
              <a:t>DEBT.</a:t>
            </a:r>
          </a:p>
        </p:txBody>
      </p:sp>
      <p:sp>
        <p:nvSpPr>
          <p:cNvPr name="Freeform 21" id="21"/>
          <p:cNvSpPr/>
          <p:nvPr/>
        </p:nvSpPr>
        <p:spPr>
          <a:xfrm flipH="true" flipV="false" rot="0">
            <a:off x="5135255" y="5513808"/>
            <a:ext cx="3359279" cy="592455"/>
          </a:xfrm>
          <a:custGeom>
            <a:avLst/>
            <a:gdLst/>
            <a:ahLst/>
            <a:cxnLst/>
            <a:rect r="r" b="b" t="t" l="l"/>
            <a:pathLst>
              <a:path h="592455" w="3359279">
                <a:moveTo>
                  <a:pt x="3359279" y="0"/>
                </a:moveTo>
                <a:lnTo>
                  <a:pt x="0" y="0"/>
                </a:lnTo>
                <a:lnTo>
                  <a:pt x="0" y="592455"/>
                </a:lnTo>
                <a:lnTo>
                  <a:pt x="3359279" y="592455"/>
                </a:lnTo>
                <a:lnTo>
                  <a:pt x="335927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12232" y="5559174"/>
            <a:ext cx="3191631" cy="487449"/>
          </a:xfrm>
          <a:custGeom>
            <a:avLst/>
            <a:gdLst/>
            <a:ahLst/>
            <a:cxnLst/>
            <a:rect r="r" b="b" t="t" l="l"/>
            <a:pathLst>
              <a:path h="487449" w="3191631">
                <a:moveTo>
                  <a:pt x="0" y="0"/>
                </a:moveTo>
                <a:lnTo>
                  <a:pt x="3191631" y="0"/>
                </a:lnTo>
                <a:lnTo>
                  <a:pt x="3191631" y="487450"/>
                </a:lnTo>
                <a:lnTo>
                  <a:pt x="0" y="48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9001881" y="4727963"/>
            <a:ext cx="4676397" cy="802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5"/>
              </a:lnSpc>
            </a:pPr>
            <a:r>
              <a:rPr lang="en-US" sz="5050">
                <a:solidFill>
                  <a:srgbClr val="0F4D92"/>
                </a:solidFill>
                <a:latin typeface="Paytone One"/>
              </a:rPr>
              <a:t>LOANS.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706853" y="4727963"/>
            <a:ext cx="4676397" cy="802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5"/>
              </a:lnSpc>
            </a:pPr>
            <a:r>
              <a:rPr lang="en-US" sz="5050">
                <a:solidFill>
                  <a:srgbClr val="FFFFFF"/>
                </a:solidFill>
                <a:latin typeface="Paytone One"/>
              </a:rPr>
              <a:t>INVESTING.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-84067" y="4797745"/>
            <a:ext cx="4676397" cy="802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5"/>
              </a:lnSpc>
            </a:pPr>
            <a:r>
              <a:rPr lang="en-US" sz="5050">
                <a:solidFill>
                  <a:srgbClr val="0F4D92"/>
                </a:solidFill>
                <a:latin typeface="Paytone One"/>
              </a:rPr>
              <a:t>BUDGETING.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83719" y="5702325"/>
            <a:ext cx="10808438" cy="1650743"/>
          </a:xfrm>
          <a:custGeom>
            <a:avLst/>
            <a:gdLst/>
            <a:ahLst/>
            <a:cxnLst/>
            <a:rect r="r" b="b" t="t" l="l"/>
            <a:pathLst>
              <a:path h="1650743" w="10808438">
                <a:moveTo>
                  <a:pt x="0" y="0"/>
                </a:moveTo>
                <a:lnTo>
                  <a:pt x="10808438" y="0"/>
                </a:lnTo>
                <a:lnTo>
                  <a:pt x="10808438" y="1650743"/>
                </a:lnTo>
                <a:lnTo>
                  <a:pt x="0" y="1650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7323185" y="233115"/>
            <a:ext cx="0" cy="436055"/>
          </a:xfrm>
          <a:prstGeom prst="line">
            <a:avLst/>
          </a:prstGeom>
          <a:ln cap="flat" w="19050">
            <a:solidFill>
              <a:srgbClr val="0F4D9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6525998" y="158879"/>
            <a:ext cx="625585" cy="629447"/>
          </a:xfrm>
          <a:custGeom>
            <a:avLst/>
            <a:gdLst/>
            <a:ahLst/>
            <a:cxnLst/>
            <a:rect r="r" b="b" t="t" l="l"/>
            <a:pathLst>
              <a:path h="629447" w="625585">
                <a:moveTo>
                  <a:pt x="0" y="0"/>
                </a:moveTo>
                <a:lnTo>
                  <a:pt x="625585" y="0"/>
                </a:lnTo>
                <a:lnTo>
                  <a:pt x="625585" y="629447"/>
                </a:lnTo>
                <a:lnTo>
                  <a:pt x="0" y="6294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161" t="0" r="-38714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25705" y="3090848"/>
            <a:ext cx="15836590" cy="2751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33"/>
              </a:lnSpc>
            </a:pPr>
            <a:r>
              <a:rPr lang="en-US" sz="17102">
                <a:solidFill>
                  <a:srgbClr val="0F4D92"/>
                </a:solidFill>
                <a:latin typeface="Paytone One"/>
              </a:rPr>
              <a:t>BUDGETING.</a:t>
            </a:r>
          </a:p>
        </p:txBody>
      </p:sp>
      <p:sp>
        <p:nvSpPr>
          <p:cNvPr name="Freeform 6" id="6">
            <a:hlinkClick r:id="rId6" tooltip="https://boolamoola.com"/>
          </p:cNvPr>
          <p:cNvSpPr/>
          <p:nvPr/>
        </p:nvSpPr>
        <p:spPr>
          <a:xfrm flipH="false" flipV="false" rot="0">
            <a:off x="17421937" y="95513"/>
            <a:ext cx="751521" cy="751521"/>
          </a:xfrm>
          <a:custGeom>
            <a:avLst/>
            <a:gdLst/>
            <a:ahLst/>
            <a:cxnLst/>
            <a:rect r="r" b="b" t="t" l="l"/>
            <a:pathLst>
              <a:path h="751521" w="751521">
                <a:moveTo>
                  <a:pt x="0" y="0"/>
                </a:moveTo>
                <a:lnTo>
                  <a:pt x="751521" y="0"/>
                </a:lnTo>
                <a:lnTo>
                  <a:pt x="751521" y="751521"/>
                </a:lnTo>
                <a:lnTo>
                  <a:pt x="0" y="7515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03712" y="792093"/>
            <a:ext cx="7867423" cy="1742818"/>
            <a:chOff x="0" y="0"/>
            <a:chExt cx="7137462" cy="15811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137463" cy="1581115"/>
            </a:xfrm>
            <a:custGeom>
              <a:avLst/>
              <a:gdLst/>
              <a:ahLst/>
              <a:cxnLst/>
              <a:rect r="r" b="b" t="t" l="l"/>
              <a:pathLst>
                <a:path h="1581115" w="7137463">
                  <a:moveTo>
                    <a:pt x="29521" y="0"/>
                  </a:moveTo>
                  <a:lnTo>
                    <a:pt x="7107941" y="0"/>
                  </a:lnTo>
                  <a:cubicBezTo>
                    <a:pt x="7115771" y="0"/>
                    <a:pt x="7123280" y="3110"/>
                    <a:pt x="7128816" y="8647"/>
                  </a:cubicBezTo>
                  <a:cubicBezTo>
                    <a:pt x="7134352" y="14183"/>
                    <a:pt x="7137463" y="21692"/>
                    <a:pt x="7137463" y="29521"/>
                  </a:cubicBezTo>
                  <a:lnTo>
                    <a:pt x="7137463" y="1551593"/>
                  </a:lnTo>
                  <a:cubicBezTo>
                    <a:pt x="7137463" y="1567898"/>
                    <a:pt x="7124246" y="1581115"/>
                    <a:pt x="7107941" y="1581115"/>
                  </a:cubicBezTo>
                  <a:lnTo>
                    <a:pt x="29521" y="1581115"/>
                  </a:lnTo>
                  <a:cubicBezTo>
                    <a:pt x="13217" y="1581115"/>
                    <a:pt x="0" y="1567898"/>
                    <a:pt x="0" y="1551593"/>
                  </a:cubicBezTo>
                  <a:lnTo>
                    <a:pt x="0" y="29521"/>
                  </a:lnTo>
                  <a:cubicBezTo>
                    <a:pt x="0" y="13217"/>
                    <a:pt x="13217" y="0"/>
                    <a:pt x="29521" y="0"/>
                  </a:cubicBezTo>
                  <a:close/>
                </a:path>
              </a:pathLst>
            </a:custGeom>
            <a:solidFill>
              <a:srgbClr val="173159"/>
            </a:solidFill>
            <a:ln>
              <a:noFill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02045" y="743352"/>
            <a:ext cx="7898021" cy="1742818"/>
            <a:chOff x="0" y="0"/>
            <a:chExt cx="7165221" cy="15811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165222" cy="1581115"/>
            </a:xfrm>
            <a:custGeom>
              <a:avLst/>
              <a:gdLst/>
              <a:ahLst/>
              <a:cxnLst/>
              <a:rect r="r" b="b" t="t" l="l"/>
              <a:pathLst>
                <a:path h="1581115" w="7165222">
                  <a:moveTo>
                    <a:pt x="29407" y="0"/>
                  </a:moveTo>
                  <a:lnTo>
                    <a:pt x="7135815" y="0"/>
                  </a:lnTo>
                  <a:cubicBezTo>
                    <a:pt x="7152056" y="0"/>
                    <a:pt x="7165222" y="13166"/>
                    <a:pt x="7165222" y="29407"/>
                  </a:cubicBezTo>
                  <a:lnTo>
                    <a:pt x="7165222" y="1551708"/>
                  </a:lnTo>
                  <a:cubicBezTo>
                    <a:pt x="7165222" y="1567949"/>
                    <a:pt x="7152056" y="1581115"/>
                    <a:pt x="7135815" y="1581115"/>
                  </a:cubicBezTo>
                  <a:lnTo>
                    <a:pt x="29407" y="1581115"/>
                  </a:lnTo>
                  <a:cubicBezTo>
                    <a:pt x="13166" y="1581115"/>
                    <a:pt x="0" y="1567949"/>
                    <a:pt x="0" y="1551708"/>
                  </a:cubicBezTo>
                  <a:lnTo>
                    <a:pt x="0" y="29407"/>
                  </a:lnTo>
                  <a:cubicBezTo>
                    <a:pt x="0" y="13166"/>
                    <a:pt x="13166" y="0"/>
                    <a:pt x="29407" y="0"/>
                  </a:cubicBezTo>
                  <a:close/>
                </a:path>
              </a:pathLst>
            </a:custGeom>
            <a:solidFill>
              <a:srgbClr val="16A9FF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145224" y="3154036"/>
            <a:ext cx="530420" cy="531936"/>
          </a:xfrm>
          <a:custGeom>
            <a:avLst/>
            <a:gdLst/>
            <a:ahLst/>
            <a:cxnLst/>
            <a:rect r="r" b="b" t="t" l="l"/>
            <a:pathLst>
              <a:path h="531936" w="530420">
                <a:moveTo>
                  <a:pt x="0" y="0"/>
                </a:moveTo>
                <a:lnTo>
                  <a:pt x="530420" y="0"/>
                </a:lnTo>
                <a:lnTo>
                  <a:pt x="530420" y="531935"/>
                </a:lnTo>
                <a:lnTo>
                  <a:pt x="0" y="531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5224" y="4758848"/>
            <a:ext cx="530420" cy="531936"/>
          </a:xfrm>
          <a:custGeom>
            <a:avLst/>
            <a:gdLst/>
            <a:ahLst/>
            <a:cxnLst/>
            <a:rect r="r" b="b" t="t" l="l"/>
            <a:pathLst>
              <a:path h="531936" w="530420">
                <a:moveTo>
                  <a:pt x="0" y="0"/>
                </a:moveTo>
                <a:lnTo>
                  <a:pt x="530420" y="0"/>
                </a:lnTo>
                <a:lnTo>
                  <a:pt x="530420" y="531936"/>
                </a:lnTo>
                <a:lnTo>
                  <a:pt x="0" y="53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5224" y="5402343"/>
            <a:ext cx="530420" cy="531936"/>
          </a:xfrm>
          <a:custGeom>
            <a:avLst/>
            <a:gdLst/>
            <a:ahLst/>
            <a:cxnLst/>
            <a:rect r="r" b="b" t="t" l="l"/>
            <a:pathLst>
              <a:path h="531936" w="530420">
                <a:moveTo>
                  <a:pt x="0" y="0"/>
                </a:moveTo>
                <a:lnTo>
                  <a:pt x="530420" y="0"/>
                </a:lnTo>
                <a:lnTo>
                  <a:pt x="530420" y="531936"/>
                </a:lnTo>
                <a:lnTo>
                  <a:pt x="0" y="53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130367" y="6649769"/>
            <a:ext cx="7867423" cy="1742818"/>
            <a:chOff x="0" y="0"/>
            <a:chExt cx="7137462" cy="158111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137463" cy="1581115"/>
            </a:xfrm>
            <a:custGeom>
              <a:avLst/>
              <a:gdLst/>
              <a:ahLst/>
              <a:cxnLst/>
              <a:rect r="r" b="b" t="t" l="l"/>
              <a:pathLst>
                <a:path h="1581115" w="7137463">
                  <a:moveTo>
                    <a:pt x="29521" y="0"/>
                  </a:moveTo>
                  <a:lnTo>
                    <a:pt x="7107941" y="0"/>
                  </a:lnTo>
                  <a:cubicBezTo>
                    <a:pt x="7115771" y="0"/>
                    <a:pt x="7123280" y="3110"/>
                    <a:pt x="7128816" y="8647"/>
                  </a:cubicBezTo>
                  <a:cubicBezTo>
                    <a:pt x="7134352" y="14183"/>
                    <a:pt x="7137463" y="21692"/>
                    <a:pt x="7137463" y="29521"/>
                  </a:cubicBezTo>
                  <a:lnTo>
                    <a:pt x="7137463" y="1551593"/>
                  </a:lnTo>
                  <a:cubicBezTo>
                    <a:pt x="7137463" y="1567898"/>
                    <a:pt x="7124246" y="1581115"/>
                    <a:pt x="7107941" y="1581115"/>
                  </a:cubicBezTo>
                  <a:lnTo>
                    <a:pt x="29521" y="1581115"/>
                  </a:lnTo>
                  <a:cubicBezTo>
                    <a:pt x="13217" y="1581115"/>
                    <a:pt x="0" y="1567898"/>
                    <a:pt x="0" y="1551593"/>
                  </a:cubicBezTo>
                  <a:lnTo>
                    <a:pt x="0" y="29521"/>
                  </a:lnTo>
                  <a:cubicBezTo>
                    <a:pt x="0" y="13217"/>
                    <a:pt x="13217" y="0"/>
                    <a:pt x="29521" y="0"/>
                  </a:cubicBezTo>
                  <a:close/>
                </a:path>
              </a:pathLst>
            </a:custGeom>
            <a:solidFill>
              <a:srgbClr val="173159"/>
            </a:solidFill>
            <a:ln>
              <a:noFill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28700" y="6601029"/>
            <a:ext cx="7898021" cy="1742818"/>
            <a:chOff x="0" y="0"/>
            <a:chExt cx="7165221" cy="15811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65222" cy="1581115"/>
            </a:xfrm>
            <a:custGeom>
              <a:avLst/>
              <a:gdLst/>
              <a:ahLst/>
              <a:cxnLst/>
              <a:rect r="r" b="b" t="t" l="l"/>
              <a:pathLst>
                <a:path h="1581115" w="7165222">
                  <a:moveTo>
                    <a:pt x="29407" y="0"/>
                  </a:moveTo>
                  <a:lnTo>
                    <a:pt x="7135815" y="0"/>
                  </a:lnTo>
                  <a:cubicBezTo>
                    <a:pt x="7152056" y="0"/>
                    <a:pt x="7165222" y="13166"/>
                    <a:pt x="7165222" y="29407"/>
                  </a:cubicBezTo>
                  <a:lnTo>
                    <a:pt x="7165222" y="1551708"/>
                  </a:lnTo>
                  <a:cubicBezTo>
                    <a:pt x="7165222" y="1567949"/>
                    <a:pt x="7152056" y="1581115"/>
                    <a:pt x="7135815" y="1581115"/>
                  </a:cubicBezTo>
                  <a:lnTo>
                    <a:pt x="29407" y="1581115"/>
                  </a:lnTo>
                  <a:cubicBezTo>
                    <a:pt x="13166" y="1581115"/>
                    <a:pt x="0" y="1567949"/>
                    <a:pt x="0" y="1551708"/>
                  </a:cubicBezTo>
                  <a:lnTo>
                    <a:pt x="0" y="29407"/>
                  </a:lnTo>
                  <a:cubicBezTo>
                    <a:pt x="0" y="13166"/>
                    <a:pt x="13166" y="0"/>
                    <a:pt x="29407" y="0"/>
                  </a:cubicBezTo>
                  <a:close/>
                </a:path>
              </a:pathLst>
            </a:custGeom>
            <a:solidFill>
              <a:srgbClr val="16A9FF"/>
            </a:solidFill>
            <a:ln>
              <a:noFill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>
                <a:lnSpc>
                  <a:spcPts val="252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145224" y="8916462"/>
            <a:ext cx="530420" cy="531936"/>
          </a:xfrm>
          <a:custGeom>
            <a:avLst/>
            <a:gdLst/>
            <a:ahLst/>
            <a:cxnLst/>
            <a:rect r="r" b="b" t="t" l="l"/>
            <a:pathLst>
              <a:path h="531936" w="530420">
                <a:moveTo>
                  <a:pt x="0" y="0"/>
                </a:moveTo>
                <a:lnTo>
                  <a:pt x="530420" y="0"/>
                </a:lnTo>
                <a:lnTo>
                  <a:pt x="530420" y="531936"/>
                </a:lnTo>
                <a:lnTo>
                  <a:pt x="0" y="53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008899" y="-320894"/>
            <a:ext cx="10062510" cy="10607894"/>
          </a:xfrm>
          <a:custGeom>
            <a:avLst/>
            <a:gdLst/>
            <a:ahLst/>
            <a:cxnLst/>
            <a:rect r="r" b="b" t="t" l="l"/>
            <a:pathLst>
              <a:path h="10607894" w="10062510">
                <a:moveTo>
                  <a:pt x="0" y="0"/>
                </a:moveTo>
                <a:lnTo>
                  <a:pt x="10062510" y="0"/>
                </a:lnTo>
                <a:lnTo>
                  <a:pt x="10062510" y="10607894"/>
                </a:lnTo>
                <a:lnTo>
                  <a:pt x="0" y="10607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405" t="0" r="-15822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626611" y="1235412"/>
            <a:ext cx="4848889" cy="672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1"/>
              </a:lnSpc>
            </a:pPr>
            <a:r>
              <a:rPr lang="en-US" sz="3879">
                <a:solidFill>
                  <a:srgbClr val="FFFFFF"/>
                </a:solidFill>
                <a:latin typeface="Object Sans Bold"/>
              </a:rPr>
              <a:t>What is a budget?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98371" y="3077836"/>
            <a:ext cx="6327120" cy="1156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9"/>
              </a:lnSpc>
            </a:pPr>
            <a:r>
              <a:rPr lang="en-US" sz="3306">
                <a:solidFill>
                  <a:srgbClr val="0F4D92"/>
                </a:solidFill>
                <a:latin typeface="Object Sans"/>
              </a:rPr>
              <a:t>Managing the money coming in an</a:t>
            </a:r>
            <a:r>
              <a:rPr lang="en-US" sz="3306">
                <a:solidFill>
                  <a:srgbClr val="0F4D92"/>
                </a:solidFill>
                <a:latin typeface="Object Sans"/>
              </a:rPr>
              <a:t>d the money going out​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95178" y="4777588"/>
            <a:ext cx="5367851" cy="1156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9"/>
              </a:lnSpc>
            </a:pPr>
            <a:r>
              <a:rPr lang="en-US" sz="3306">
                <a:solidFill>
                  <a:srgbClr val="0F4D92"/>
                </a:solidFill>
                <a:latin typeface="Object Sans"/>
              </a:rPr>
              <a:t>Inflows – cash coming in​</a:t>
            </a:r>
          </a:p>
          <a:p>
            <a:pPr>
              <a:lnSpc>
                <a:spcPts val="4629"/>
              </a:lnSpc>
            </a:pPr>
            <a:r>
              <a:rPr lang="en-US" sz="3306">
                <a:solidFill>
                  <a:srgbClr val="0F4D92"/>
                </a:solidFill>
                <a:latin typeface="Object Sans"/>
              </a:rPr>
              <a:t>Outflows – cash going out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65280" y="7134111"/>
            <a:ext cx="6964606" cy="673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30"/>
              </a:lnSpc>
            </a:pPr>
            <a:r>
              <a:rPr lang="en-US" sz="3878">
                <a:solidFill>
                  <a:srgbClr val="FFFFFF"/>
                </a:solidFill>
                <a:latin typeface="Object Sans Bold"/>
              </a:rPr>
              <a:t>What is a balanced budget?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98371" y="8840262"/>
            <a:ext cx="6327120" cy="574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29"/>
              </a:lnSpc>
            </a:pPr>
            <a:r>
              <a:rPr lang="en-US" sz="3306">
                <a:solidFill>
                  <a:srgbClr val="0F4D92"/>
                </a:solidFill>
                <a:latin typeface="Object Sans"/>
              </a:rPr>
              <a:t>Inflows - Outflows = $0</a:t>
            </a:r>
          </a:p>
        </p:txBody>
      </p:sp>
      <p:sp>
        <p:nvSpPr>
          <p:cNvPr name="AutoShape 24" id="24"/>
          <p:cNvSpPr/>
          <p:nvPr/>
        </p:nvSpPr>
        <p:spPr>
          <a:xfrm>
            <a:off x="17323185" y="233115"/>
            <a:ext cx="0" cy="436055"/>
          </a:xfrm>
          <a:prstGeom prst="line">
            <a:avLst/>
          </a:prstGeom>
          <a:ln cap="flat" w="19050">
            <a:solidFill>
              <a:srgbClr val="0F4D9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6525998" y="158879"/>
            <a:ext cx="625585" cy="629447"/>
          </a:xfrm>
          <a:custGeom>
            <a:avLst/>
            <a:gdLst/>
            <a:ahLst/>
            <a:cxnLst/>
            <a:rect r="r" b="b" t="t" l="l"/>
            <a:pathLst>
              <a:path h="629447" w="625585">
                <a:moveTo>
                  <a:pt x="0" y="0"/>
                </a:moveTo>
                <a:lnTo>
                  <a:pt x="625585" y="0"/>
                </a:lnTo>
                <a:lnTo>
                  <a:pt x="625585" y="629447"/>
                </a:lnTo>
                <a:lnTo>
                  <a:pt x="0" y="6294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161" t="0" r="-38714" b="0"/>
            </a:stretch>
          </a:blipFill>
        </p:spPr>
      </p:sp>
      <p:sp>
        <p:nvSpPr>
          <p:cNvPr name="Freeform 26" id="26">
            <a:hlinkClick r:id="rId7" tooltip="https://boolamoola.com"/>
          </p:cNvPr>
          <p:cNvSpPr/>
          <p:nvPr/>
        </p:nvSpPr>
        <p:spPr>
          <a:xfrm flipH="false" flipV="false" rot="0">
            <a:off x="17421937" y="95513"/>
            <a:ext cx="751521" cy="751521"/>
          </a:xfrm>
          <a:custGeom>
            <a:avLst/>
            <a:gdLst/>
            <a:ahLst/>
            <a:cxnLst/>
            <a:rect r="r" b="b" t="t" l="l"/>
            <a:pathLst>
              <a:path h="751521" w="751521">
                <a:moveTo>
                  <a:pt x="0" y="0"/>
                </a:moveTo>
                <a:lnTo>
                  <a:pt x="751521" y="0"/>
                </a:lnTo>
                <a:lnTo>
                  <a:pt x="751521" y="751521"/>
                </a:lnTo>
                <a:lnTo>
                  <a:pt x="0" y="751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81100" y="5182238"/>
            <a:ext cx="3671059" cy="3028842"/>
            <a:chOff x="0" y="0"/>
            <a:chExt cx="98514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5029838"/>
            <a:ext cx="3671059" cy="3028842"/>
            <a:chOff x="0" y="0"/>
            <a:chExt cx="985141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385909" y="5182238"/>
            <a:ext cx="3671059" cy="3028842"/>
            <a:chOff x="0" y="0"/>
            <a:chExt cx="985141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217828" y="5029838"/>
            <a:ext cx="3671059" cy="3028842"/>
            <a:chOff x="0" y="0"/>
            <a:chExt cx="985141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264482" y="5511291"/>
            <a:ext cx="1577750" cy="157775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9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71318" y="5182238"/>
            <a:ext cx="3671059" cy="3028842"/>
            <a:chOff x="0" y="0"/>
            <a:chExt cx="985141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03042" y="5029838"/>
            <a:ext cx="3671059" cy="3028842"/>
            <a:chOff x="0" y="0"/>
            <a:chExt cx="985141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449696" y="5511291"/>
            <a:ext cx="1577750" cy="1577750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775777" y="5182238"/>
            <a:ext cx="3671059" cy="3028842"/>
            <a:chOff x="0" y="0"/>
            <a:chExt cx="985141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0F4D92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588241" y="5029838"/>
            <a:ext cx="3671059" cy="3028842"/>
            <a:chOff x="0" y="0"/>
            <a:chExt cx="985141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85141" cy="812800"/>
            </a:xfrm>
            <a:custGeom>
              <a:avLst/>
              <a:gdLst/>
              <a:ahLst/>
              <a:cxnLst/>
              <a:rect r="r" b="b" t="t" l="l"/>
              <a:pathLst>
                <a:path h="812800" w="985141">
                  <a:moveTo>
                    <a:pt x="107554" y="0"/>
                  </a:moveTo>
                  <a:lnTo>
                    <a:pt x="877587" y="0"/>
                  </a:lnTo>
                  <a:cubicBezTo>
                    <a:pt x="936987" y="0"/>
                    <a:pt x="985141" y="48154"/>
                    <a:pt x="985141" y="107554"/>
                  </a:cubicBezTo>
                  <a:lnTo>
                    <a:pt x="985141" y="705246"/>
                  </a:lnTo>
                  <a:cubicBezTo>
                    <a:pt x="985141" y="733771"/>
                    <a:pt x="973809" y="761128"/>
                    <a:pt x="953639" y="781298"/>
                  </a:cubicBezTo>
                  <a:cubicBezTo>
                    <a:pt x="933469" y="801468"/>
                    <a:pt x="906112" y="812800"/>
                    <a:pt x="877587" y="812800"/>
                  </a:cubicBezTo>
                  <a:lnTo>
                    <a:pt x="107554" y="812800"/>
                  </a:lnTo>
                  <a:cubicBezTo>
                    <a:pt x="79029" y="812800"/>
                    <a:pt x="51672" y="801468"/>
                    <a:pt x="31502" y="781298"/>
                  </a:cubicBezTo>
                  <a:cubicBezTo>
                    <a:pt x="11332" y="761128"/>
                    <a:pt x="0" y="733771"/>
                    <a:pt x="0" y="705246"/>
                  </a:cubicBezTo>
                  <a:lnTo>
                    <a:pt x="0" y="107554"/>
                  </a:lnTo>
                  <a:cubicBezTo>
                    <a:pt x="0" y="79029"/>
                    <a:pt x="11332" y="51672"/>
                    <a:pt x="31502" y="31502"/>
                  </a:cubicBezTo>
                  <a:cubicBezTo>
                    <a:pt x="51672" y="11332"/>
                    <a:pt x="79029" y="0"/>
                    <a:pt x="107554" y="0"/>
                  </a:cubicBezTo>
                  <a:close/>
                </a:path>
              </a:pathLst>
            </a:custGeom>
            <a:solidFill>
              <a:srgbClr val="16A9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4634895" y="5511291"/>
            <a:ext cx="1577750" cy="157775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2077977" y="5511291"/>
            <a:ext cx="1577750" cy="157775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813" y="0"/>
              <a:ext cx="809173" cy="812800"/>
            </a:xfrm>
            <a:custGeom>
              <a:avLst/>
              <a:gdLst/>
              <a:ahLst/>
              <a:cxnLst/>
              <a:rect r="r" b="b" t="t" l="l"/>
              <a:pathLst>
                <a:path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99"/>
                </a:lnSpc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2463276" y="5872109"/>
            <a:ext cx="642085" cy="856113"/>
          </a:xfrm>
          <a:custGeom>
            <a:avLst/>
            <a:gdLst/>
            <a:ahLst/>
            <a:cxnLst/>
            <a:rect r="r" b="b" t="t" l="l"/>
            <a:pathLst>
              <a:path h="856113" w="642085">
                <a:moveTo>
                  <a:pt x="0" y="0"/>
                </a:moveTo>
                <a:lnTo>
                  <a:pt x="642085" y="0"/>
                </a:lnTo>
                <a:lnTo>
                  <a:pt x="642085" y="856113"/>
                </a:lnTo>
                <a:lnTo>
                  <a:pt x="0" y="856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true" rot="-8100000">
            <a:off x="3054210" y="6182654"/>
            <a:ext cx="395036" cy="391445"/>
          </a:xfrm>
          <a:custGeom>
            <a:avLst/>
            <a:gdLst/>
            <a:ahLst/>
            <a:cxnLst/>
            <a:rect r="r" b="b" t="t" l="l"/>
            <a:pathLst>
              <a:path h="391445" w="395036">
                <a:moveTo>
                  <a:pt x="0" y="391445"/>
                </a:moveTo>
                <a:lnTo>
                  <a:pt x="395036" y="391445"/>
                </a:lnTo>
                <a:lnTo>
                  <a:pt x="395036" y="0"/>
                </a:lnTo>
                <a:lnTo>
                  <a:pt x="0" y="0"/>
                </a:lnTo>
                <a:lnTo>
                  <a:pt x="0" y="39144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6650653" y="5794415"/>
            <a:ext cx="805408" cy="1011501"/>
          </a:xfrm>
          <a:custGeom>
            <a:avLst/>
            <a:gdLst/>
            <a:ahLst/>
            <a:cxnLst/>
            <a:rect r="r" b="b" t="t" l="l"/>
            <a:pathLst>
              <a:path h="1011501" w="805408">
                <a:moveTo>
                  <a:pt x="0" y="0"/>
                </a:moveTo>
                <a:lnTo>
                  <a:pt x="805408" y="0"/>
                </a:lnTo>
                <a:lnTo>
                  <a:pt x="805408" y="1011501"/>
                </a:lnTo>
                <a:lnTo>
                  <a:pt x="0" y="1011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0729691" y="5936430"/>
            <a:ext cx="1017760" cy="327767"/>
          </a:xfrm>
          <a:custGeom>
            <a:avLst/>
            <a:gdLst/>
            <a:ahLst/>
            <a:cxnLst/>
            <a:rect r="r" b="b" t="t" l="l"/>
            <a:pathLst>
              <a:path h="327767" w="1017760">
                <a:moveTo>
                  <a:pt x="0" y="0"/>
                </a:moveTo>
                <a:lnTo>
                  <a:pt x="1017760" y="0"/>
                </a:lnTo>
                <a:lnTo>
                  <a:pt x="1017760" y="327767"/>
                </a:lnTo>
                <a:lnTo>
                  <a:pt x="0" y="327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0729691" y="6415871"/>
            <a:ext cx="1017760" cy="312351"/>
          </a:xfrm>
          <a:custGeom>
            <a:avLst/>
            <a:gdLst/>
            <a:ahLst/>
            <a:cxnLst/>
            <a:rect r="r" b="b" t="t" l="l"/>
            <a:pathLst>
              <a:path h="312351" w="1017760">
                <a:moveTo>
                  <a:pt x="0" y="0"/>
                </a:moveTo>
                <a:lnTo>
                  <a:pt x="1017760" y="0"/>
                </a:lnTo>
                <a:lnTo>
                  <a:pt x="1017760" y="312351"/>
                </a:lnTo>
                <a:lnTo>
                  <a:pt x="0" y="3123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4912426" y="5815697"/>
            <a:ext cx="1039915" cy="494856"/>
          </a:xfrm>
          <a:custGeom>
            <a:avLst/>
            <a:gdLst/>
            <a:ahLst/>
            <a:cxnLst/>
            <a:rect r="r" b="b" t="t" l="l"/>
            <a:pathLst>
              <a:path h="494856" w="1039915">
                <a:moveTo>
                  <a:pt x="0" y="0"/>
                </a:moveTo>
                <a:lnTo>
                  <a:pt x="1039915" y="0"/>
                </a:lnTo>
                <a:lnTo>
                  <a:pt x="1039915" y="494856"/>
                </a:lnTo>
                <a:lnTo>
                  <a:pt x="0" y="49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912426" y="6415871"/>
            <a:ext cx="1039915" cy="201484"/>
          </a:xfrm>
          <a:custGeom>
            <a:avLst/>
            <a:gdLst/>
            <a:ahLst/>
            <a:cxnLst/>
            <a:rect r="r" b="b" t="t" l="l"/>
            <a:pathLst>
              <a:path h="201484" w="1039915">
                <a:moveTo>
                  <a:pt x="0" y="0"/>
                </a:moveTo>
                <a:lnTo>
                  <a:pt x="1039915" y="0"/>
                </a:lnTo>
                <a:lnTo>
                  <a:pt x="1039915" y="201484"/>
                </a:lnTo>
                <a:lnTo>
                  <a:pt x="0" y="201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1028700" y="1913995"/>
            <a:ext cx="16230600" cy="2811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07"/>
              </a:lnSpc>
            </a:pPr>
            <a:r>
              <a:rPr lang="en-US" sz="16648">
                <a:solidFill>
                  <a:srgbClr val="0F4D92"/>
                </a:solidFill>
                <a:latin typeface="Paytone One"/>
              </a:rPr>
              <a:t>HOW TO TRACK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735279" y="7284429"/>
            <a:ext cx="2257901" cy="498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2862">
                <a:solidFill>
                  <a:srgbClr val="FFFFFF"/>
                </a:solidFill>
                <a:latin typeface="Object Sans Bold"/>
              </a:rPr>
              <a:t>Pen &amp; Paper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5788856" y="7284429"/>
            <a:ext cx="2529002" cy="498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2862">
                <a:solidFill>
                  <a:srgbClr val="FFFFFF"/>
                </a:solidFill>
                <a:latin typeface="Object Sans Bold"/>
              </a:rPr>
              <a:t>Spreadsheets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308053" y="7284429"/>
            <a:ext cx="1861038" cy="498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2862">
                <a:solidFill>
                  <a:srgbClr val="FFFFFF"/>
                </a:solidFill>
                <a:latin typeface="Object Sans Bold"/>
              </a:rPr>
              <a:t>Free Apps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133270" y="7284429"/>
            <a:ext cx="2581001" cy="498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2862">
                <a:solidFill>
                  <a:srgbClr val="FFFFFF"/>
                </a:solidFill>
                <a:latin typeface="Object Sans Bold"/>
              </a:rPr>
              <a:t>Paid Software</a:t>
            </a:r>
          </a:p>
        </p:txBody>
      </p:sp>
      <p:sp>
        <p:nvSpPr>
          <p:cNvPr name="AutoShape 50" id="50"/>
          <p:cNvSpPr/>
          <p:nvPr/>
        </p:nvSpPr>
        <p:spPr>
          <a:xfrm>
            <a:off x="17323185" y="233115"/>
            <a:ext cx="0" cy="436055"/>
          </a:xfrm>
          <a:prstGeom prst="line">
            <a:avLst/>
          </a:prstGeom>
          <a:ln cap="flat" w="19050">
            <a:solidFill>
              <a:srgbClr val="0F4D9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1" id="51"/>
          <p:cNvSpPr/>
          <p:nvPr/>
        </p:nvSpPr>
        <p:spPr>
          <a:xfrm flipH="false" flipV="false" rot="0">
            <a:off x="16525998" y="158879"/>
            <a:ext cx="625585" cy="629447"/>
          </a:xfrm>
          <a:custGeom>
            <a:avLst/>
            <a:gdLst/>
            <a:ahLst/>
            <a:cxnLst/>
            <a:rect r="r" b="b" t="t" l="l"/>
            <a:pathLst>
              <a:path h="629447" w="625585">
                <a:moveTo>
                  <a:pt x="0" y="0"/>
                </a:moveTo>
                <a:lnTo>
                  <a:pt x="625585" y="0"/>
                </a:lnTo>
                <a:lnTo>
                  <a:pt x="625585" y="629447"/>
                </a:lnTo>
                <a:lnTo>
                  <a:pt x="0" y="629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0161" t="0" r="-38714" b="0"/>
            </a:stretch>
          </a:blipFill>
        </p:spPr>
      </p:sp>
      <p:sp>
        <p:nvSpPr>
          <p:cNvPr name="Freeform 52" id="52">
            <a:hlinkClick r:id="rId14" tooltip="https://boolamoola.com"/>
          </p:cNvPr>
          <p:cNvSpPr/>
          <p:nvPr/>
        </p:nvSpPr>
        <p:spPr>
          <a:xfrm flipH="false" flipV="false" rot="0">
            <a:off x="17421937" y="95513"/>
            <a:ext cx="751521" cy="751521"/>
          </a:xfrm>
          <a:custGeom>
            <a:avLst/>
            <a:gdLst/>
            <a:ahLst/>
            <a:cxnLst/>
            <a:rect r="r" b="b" t="t" l="l"/>
            <a:pathLst>
              <a:path h="751521" w="751521">
                <a:moveTo>
                  <a:pt x="0" y="0"/>
                </a:moveTo>
                <a:lnTo>
                  <a:pt x="751521" y="0"/>
                </a:lnTo>
                <a:lnTo>
                  <a:pt x="751521" y="751521"/>
                </a:lnTo>
                <a:lnTo>
                  <a:pt x="0" y="7515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83880"/>
            <a:ext cx="7155476" cy="2643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14"/>
              </a:lnSpc>
            </a:pPr>
            <a:r>
              <a:rPr lang="en-US" sz="15653">
                <a:solidFill>
                  <a:srgbClr val="0F4D92"/>
                </a:solidFill>
                <a:latin typeface="Paytone One"/>
              </a:rPr>
              <a:t>CREDIT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108304" y="1183880"/>
            <a:ext cx="6000245" cy="2643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14"/>
              </a:lnSpc>
            </a:pPr>
            <a:r>
              <a:rPr lang="en-US" sz="15653">
                <a:solidFill>
                  <a:srgbClr val="0F4D92"/>
                </a:solidFill>
                <a:latin typeface="Paytone One"/>
              </a:rPr>
              <a:t>DEBIT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598796" y="2425366"/>
            <a:ext cx="1090409" cy="933662"/>
          </a:xfrm>
          <a:custGeom>
            <a:avLst/>
            <a:gdLst/>
            <a:ahLst/>
            <a:cxnLst/>
            <a:rect r="r" b="b" t="t" l="l"/>
            <a:pathLst>
              <a:path h="933662" w="1090409">
                <a:moveTo>
                  <a:pt x="0" y="0"/>
                </a:moveTo>
                <a:lnTo>
                  <a:pt x="1090408" y="0"/>
                </a:lnTo>
                <a:lnTo>
                  <a:pt x="1090408" y="933663"/>
                </a:lnTo>
                <a:lnTo>
                  <a:pt x="0" y="933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6999323" y="6351052"/>
            <a:ext cx="4289355" cy="316340"/>
          </a:xfrm>
          <a:custGeom>
            <a:avLst/>
            <a:gdLst/>
            <a:ahLst/>
            <a:cxnLst/>
            <a:rect r="r" b="b" t="t" l="l"/>
            <a:pathLst>
              <a:path h="316340" w="4289355">
                <a:moveTo>
                  <a:pt x="0" y="0"/>
                </a:moveTo>
                <a:lnTo>
                  <a:pt x="4289354" y="0"/>
                </a:lnTo>
                <a:lnTo>
                  <a:pt x="4289354" y="316340"/>
                </a:lnTo>
                <a:lnTo>
                  <a:pt x="0" y="31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1815" y="4586725"/>
            <a:ext cx="688842" cy="690810"/>
          </a:xfrm>
          <a:custGeom>
            <a:avLst/>
            <a:gdLst/>
            <a:ahLst/>
            <a:cxnLst/>
            <a:rect r="r" b="b" t="t" l="l"/>
            <a:pathLst>
              <a:path h="690810" w="688842">
                <a:moveTo>
                  <a:pt x="0" y="0"/>
                </a:moveTo>
                <a:lnTo>
                  <a:pt x="688842" y="0"/>
                </a:lnTo>
                <a:lnTo>
                  <a:pt x="688842" y="690810"/>
                </a:lnTo>
                <a:lnTo>
                  <a:pt x="0" y="69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31815" y="5611267"/>
            <a:ext cx="688842" cy="690810"/>
          </a:xfrm>
          <a:custGeom>
            <a:avLst/>
            <a:gdLst/>
            <a:ahLst/>
            <a:cxnLst/>
            <a:rect r="r" b="b" t="t" l="l"/>
            <a:pathLst>
              <a:path h="690810" w="688842">
                <a:moveTo>
                  <a:pt x="0" y="0"/>
                </a:moveTo>
                <a:lnTo>
                  <a:pt x="688842" y="0"/>
                </a:lnTo>
                <a:lnTo>
                  <a:pt x="688842" y="690810"/>
                </a:lnTo>
                <a:lnTo>
                  <a:pt x="0" y="69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31815" y="7076235"/>
            <a:ext cx="688842" cy="690810"/>
          </a:xfrm>
          <a:custGeom>
            <a:avLst/>
            <a:gdLst/>
            <a:ahLst/>
            <a:cxnLst/>
            <a:rect r="r" b="b" t="t" l="l"/>
            <a:pathLst>
              <a:path h="690810" w="688842">
                <a:moveTo>
                  <a:pt x="0" y="0"/>
                </a:moveTo>
                <a:lnTo>
                  <a:pt x="688842" y="0"/>
                </a:lnTo>
                <a:lnTo>
                  <a:pt x="688842" y="690810"/>
                </a:lnTo>
                <a:lnTo>
                  <a:pt x="0" y="69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10652" y="4710780"/>
            <a:ext cx="5973524" cy="298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4"/>
              </a:lnSpc>
            </a:pPr>
            <a:r>
              <a:rPr lang="en-US" sz="3262">
                <a:solidFill>
                  <a:srgbClr val="0F4D92"/>
                </a:solidFill>
                <a:latin typeface="Object Sans"/>
              </a:rPr>
              <a:t>Acts as a loan</a:t>
            </a:r>
          </a:p>
          <a:p>
            <a:pPr>
              <a:lnSpc>
                <a:spcPts val="3914"/>
              </a:lnSpc>
            </a:pPr>
          </a:p>
          <a:p>
            <a:pPr>
              <a:lnSpc>
                <a:spcPts val="3914"/>
              </a:lnSpc>
            </a:pPr>
            <a:r>
              <a:rPr lang="en-US" sz="3262">
                <a:solidFill>
                  <a:srgbClr val="0F4D92"/>
                </a:solidFill>
                <a:latin typeface="Object Sans"/>
              </a:rPr>
              <a:t>No interest if paid within billing period</a:t>
            </a:r>
          </a:p>
          <a:p>
            <a:pPr>
              <a:lnSpc>
                <a:spcPts val="3914"/>
              </a:lnSpc>
            </a:pPr>
          </a:p>
          <a:p>
            <a:pPr>
              <a:lnSpc>
                <a:spcPts val="3914"/>
              </a:lnSpc>
            </a:pPr>
            <a:r>
              <a:rPr lang="en-US" sz="3262">
                <a:solidFill>
                  <a:srgbClr val="0F4D92"/>
                </a:solidFill>
                <a:latin typeface="Object Sans"/>
              </a:rPr>
              <a:t>Can help build credit history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108304" y="4539100"/>
            <a:ext cx="688842" cy="690810"/>
          </a:xfrm>
          <a:custGeom>
            <a:avLst/>
            <a:gdLst/>
            <a:ahLst/>
            <a:cxnLst/>
            <a:rect r="r" b="b" t="t" l="l"/>
            <a:pathLst>
              <a:path h="690810" w="688842">
                <a:moveTo>
                  <a:pt x="0" y="0"/>
                </a:moveTo>
                <a:lnTo>
                  <a:pt x="688842" y="0"/>
                </a:lnTo>
                <a:lnTo>
                  <a:pt x="688842" y="690810"/>
                </a:lnTo>
                <a:lnTo>
                  <a:pt x="0" y="69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08304" y="6116192"/>
            <a:ext cx="688842" cy="690810"/>
          </a:xfrm>
          <a:custGeom>
            <a:avLst/>
            <a:gdLst/>
            <a:ahLst/>
            <a:cxnLst/>
            <a:rect r="r" b="b" t="t" l="l"/>
            <a:pathLst>
              <a:path h="690810" w="688842">
                <a:moveTo>
                  <a:pt x="0" y="0"/>
                </a:moveTo>
                <a:lnTo>
                  <a:pt x="688842" y="0"/>
                </a:lnTo>
                <a:lnTo>
                  <a:pt x="688842" y="690810"/>
                </a:lnTo>
                <a:lnTo>
                  <a:pt x="0" y="69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002495" y="7351569"/>
            <a:ext cx="385799" cy="386901"/>
          </a:xfrm>
          <a:custGeom>
            <a:avLst/>
            <a:gdLst/>
            <a:ahLst/>
            <a:cxnLst/>
            <a:rect r="r" b="b" t="t" l="l"/>
            <a:pathLst>
              <a:path h="386901" w="385799">
                <a:moveTo>
                  <a:pt x="0" y="0"/>
                </a:moveTo>
                <a:lnTo>
                  <a:pt x="385799" y="0"/>
                </a:lnTo>
                <a:lnTo>
                  <a:pt x="385799" y="386901"/>
                </a:lnTo>
                <a:lnTo>
                  <a:pt x="0" y="386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02495" y="4739355"/>
            <a:ext cx="5973524" cy="2486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4"/>
              </a:lnSpc>
            </a:pPr>
            <a:r>
              <a:rPr lang="en-US" sz="3262">
                <a:solidFill>
                  <a:srgbClr val="0F4D92"/>
                </a:solidFill>
                <a:latin typeface="Object Sans"/>
              </a:rPr>
              <a:t>Money comes directly from your bank account</a:t>
            </a:r>
          </a:p>
          <a:p>
            <a:pPr>
              <a:lnSpc>
                <a:spcPts val="3914"/>
              </a:lnSpc>
            </a:pPr>
          </a:p>
          <a:p>
            <a:pPr>
              <a:lnSpc>
                <a:spcPts val="3914"/>
              </a:lnSpc>
            </a:pPr>
            <a:r>
              <a:rPr lang="en-US" sz="3262">
                <a:solidFill>
                  <a:srgbClr val="0F4D92"/>
                </a:solidFill>
                <a:latin typeface="Object Sans"/>
              </a:rPr>
              <a:t>Running as "credit" provides more protection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36478" y="7326390"/>
            <a:ext cx="4905559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F4D92"/>
                </a:solidFill>
                <a:latin typeface="Object Sans"/>
              </a:rPr>
              <a:t>Does not help build credit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F4D92"/>
                </a:solidFill>
                <a:latin typeface="Object Sans"/>
              </a:rPr>
              <a:t>Money still comes from bank account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1002495" y="7862295"/>
            <a:ext cx="385799" cy="386901"/>
          </a:xfrm>
          <a:custGeom>
            <a:avLst/>
            <a:gdLst/>
            <a:ahLst/>
            <a:cxnLst/>
            <a:rect r="r" b="b" t="t" l="l"/>
            <a:pathLst>
              <a:path h="386901" w="385799">
                <a:moveTo>
                  <a:pt x="0" y="0"/>
                </a:moveTo>
                <a:lnTo>
                  <a:pt x="385799" y="0"/>
                </a:lnTo>
                <a:lnTo>
                  <a:pt x="385799" y="386901"/>
                </a:lnTo>
                <a:lnTo>
                  <a:pt x="0" y="386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>
            <a:off x="17323185" y="233115"/>
            <a:ext cx="0" cy="436055"/>
          </a:xfrm>
          <a:prstGeom prst="line">
            <a:avLst/>
          </a:prstGeom>
          <a:ln cap="flat" w="19050">
            <a:solidFill>
              <a:srgbClr val="0F4D9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16525998" y="158879"/>
            <a:ext cx="625585" cy="629447"/>
          </a:xfrm>
          <a:custGeom>
            <a:avLst/>
            <a:gdLst/>
            <a:ahLst/>
            <a:cxnLst/>
            <a:rect r="r" b="b" t="t" l="l"/>
            <a:pathLst>
              <a:path h="629447" w="625585">
                <a:moveTo>
                  <a:pt x="0" y="0"/>
                </a:moveTo>
                <a:lnTo>
                  <a:pt x="625585" y="0"/>
                </a:lnTo>
                <a:lnTo>
                  <a:pt x="625585" y="629447"/>
                </a:lnTo>
                <a:lnTo>
                  <a:pt x="0" y="629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0161" t="0" r="-38714" b="0"/>
            </a:stretch>
          </a:blipFill>
        </p:spPr>
      </p:sp>
      <p:sp>
        <p:nvSpPr>
          <p:cNvPr name="Freeform 18" id="18">
            <a:hlinkClick r:id="rId10" tooltip="https://boolamoola.com"/>
          </p:cNvPr>
          <p:cNvSpPr/>
          <p:nvPr/>
        </p:nvSpPr>
        <p:spPr>
          <a:xfrm flipH="false" flipV="false" rot="0">
            <a:off x="17421937" y="95513"/>
            <a:ext cx="751521" cy="751521"/>
          </a:xfrm>
          <a:custGeom>
            <a:avLst/>
            <a:gdLst/>
            <a:ahLst/>
            <a:cxnLst/>
            <a:rect r="r" b="b" t="t" l="l"/>
            <a:pathLst>
              <a:path h="751521" w="751521">
                <a:moveTo>
                  <a:pt x="0" y="0"/>
                </a:moveTo>
                <a:lnTo>
                  <a:pt x="751521" y="0"/>
                </a:lnTo>
                <a:lnTo>
                  <a:pt x="751521" y="751521"/>
                </a:lnTo>
                <a:lnTo>
                  <a:pt x="0" y="7515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22320" y="3390741"/>
            <a:ext cx="13964388" cy="3606374"/>
            <a:chOff x="0" y="0"/>
            <a:chExt cx="6122299" cy="15811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122299" cy="1581115"/>
            </a:xfrm>
            <a:custGeom>
              <a:avLst/>
              <a:gdLst/>
              <a:ahLst/>
              <a:cxnLst/>
              <a:rect r="r" b="b" t="t" l="l"/>
              <a:pathLst>
                <a:path h="1581115" w="6122299">
                  <a:moveTo>
                    <a:pt x="16632" y="0"/>
                  </a:moveTo>
                  <a:lnTo>
                    <a:pt x="6105667" y="0"/>
                  </a:lnTo>
                  <a:cubicBezTo>
                    <a:pt x="6110078" y="0"/>
                    <a:pt x="6114309" y="1752"/>
                    <a:pt x="6117428" y="4871"/>
                  </a:cubicBezTo>
                  <a:cubicBezTo>
                    <a:pt x="6120547" y="7991"/>
                    <a:pt x="6122299" y="12221"/>
                    <a:pt x="6122299" y="16632"/>
                  </a:cubicBezTo>
                  <a:lnTo>
                    <a:pt x="6122299" y="1564483"/>
                  </a:lnTo>
                  <a:cubicBezTo>
                    <a:pt x="6122299" y="1568894"/>
                    <a:pt x="6120547" y="1573124"/>
                    <a:pt x="6117428" y="1576243"/>
                  </a:cubicBezTo>
                  <a:cubicBezTo>
                    <a:pt x="6114309" y="1579363"/>
                    <a:pt x="6110078" y="1581115"/>
                    <a:pt x="6105667" y="1581115"/>
                  </a:cubicBezTo>
                  <a:lnTo>
                    <a:pt x="16632" y="1581115"/>
                  </a:lnTo>
                  <a:cubicBezTo>
                    <a:pt x="12221" y="1581115"/>
                    <a:pt x="7991" y="1579363"/>
                    <a:pt x="4871" y="1576243"/>
                  </a:cubicBezTo>
                  <a:cubicBezTo>
                    <a:pt x="1752" y="1573124"/>
                    <a:pt x="0" y="1568894"/>
                    <a:pt x="0" y="1564483"/>
                  </a:cubicBezTo>
                  <a:lnTo>
                    <a:pt x="0" y="16632"/>
                  </a:lnTo>
                  <a:cubicBezTo>
                    <a:pt x="0" y="12221"/>
                    <a:pt x="1752" y="7991"/>
                    <a:pt x="4871" y="4871"/>
                  </a:cubicBezTo>
                  <a:cubicBezTo>
                    <a:pt x="7991" y="1752"/>
                    <a:pt x="12221" y="0"/>
                    <a:pt x="16632" y="0"/>
                  </a:cubicBezTo>
                  <a:close/>
                </a:path>
              </a:pathLst>
            </a:custGeom>
            <a:solidFill>
              <a:srgbClr val="0F4D92"/>
            </a:solidFill>
            <a:ln>
              <a:noFill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68952" lIns="268952" bIns="268952" rIns="268952"/>
            <a:lstStyle/>
            <a:p>
              <a:pPr>
                <a:lnSpc>
                  <a:spcPts val="266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101292" y="3289885"/>
            <a:ext cx="13964388" cy="3606374"/>
            <a:chOff x="0" y="0"/>
            <a:chExt cx="6122299" cy="15811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122299" cy="1581115"/>
            </a:xfrm>
            <a:custGeom>
              <a:avLst/>
              <a:gdLst/>
              <a:ahLst/>
              <a:cxnLst/>
              <a:rect r="r" b="b" t="t" l="l"/>
              <a:pathLst>
                <a:path h="1581115" w="6122299">
                  <a:moveTo>
                    <a:pt x="16632" y="0"/>
                  </a:moveTo>
                  <a:lnTo>
                    <a:pt x="6105667" y="0"/>
                  </a:lnTo>
                  <a:cubicBezTo>
                    <a:pt x="6110078" y="0"/>
                    <a:pt x="6114309" y="1752"/>
                    <a:pt x="6117428" y="4871"/>
                  </a:cubicBezTo>
                  <a:cubicBezTo>
                    <a:pt x="6120547" y="7991"/>
                    <a:pt x="6122299" y="12221"/>
                    <a:pt x="6122299" y="16632"/>
                  </a:cubicBezTo>
                  <a:lnTo>
                    <a:pt x="6122299" y="1564483"/>
                  </a:lnTo>
                  <a:cubicBezTo>
                    <a:pt x="6122299" y="1568894"/>
                    <a:pt x="6120547" y="1573124"/>
                    <a:pt x="6117428" y="1576243"/>
                  </a:cubicBezTo>
                  <a:cubicBezTo>
                    <a:pt x="6114309" y="1579363"/>
                    <a:pt x="6110078" y="1581115"/>
                    <a:pt x="6105667" y="1581115"/>
                  </a:cubicBezTo>
                  <a:lnTo>
                    <a:pt x="16632" y="1581115"/>
                  </a:lnTo>
                  <a:cubicBezTo>
                    <a:pt x="12221" y="1581115"/>
                    <a:pt x="7991" y="1579363"/>
                    <a:pt x="4871" y="1576243"/>
                  </a:cubicBezTo>
                  <a:cubicBezTo>
                    <a:pt x="1752" y="1573124"/>
                    <a:pt x="0" y="1568894"/>
                    <a:pt x="0" y="1564483"/>
                  </a:cubicBezTo>
                  <a:lnTo>
                    <a:pt x="0" y="16632"/>
                  </a:lnTo>
                  <a:cubicBezTo>
                    <a:pt x="0" y="12221"/>
                    <a:pt x="1752" y="7991"/>
                    <a:pt x="4871" y="4871"/>
                  </a:cubicBezTo>
                  <a:cubicBezTo>
                    <a:pt x="7991" y="1752"/>
                    <a:pt x="12221" y="0"/>
                    <a:pt x="16632" y="0"/>
                  </a:cubicBezTo>
                  <a:close/>
                </a:path>
              </a:pathLst>
            </a:custGeom>
            <a:solidFill>
              <a:srgbClr val="16A9FF"/>
            </a:solidFill>
            <a:ln>
              <a:noFill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268952" lIns="268952" bIns="268952" rIns="268952"/>
            <a:lstStyle/>
            <a:p>
              <a:pPr>
                <a:lnSpc>
                  <a:spcPts val="2668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640870" y="4055816"/>
            <a:ext cx="10045154" cy="2187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73"/>
              </a:lnSpc>
            </a:pPr>
            <a:r>
              <a:rPr lang="en-US" sz="3123">
                <a:solidFill>
                  <a:srgbClr val="FFFFFF"/>
                </a:solidFill>
                <a:latin typeface="Object Sans Bold"/>
              </a:rPr>
              <a:t>Pay yourself first</a:t>
            </a:r>
          </a:p>
          <a:p>
            <a:pPr>
              <a:lnSpc>
                <a:spcPts val="4373"/>
              </a:lnSpc>
            </a:pPr>
            <a:r>
              <a:rPr lang="en-US" sz="3123">
                <a:solidFill>
                  <a:srgbClr val="FFFFFF"/>
                </a:solidFill>
                <a:latin typeface="Object Sans Bold"/>
              </a:rPr>
              <a:t>Build the habit of tracking income and expenses​</a:t>
            </a:r>
          </a:p>
          <a:p>
            <a:pPr>
              <a:lnSpc>
                <a:spcPts val="4373"/>
              </a:lnSpc>
            </a:pPr>
            <a:r>
              <a:rPr lang="en-US" sz="3123">
                <a:solidFill>
                  <a:srgbClr val="FFFFFF"/>
                </a:solidFill>
                <a:latin typeface="Object Sans Bold"/>
              </a:rPr>
              <a:t>Find a method that works for you​</a:t>
            </a:r>
          </a:p>
          <a:p>
            <a:pPr>
              <a:lnSpc>
                <a:spcPts val="4373"/>
              </a:lnSpc>
            </a:pPr>
            <a:r>
              <a:rPr lang="en-US" sz="3123">
                <a:solidFill>
                  <a:srgbClr val="FFFFFF"/>
                </a:solidFill>
                <a:latin typeface="Object Sans Bold"/>
              </a:rPr>
              <a:t>Periodically review your expenses (and trim them!)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616551" y="7508132"/>
            <a:ext cx="5054898" cy="410710"/>
          </a:xfrm>
          <a:custGeom>
            <a:avLst/>
            <a:gdLst/>
            <a:ahLst/>
            <a:cxnLst/>
            <a:rect r="r" b="b" t="t" l="l"/>
            <a:pathLst>
              <a:path h="410710" w="5054898">
                <a:moveTo>
                  <a:pt x="0" y="0"/>
                </a:moveTo>
                <a:lnTo>
                  <a:pt x="5054898" y="0"/>
                </a:lnTo>
                <a:lnTo>
                  <a:pt x="5054898" y="410710"/>
                </a:lnTo>
                <a:lnTo>
                  <a:pt x="0" y="410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418560" y="516899"/>
            <a:ext cx="4514915" cy="4576173"/>
            <a:chOff x="0" y="0"/>
            <a:chExt cx="6019887" cy="6101563"/>
          </a:xfrm>
        </p:grpSpPr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988022">
              <a:off x="571140" y="785752"/>
              <a:ext cx="4828618" cy="4728415"/>
              <a:chOff x="-72390" y="7620"/>
              <a:chExt cx="6487160" cy="635254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r="r" b="b" t="t" l="l"/>
                <a:pathLst>
                  <a:path h="6352540" w="648716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0F4D92"/>
              </a:solid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988022">
              <a:off x="620130" y="587396"/>
              <a:ext cx="4828618" cy="4728415"/>
              <a:chOff x="-72390" y="7620"/>
              <a:chExt cx="6487160" cy="635254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-72390" y="7620"/>
                <a:ext cx="6487160" cy="6352540"/>
              </a:xfrm>
              <a:custGeom>
                <a:avLst/>
                <a:gdLst/>
                <a:ahLst/>
                <a:cxnLst/>
                <a:rect r="r" b="b" t="t" l="l"/>
                <a:pathLst>
                  <a:path h="6352540" w="648716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16A9FF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988022">
              <a:off x="1048177" y="1525381"/>
              <a:ext cx="4350792" cy="219355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867"/>
                </a:lnSpc>
              </a:pPr>
              <a:r>
                <a:rPr lang="en-US" sz="9905">
                  <a:solidFill>
                    <a:srgbClr val="FFFEFE"/>
                  </a:solidFill>
                  <a:latin typeface="Paytone One Bold"/>
                </a:rPr>
                <a:t>KEY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988022">
              <a:off x="802584" y="3245352"/>
              <a:ext cx="4200234" cy="6519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>
                  <a:solidFill>
                    <a:srgbClr val="FFFEFE"/>
                  </a:solidFill>
                  <a:latin typeface="Paytone One"/>
                </a:rPr>
                <a:t>TAKEAWAYS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2980416" y="4112966"/>
            <a:ext cx="385799" cy="386901"/>
          </a:xfrm>
          <a:custGeom>
            <a:avLst/>
            <a:gdLst/>
            <a:ahLst/>
            <a:cxnLst/>
            <a:rect r="r" b="b" t="t" l="l"/>
            <a:pathLst>
              <a:path h="386901" w="385799">
                <a:moveTo>
                  <a:pt x="0" y="0"/>
                </a:moveTo>
                <a:lnTo>
                  <a:pt x="385799" y="0"/>
                </a:lnTo>
                <a:lnTo>
                  <a:pt x="385799" y="386901"/>
                </a:lnTo>
                <a:lnTo>
                  <a:pt x="0" y="386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980416" y="4672497"/>
            <a:ext cx="385799" cy="386901"/>
          </a:xfrm>
          <a:custGeom>
            <a:avLst/>
            <a:gdLst/>
            <a:ahLst/>
            <a:cxnLst/>
            <a:rect r="r" b="b" t="t" l="l"/>
            <a:pathLst>
              <a:path h="386901" w="385799">
                <a:moveTo>
                  <a:pt x="0" y="0"/>
                </a:moveTo>
                <a:lnTo>
                  <a:pt x="385799" y="0"/>
                </a:lnTo>
                <a:lnTo>
                  <a:pt x="385799" y="386901"/>
                </a:lnTo>
                <a:lnTo>
                  <a:pt x="0" y="386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980416" y="5230848"/>
            <a:ext cx="385799" cy="386901"/>
          </a:xfrm>
          <a:custGeom>
            <a:avLst/>
            <a:gdLst/>
            <a:ahLst/>
            <a:cxnLst/>
            <a:rect r="r" b="b" t="t" l="l"/>
            <a:pathLst>
              <a:path h="386901" w="385799">
                <a:moveTo>
                  <a:pt x="0" y="0"/>
                </a:moveTo>
                <a:lnTo>
                  <a:pt x="385799" y="0"/>
                </a:lnTo>
                <a:lnTo>
                  <a:pt x="385799" y="386902"/>
                </a:lnTo>
                <a:lnTo>
                  <a:pt x="0" y="386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980416" y="5789200"/>
            <a:ext cx="385799" cy="386901"/>
          </a:xfrm>
          <a:custGeom>
            <a:avLst/>
            <a:gdLst/>
            <a:ahLst/>
            <a:cxnLst/>
            <a:rect r="r" b="b" t="t" l="l"/>
            <a:pathLst>
              <a:path h="386901" w="385799">
                <a:moveTo>
                  <a:pt x="0" y="0"/>
                </a:moveTo>
                <a:lnTo>
                  <a:pt x="385799" y="0"/>
                </a:lnTo>
                <a:lnTo>
                  <a:pt x="385799" y="386901"/>
                </a:lnTo>
                <a:lnTo>
                  <a:pt x="0" y="386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1" id="21"/>
          <p:cNvSpPr/>
          <p:nvPr/>
        </p:nvSpPr>
        <p:spPr>
          <a:xfrm>
            <a:off x="17323185" y="233115"/>
            <a:ext cx="0" cy="436055"/>
          </a:xfrm>
          <a:prstGeom prst="line">
            <a:avLst/>
          </a:prstGeom>
          <a:ln cap="flat" w="19050">
            <a:solidFill>
              <a:srgbClr val="0F4D9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16525998" y="158879"/>
            <a:ext cx="625585" cy="629447"/>
          </a:xfrm>
          <a:custGeom>
            <a:avLst/>
            <a:gdLst/>
            <a:ahLst/>
            <a:cxnLst/>
            <a:rect r="r" b="b" t="t" l="l"/>
            <a:pathLst>
              <a:path h="629447" w="625585">
                <a:moveTo>
                  <a:pt x="0" y="0"/>
                </a:moveTo>
                <a:lnTo>
                  <a:pt x="625585" y="0"/>
                </a:lnTo>
                <a:lnTo>
                  <a:pt x="625585" y="629447"/>
                </a:lnTo>
                <a:lnTo>
                  <a:pt x="0" y="629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161" t="0" r="-38714" b="0"/>
            </a:stretch>
          </a:blipFill>
        </p:spPr>
      </p:sp>
      <p:sp>
        <p:nvSpPr>
          <p:cNvPr name="Freeform 23" id="23">
            <a:hlinkClick r:id="rId8" tooltip="https://boolamoola.com"/>
          </p:cNvPr>
          <p:cNvSpPr/>
          <p:nvPr/>
        </p:nvSpPr>
        <p:spPr>
          <a:xfrm flipH="false" flipV="false" rot="0">
            <a:off x="17421937" y="95513"/>
            <a:ext cx="751521" cy="751521"/>
          </a:xfrm>
          <a:custGeom>
            <a:avLst/>
            <a:gdLst/>
            <a:ahLst/>
            <a:cxnLst/>
            <a:rect r="r" b="b" t="t" l="l"/>
            <a:pathLst>
              <a:path h="751521" w="751521">
                <a:moveTo>
                  <a:pt x="0" y="0"/>
                </a:moveTo>
                <a:lnTo>
                  <a:pt x="751521" y="0"/>
                </a:lnTo>
                <a:lnTo>
                  <a:pt x="751521" y="751521"/>
                </a:lnTo>
                <a:lnTo>
                  <a:pt x="0" y="7515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6A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778719" y="1900696"/>
            <a:ext cx="12730563" cy="4533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59"/>
              </a:lnSpc>
            </a:pPr>
            <a:r>
              <a:rPr lang="en-US" sz="28122">
                <a:solidFill>
                  <a:srgbClr val="FFFFFF"/>
                </a:solidFill>
                <a:latin typeface="Paytone One"/>
              </a:rPr>
              <a:t>DEBT.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4392487" y="6434091"/>
            <a:ext cx="9503025" cy="1675988"/>
          </a:xfrm>
          <a:custGeom>
            <a:avLst/>
            <a:gdLst/>
            <a:ahLst/>
            <a:cxnLst/>
            <a:rect r="r" b="b" t="t" l="l"/>
            <a:pathLst>
              <a:path h="1675988" w="9503025">
                <a:moveTo>
                  <a:pt x="9503026" y="0"/>
                </a:moveTo>
                <a:lnTo>
                  <a:pt x="0" y="0"/>
                </a:lnTo>
                <a:lnTo>
                  <a:pt x="0" y="1675988"/>
                </a:lnTo>
                <a:lnTo>
                  <a:pt x="9503026" y="1675988"/>
                </a:lnTo>
                <a:lnTo>
                  <a:pt x="95030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525998" y="100171"/>
            <a:ext cx="1647460" cy="746863"/>
            <a:chOff x="0" y="0"/>
            <a:chExt cx="2196613" cy="995818"/>
          </a:xfrm>
        </p:grpSpPr>
        <p:sp>
          <p:nvSpPr>
            <p:cNvPr name="AutoShape 5" id="5"/>
            <p:cNvSpPr/>
            <p:nvPr/>
          </p:nvSpPr>
          <p:spPr>
            <a:xfrm>
              <a:off x="1062915" y="177258"/>
              <a:ext cx="0" cy="581407"/>
            </a:xfrm>
            <a:prstGeom prst="line">
              <a:avLst/>
            </a:prstGeom>
            <a:ln cap="flat" w="254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>
              <a:hlinkClick r:id="rId5" tooltip="https://boolamoola.com"/>
            </p:cNvPr>
            <p:cNvSpPr/>
            <p:nvPr/>
          </p:nvSpPr>
          <p:spPr>
            <a:xfrm flipH="false" flipV="false" rot="0">
              <a:off x="1200796" y="0"/>
              <a:ext cx="995818" cy="995818"/>
            </a:xfrm>
            <a:custGeom>
              <a:avLst/>
              <a:gdLst/>
              <a:ahLst/>
              <a:cxnLst/>
              <a:rect r="r" b="b" t="t" l="l"/>
              <a:pathLst>
                <a:path h="995818" w="995818">
                  <a:moveTo>
                    <a:pt x="0" y="0"/>
                  </a:moveTo>
                  <a:lnTo>
                    <a:pt x="995817" y="0"/>
                  </a:lnTo>
                  <a:lnTo>
                    <a:pt x="995817" y="995818"/>
                  </a:lnTo>
                  <a:lnTo>
                    <a:pt x="0" y="995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78277"/>
              <a:ext cx="834113" cy="839263"/>
            </a:xfrm>
            <a:custGeom>
              <a:avLst/>
              <a:gdLst/>
              <a:ahLst/>
              <a:cxnLst/>
              <a:rect r="r" b="b" t="t" l="l"/>
              <a:pathLst>
                <a:path h="839263" w="834113">
                  <a:moveTo>
                    <a:pt x="0" y="0"/>
                  </a:moveTo>
                  <a:lnTo>
                    <a:pt x="834113" y="0"/>
                  </a:lnTo>
                  <a:lnTo>
                    <a:pt x="834113" y="839263"/>
                  </a:lnTo>
                  <a:lnTo>
                    <a:pt x="0" y="839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0161" t="0" r="-38714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DAFmpv4wN4U</dc:identifier>
  <dcterms:modified xsi:type="dcterms:W3CDTF">2011-08-01T06:04:30Z</dcterms:modified>
  <cp:revision>1</cp:revision>
  <dc:title>Boola Moola - Undergrads - Mastering Your Money</dc:title>
</cp:coreProperties>
</file>