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Hiatus" charset="0"/>
      <p:regular r:id="rId28"/>
    </p:embeddedFont>
    <p:embeddedFont>
      <p:font typeface="Object Sans" panose="020B0604020202020204" charset="0"/>
      <p:regular r:id="rId29"/>
    </p:embeddedFont>
    <p:embeddedFont>
      <p:font typeface="Object Sans Bold" panose="020B0604020202020204" charset="0"/>
      <p:regular r:id="rId30"/>
    </p:embeddedFont>
    <p:embeddedFont>
      <p:font typeface="Object Sans Bold Bold" panose="020B0604020202020204" charset="0"/>
      <p:regular r:id="rId31"/>
    </p:embeddedFont>
    <p:embeddedFont>
      <p:font typeface="Paytone One" panose="020B0604020202020204" charset="0"/>
      <p:regular r:id="rId32"/>
    </p:embeddedFont>
    <p:embeddedFont>
      <p:font typeface="Poppins Medium Bold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4D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75303" autoAdjust="0"/>
  </p:normalViewPr>
  <p:slideViewPr>
    <p:cSldViewPr>
      <p:cViewPr>
        <p:scale>
          <a:sx n="51" d="100"/>
          <a:sy n="51" d="100"/>
        </p:scale>
        <p:origin x="1914" y="-3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oolamoola.com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oolamoola.com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hyperlink" Target="https://boolamoola.com" TargetMode="Externa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hyperlink" Target="https://boolamoola.com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boolamoola.com" TargetMode="External"/><Relationship Id="rId3" Type="http://schemas.openxmlformats.org/officeDocument/2006/relationships/image" Target="../media/image35.png"/><Relationship Id="rId7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36.sv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oolamoola.com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boolamoola.com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hyperlink" Target="https://boolamoola.com" TargetMode="Externa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svg"/><Relationship Id="rId18" Type="http://schemas.openxmlformats.org/officeDocument/2006/relationships/image" Target="../media/image56.png"/><Relationship Id="rId3" Type="http://schemas.openxmlformats.org/officeDocument/2006/relationships/image" Target="../media/image41.svg"/><Relationship Id="rId21" Type="http://schemas.openxmlformats.org/officeDocument/2006/relationships/image" Target="../media/image59.svg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17" Type="http://schemas.openxmlformats.org/officeDocument/2006/relationships/image" Target="../media/image55.sv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24" Type="http://schemas.openxmlformats.org/officeDocument/2006/relationships/image" Target="../media/image5.png"/><Relationship Id="rId5" Type="http://schemas.openxmlformats.org/officeDocument/2006/relationships/image" Target="../media/image43.svg"/><Relationship Id="rId15" Type="http://schemas.openxmlformats.org/officeDocument/2006/relationships/image" Target="../media/image53.svg"/><Relationship Id="rId23" Type="http://schemas.openxmlformats.org/officeDocument/2006/relationships/hyperlink" Target="https://boolamoola.com" TargetMode="External"/><Relationship Id="rId10" Type="http://schemas.openxmlformats.org/officeDocument/2006/relationships/image" Target="../media/image48.png"/><Relationship Id="rId19" Type="http://schemas.openxmlformats.org/officeDocument/2006/relationships/image" Target="../media/image57.svg"/><Relationship Id="rId4" Type="http://schemas.openxmlformats.org/officeDocument/2006/relationships/image" Target="../media/image42.png"/><Relationship Id="rId9" Type="http://schemas.openxmlformats.org/officeDocument/2006/relationships/image" Target="../media/image47.svg"/><Relationship Id="rId14" Type="http://schemas.openxmlformats.org/officeDocument/2006/relationships/image" Target="../media/image52.png"/><Relationship Id="rId22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61.png"/><Relationship Id="rId7" Type="http://schemas.openxmlformats.org/officeDocument/2006/relationships/image" Target="../media/image3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5.png"/><Relationship Id="rId5" Type="http://schemas.openxmlformats.org/officeDocument/2006/relationships/image" Target="../media/image19.png"/><Relationship Id="rId10" Type="http://schemas.openxmlformats.org/officeDocument/2006/relationships/hyperlink" Target="https://boolamoola.com" TargetMode="External"/><Relationship Id="rId4" Type="http://schemas.openxmlformats.org/officeDocument/2006/relationships/image" Target="../media/image62.svg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4.jpe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5.png"/><Relationship Id="rId4" Type="http://schemas.openxmlformats.org/officeDocument/2006/relationships/image" Target="../media/image65.png"/><Relationship Id="rId9" Type="http://schemas.openxmlformats.org/officeDocument/2006/relationships/hyperlink" Target="https://boolamoola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61.png"/><Relationship Id="rId7" Type="http://schemas.openxmlformats.org/officeDocument/2006/relationships/image" Target="../media/image35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5.png"/><Relationship Id="rId5" Type="http://schemas.openxmlformats.org/officeDocument/2006/relationships/image" Target="../media/image19.png"/><Relationship Id="rId10" Type="http://schemas.openxmlformats.org/officeDocument/2006/relationships/hyperlink" Target="https://boolamoola.com" TargetMode="External"/><Relationship Id="rId4" Type="http://schemas.openxmlformats.org/officeDocument/2006/relationships/image" Target="../media/image62.svg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2.svg"/><Relationship Id="rId7" Type="http://schemas.openxmlformats.org/officeDocument/2006/relationships/hyperlink" Target="https://boolamoola.com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1.png"/><Relationship Id="rId7" Type="http://schemas.openxmlformats.org/officeDocument/2006/relationships/hyperlink" Target="https://boolamoola.com" TargetMode="External"/><Relationship Id="rId12" Type="http://schemas.openxmlformats.org/officeDocument/2006/relationships/hyperlink" Target="http://www.htk.com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hyperlink" Target="http://calendly.com/acrookshank" TargetMode="External"/><Relationship Id="rId5" Type="http://schemas.openxmlformats.org/officeDocument/2006/relationships/image" Target="../media/image70.png"/><Relationship Id="rId10" Type="http://schemas.openxmlformats.org/officeDocument/2006/relationships/hyperlink" Target="http://calendly.com/nedeen-1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://calendly.com/jcaserta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hyperlink" Target="https://boolamoola.com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4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hyperlink" Target="https://boolamoola.co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oolamoola.com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hyperlink" Target="https://www.adp.com/resources/tools/calculators/salary-paycheck-calculator.aspx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5.png"/><Relationship Id="rId4" Type="http://schemas.openxmlformats.org/officeDocument/2006/relationships/hyperlink" Target="https://www.paycheckcity.com/calculator" TargetMode="External"/><Relationship Id="rId9" Type="http://schemas.openxmlformats.org/officeDocument/2006/relationships/hyperlink" Target="https://boolamoola.co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oolamoola.com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hyperlink" Target="https://boolamoola.com" TargetMode="Externa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oolamoola.com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C1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28700" y="1686036"/>
            <a:ext cx="7916422" cy="11535769"/>
          </a:xfrm>
          <a:custGeom>
            <a:avLst/>
            <a:gdLst/>
            <a:ahLst/>
            <a:cxnLst/>
            <a:rect l="l" t="t" r="r" b="b"/>
            <a:pathLst>
              <a:path w="7916422" h="11535769">
                <a:moveTo>
                  <a:pt x="7916422" y="0"/>
                </a:moveTo>
                <a:lnTo>
                  <a:pt x="0" y="0"/>
                </a:lnTo>
                <a:lnTo>
                  <a:pt x="0" y="11535769"/>
                </a:lnTo>
                <a:lnTo>
                  <a:pt x="7916422" y="11535769"/>
                </a:lnTo>
                <a:lnTo>
                  <a:pt x="791642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2444406"/>
            <a:ext cx="16230600" cy="3677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92"/>
              </a:lnSpc>
            </a:pPr>
            <a:r>
              <a:rPr lang="en-US" sz="21494">
                <a:solidFill>
                  <a:srgbClr val="FFFEFE"/>
                </a:solidFill>
                <a:latin typeface="Paytone One"/>
              </a:rPr>
              <a:t>BUDGETING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331448" y="3206212"/>
            <a:ext cx="2450341" cy="4031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48"/>
              </a:lnSpc>
            </a:pPr>
            <a:r>
              <a:rPr lang="en-US" sz="23320">
                <a:solidFill>
                  <a:srgbClr val="0F4D92"/>
                </a:solidFill>
                <a:latin typeface="Hiatus"/>
              </a:rPr>
              <a:t>101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201400" y="7396771"/>
            <a:ext cx="6027519" cy="4898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975"/>
              </a:lnSpc>
            </a:pPr>
            <a:r>
              <a:rPr lang="en-US" sz="2839" dirty="0">
                <a:solidFill>
                  <a:srgbClr val="FFFFFF"/>
                </a:solidFill>
                <a:latin typeface="Object Sans Bold"/>
              </a:rPr>
              <a:t>Making a plan for your cash flow.</a:t>
            </a:r>
          </a:p>
        </p:txBody>
      </p:sp>
      <p:sp>
        <p:nvSpPr>
          <p:cNvPr id="6" name="Freeform 6"/>
          <p:cNvSpPr/>
          <p:nvPr/>
        </p:nvSpPr>
        <p:spPr>
          <a:xfrm rot="667695">
            <a:off x="15369349" y="7679510"/>
            <a:ext cx="1937773" cy="414199"/>
          </a:xfrm>
          <a:custGeom>
            <a:avLst/>
            <a:gdLst/>
            <a:ahLst/>
            <a:cxnLst/>
            <a:rect l="l" t="t" r="r" b="b"/>
            <a:pathLst>
              <a:path w="1937773" h="414199">
                <a:moveTo>
                  <a:pt x="0" y="0"/>
                </a:moveTo>
                <a:lnTo>
                  <a:pt x="1937772" y="0"/>
                </a:lnTo>
                <a:lnTo>
                  <a:pt x="1937772" y="414199"/>
                </a:lnTo>
                <a:lnTo>
                  <a:pt x="0" y="4141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4331448" y="1476176"/>
            <a:ext cx="2807212" cy="1377805"/>
            <a:chOff x="0" y="0"/>
            <a:chExt cx="3742950" cy="1837073"/>
          </a:xfrm>
        </p:grpSpPr>
        <p:sp>
          <p:nvSpPr>
            <p:cNvPr id="8" name="Freeform 8"/>
            <p:cNvSpPr/>
            <p:nvPr/>
          </p:nvSpPr>
          <p:spPr>
            <a:xfrm>
              <a:off x="0" y="150623"/>
              <a:ext cx="1254625" cy="1537608"/>
            </a:xfrm>
            <a:custGeom>
              <a:avLst/>
              <a:gdLst/>
              <a:ahLst/>
              <a:cxnLst/>
              <a:rect l="l" t="t" r="r" b="b"/>
              <a:pathLst>
                <a:path w="1254625" h="1537608">
                  <a:moveTo>
                    <a:pt x="0" y="0"/>
                  </a:moveTo>
                  <a:lnTo>
                    <a:pt x="1254625" y="0"/>
                  </a:lnTo>
                  <a:lnTo>
                    <a:pt x="1254625" y="1537608"/>
                  </a:lnTo>
                  <a:lnTo>
                    <a:pt x="0" y="1537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9" name="AutoShape 9"/>
            <p:cNvSpPr/>
            <p:nvPr/>
          </p:nvSpPr>
          <p:spPr>
            <a:xfrm>
              <a:off x="1651517" y="327003"/>
              <a:ext cx="0" cy="1072572"/>
            </a:xfrm>
            <a:prstGeom prst="line">
              <a:avLst/>
            </a:prstGeom>
            <a:ln w="46858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Freeform 10">
              <a:hlinkClick r:id="rId6" tooltip="https://boolamoola.com"/>
            </p:cNvPr>
            <p:cNvSpPr/>
            <p:nvPr/>
          </p:nvSpPr>
          <p:spPr>
            <a:xfrm>
              <a:off x="1905877" y="0"/>
              <a:ext cx="1837073" cy="1837073"/>
            </a:xfrm>
            <a:custGeom>
              <a:avLst/>
              <a:gdLst/>
              <a:ahLst/>
              <a:cxnLst/>
              <a:rect l="l" t="t" r="r" b="b"/>
              <a:pathLst>
                <a:path w="1837073" h="1837073">
                  <a:moveTo>
                    <a:pt x="0" y="0"/>
                  </a:moveTo>
                  <a:lnTo>
                    <a:pt x="1837073" y="0"/>
                  </a:lnTo>
                  <a:lnTo>
                    <a:pt x="1837073" y="1837073"/>
                  </a:lnTo>
                  <a:lnTo>
                    <a:pt x="0" y="1837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 flipH="1">
            <a:off x="6507039" y="1686036"/>
            <a:ext cx="2438082" cy="11535769"/>
          </a:xfrm>
          <a:custGeom>
            <a:avLst/>
            <a:gdLst/>
            <a:ahLst/>
            <a:cxnLst/>
            <a:rect l="l" t="t" r="r" b="b"/>
            <a:pathLst>
              <a:path w="2438082" h="11535769">
                <a:moveTo>
                  <a:pt x="2438083" y="0"/>
                </a:moveTo>
                <a:lnTo>
                  <a:pt x="0" y="0"/>
                </a:lnTo>
                <a:lnTo>
                  <a:pt x="0" y="11535769"/>
                </a:lnTo>
                <a:lnTo>
                  <a:pt x="2438083" y="11535769"/>
                </a:lnTo>
                <a:lnTo>
                  <a:pt x="2438083" y="0"/>
                </a:lnTo>
                <a:close/>
              </a:path>
            </a:pathLst>
          </a:custGeom>
          <a:blipFill>
            <a:blip r:embed="rId2"/>
            <a:stretch>
              <a:fillRect r="-224698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C1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945811" y="4537837"/>
            <a:ext cx="6496475" cy="2390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91"/>
              </a:lnSpc>
            </a:pPr>
            <a:r>
              <a:rPr lang="en-US" sz="2279">
                <a:solidFill>
                  <a:srgbClr val="FFFFFF"/>
                </a:solidFill>
                <a:latin typeface="Object Sans"/>
              </a:rPr>
              <a:t>Medicare is the federal health insurance program for:</a:t>
            </a:r>
          </a:p>
          <a:p>
            <a:pPr marL="492252" lvl="1" indent="-246126">
              <a:lnSpc>
                <a:spcPts val="3191"/>
              </a:lnSpc>
              <a:buFont typeface="Arial"/>
              <a:buChar char="•"/>
            </a:pPr>
            <a:r>
              <a:rPr lang="en-US" sz="2279">
                <a:solidFill>
                  <a:srgbClr val="FFFFFF"/>
                </a:solidFill>
                <a:latin typeface="Object Sans"/>
              </a:rPr>
              <a:t>People 65+</a:t>
            </a:r>
          </a:p>
          <a:p>
            <a:pPr marL="492252" lvl="1" indent="-246126">
              <a:lnSpc>
                <a:spcPts val="3191"/>
              </a:lnSpc>
              <a:buFont typeface="Arial"/>
              <a:buChar char="•"/>
            </a:pPr>
            <a:r>
              <a:rPr lang="en-US" sz="2279">
                <a:solidFill>
                  <a:srgbClr val="FFFFFF"/>
                </a:solidFill>
                <a:latin typeface="Object Sans"/>
              </a:rPr>
              <a:t>Certain younger people with disabilities</a:t>
            </a:r>
          </a:p>
          <a:p>
            <a:pPr marL="492252" lvl="1" indent="-246126">
              <a:lnSpc>
                <a:spcPts val="3191"/>
              </a:lnSpc>
              <a:buFont typeface="Arial"/>
              <a:buChar char="•"/>
            </a:pPr>
            <a:r>
              <a:rPr lang="en-US" sz="2279">
                <a:solidFill>
                  <a:srgbClr val="FFFFFF"/>
                </a:solidFill>
                <a:latin typeface="Object Sans"/>
              </a:rPr>
              <a:t>People with End-Stage Renal Disease (permanent kidney failure)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428682" y="8068437"/>
            <a:ext cx="6116589" cy="1189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91"/>
              </a:lnSpc>
            </a:pPr>
            <a:r>
              <a:rPr lang="en-US" sz="2279">
                <a:solidFill>
                  <a:srgbClr val="FFFFFF"/>
                </a:solidFill>
                <a:latin typeface="Object Sans"/>
              </a:rPr>
              <a:t>You can contribute 1.45% of your total income w/ no limit; if self-employed, you can double those amounts.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945811" y="7308850"/>
            <a:ext cx="4457295" cy="607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58"/>
              </a:lnSpc>
            </a:pPr>
            <a:r>
              <a:rPr lang="en-US" sz="3470">
                <a:solidFill>
                  <a:srgbClr val="FFFFFF"/>
                </a:solidFill>
                <a:latin typeface="Object Sans Bold"/>
              </a:rPr>
              <a:t>How is it </a:t>
            </a:r>
            <a:r>
              <a:rPr lang="en-US" sz="3470">
                <a:solidFill>
                  <a:srgbClr val="0F4D92"/>
                </a:solidFill>
                <a:latin typeface="Object Sans Bold"/>
              </a:rPr>
              <a:t>Funded</a:t>
            </a:r>
            <a:r>
              <a:rPr lang="en-US" sz="3470">
                <a:solidFill>
                  <a:srgbClr val="FFFFFF"/>
                </a:solidFill>
                <a:latin typeface="Object Sans Bold"/>
              </a:rPr>
              <a:t>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945811" y="3774119"/>
            <a:ext cx="4598960" cy="607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58"/>
              </a:lnSpc>
            </a:pPr>
            <a:r>
              <a:rPr lang="en-US" sz="3470">
                <a:solidFill>
                  <a:srgbClr val="FFFFFF"/>
                </a:solidFill>
                <a:latin typeface="Object Sans Bold"/>
              </a:rPr>
              <a:t>What is </a:t>
            </a:r>
            <a:r>
              <a:rPr lang="en-US" sz="3470">
                <a:solidFill>
                  <a:srgbClr val="0F4D92"/>
                </a:solidFill>
                <a:latin typeface="Object Sans Bold"/>
              </a:rPr>
              <a:t>Medicare</a:t>
            </a:r>
            <a:r>
              <a:rPr lang="en-US" sz="3470">
                <a:solidFill>
                  <a:srgbClr val="FFFFFF"/>
                </a:solidFill>
                <a:latin typeface="Object Sans Bold"/>
              </a:rPr>
              <a:t>?</a:t>
            </a:r>
          </a:p>
        </p:txBody>
      </p:sp>
      <p:sp>
        <p:nvSpPr>
          <p:cNvPr id="6" name="Freeform 6"/>
          <p:cNvSpPr/>
          <p:nvPr/>
        </p:nvSpPr>
        <p:spPr>
          <a:xfrm>
            <a:off x="11009428" y="5418066"/>
            <a:ext cx="352363" cy="289579"/>
          </a:xfrm>
          <a:custGeom>
            <a:avLst/>
            <a:gdLst/>
            <a:ahLst/>
            <a:cxnLst/>
            <a:rect l="l" t="t" r="r" b="b"/>
            <a:pathLst>
              <a:path w="352363" h="289579">
                <a:moveTo>
                  <a:pt x="0" y="0"/>
                </a:moveTo>
                <a:lnTo>
                  <a:pt x="352363" y="0"/>
                </a:lnTo>
                <a:lnTo>
                  <a:pt x="352363" y="289578"/>
                </a:lnTo>
                <a:lnTo>
                  <a:pt x="0" y="2895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009428" y="5835233"/>
            <a:ext cx="352363" cy="289579"/>
          </a:xfrm>
          <a:custGeom>
            <a:avLst/>
            <a:gdLst/>
            <a:ahLst/>
            <a:cxnLst/>
            <a:rect l="l" t="t" r="r" b="b"/>
            <a:pathLst>
              <a:path w="352363" h="289579">
                <a:moveTo>
                  <a:pt x="0" y="0"/>
                </a:moveTo>
                <a:lnTo>
                  <a:pt x="352363" y="0"/>
                </a:lnTo>
                <a:lnTo>
                  <a:pt x="352363" y="289578"/>
                </a:lnTo>
                <a:lnTo>
                  <a:pt x="0" y="2895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009428" y="6248636"/>
            <a:ext cx="352363" cy="289579"/>
          </a:xfrm>
          <a:custGeom>
            <a:avLst/>
            <a:gdLst/>
            <a:ahLst/>
            <a:cxnLst/>
            <a:rect l="l" t="t" r="r" b="b"/>
            <a:pathLst>
              <a:path w="352363" h="289579">
                <a:moveTo>
                  <a:pt x="0" y="0"/>
                </a:moveTo>
                <a:lnTo>
                  <a:pt x="352363" y="0"/>
                </a:lnTo>
                <a:lnTo>
                  <a:pt x="352363" y="289579"/>
                </a:lnTo>
                <a:lnTo>
                  <a:pt x="0" y="289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009428" y="8116062"/>
            <a:ext cx="352363" cy="289579"/>
          </a:xfrm>
          <a:custGeom>
            <a:avLst/>
            <a:gdLst/>
            <a:ahLst/>
            <a:cxnLst/>
            <a:rect l="l" t="t" r="r" b="b"/>
            <a:pathLst>
              <a:path w="352363" h="289579">
                <a:moveTo>
                  <a:pt x="0" y="0"/>
                </a:moveTo>
                <a:lnTo>
                  <a:pt x="352363" y="0"/>
                </a:lnTo>
                <a:lnTo>
                  <a:pt x="352363" y="289579"/>
                </a:lnTo>
                <a:lnTo>
                  <a:pt x="0" y="289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455812"/>
            <a:ext cx="16230600" cy="2216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987"/>
              </a:lnSpc>
            </a:pPr>
            <a:r>
              <a:rPr lang="en-US" sz="13731" spc="398">
                <a:solidFill>
                  <a:srgbClr val="FFFFFF"/>
                </a:solidFill>
                <a:latin typeface="Paytone One Bold"/>
              </a:rPr>
              <a:t>UNDERSTANDING</a:t>
            </a:r>
          </a:p>
        </p:txBody>
      </p:sp>
      <p:sp>
        <p:nvSpPr>
          <p:cNvPr id="11" name="Freeform 11"/>
          <p:cNvSpPr/>
          <p:nvPr/>
        </p:nvSpPr>
        <p:spPr>
          <a:xfrm>
            <a:off x="476422" y="1356664"/>
            <a:ext cx="9494067" cy="8930336"/>
          </a:xfrm>
          <a:custGeom>
            <a:avLst/>
            <a:gdLst/>
            <a:ahLst/>
            <a:cxnLst/>
            <a:rect l="l" t="t" r="r" b="b"/>
            <a:pathLst>
              <a:path w="9494067" h="8930336">
                <a:moveTo>
                  <a:pt x="0" y="0"/>
                </a:moveTo>
                <a:lnTo>
                  <a:pt x="9494067" y="0"/>
                </a:lnTo>
                <a:lnTo>
                  <a:pt x="9494067" y="8930336"/>
                </a:lnTo>
                <a:lnTo>
                  <a:pt x="0" y="89303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8693" t="-74032" r="-39157" b="-109762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2477145" y="1061389"/>
            <a:ext cx="4679171" cy="2346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42"/>
              </a:lnSpc>
            </a:pPr>
            <a:r>
              <a:rPr lang="en-US" sz="13601">
                <a:solidFill>
                  <a:srgbClr val="0F4D92"/>
                </a:solidFill>
                <a:latin typeface="Hiatus"/>
              </a:rPr>
              <a:t>Medicare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6651759" y="100171"/>
            <a:ext cx="1521699" cy="746863"/>
            <a:chOff x="0" y="0"/>
            <a:chExt cx="2028932" cy="995818"/>
          </a:xfrm>
        </p:grpSpPr>
        <p:sp>
          <p:nvSpPr>
            <p:cNvPr id="14" name="Freeform 14"/>
            <p:cNvSpPr/>
            <p:nvPr/>
          </p:nvSpPr>
          <p:spPr>
            <a:xfrm>
              <a:off x="0" y="81648"/>
              <a:ext cx="680092" cy="833488"/>
            </a:xfrm>
            <a:custGeom>
              <a:avLst/>
              <a:gdLst/>
              <a:ahLst/>
              <a:cxnLst/>
              <a:rect l="l" t="t" r="r" b="b"/>
              <a:pathLst>
                <a:path w="680092" h="833488">
                  <a:moveTo>
                    <a:pt x="0" y="0"/>
                  </a:moveTo>
                  <a:lnTo>
                    <a:pt x="680092" y="0"/>
                  </a:lnTo>
                  <a:lnTo>
                    <a:pt x="680092" y="833487"/>
                  </a:lnTo>
                  <a:lnTo>
                    <a:pt x="0" y="83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5" name="AutoShape 15"/>
            <p:cNvSpPr/>
            <p:nvPr/>
          </p:nvSpPr>
          <p:spPr>
            <a:xfrm>
              <a:off x="895234" y="177258"/>
              <a:ext cx="0" cy="581407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6" name="Freeform 16">
              <a:hlinkClick r:id="rId6" tooltip="https://boolamoola.com"/>
            </p:cNvPr>
            <p:cNvSpPr/>
            <p:nvPr/>
          </p:nvSpPr>
          <p:spPr>
            <a:xfrm>
              <a:off x="1033114" y="0"/>
              <a:ext cx="995818" cy="995818"/>
            </a:xfrm>
            <a:custGeom>
              <a:avLst/>
              <a:gdLst/>
              <a:ahLst/>
              <a:cxnLst/>
              <a:rect l="l" t="t" r="r" b="b"/>
              <a:pathLst>
                <a:path w="995818" h="995818">
                  <a:moveTo>
                    <a:pt x="0" y="0"/>
                  </a:moveTo>
                  <a:lnTo>
                    <a:pt x="995818" y="0"/>
                  </a:lnTo>
                  <a:lnTo>
                    <a:pt x="995818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C1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F4D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20032" y="6365818"/>
            <a:ext cx="6830946" cy="2478833"/>
            <a:chOff x="0" y="0"/>
            <a:chExt cx="9107928" cy="3305110"/>
          </a:xfrm>
        </p:grpSpPr>
        <p:sp>
          <p:nvSpPr>
            <p:cNvPr id="6" name="AutoShape 6"/>
            <p:cNvSpPr/>
            <p:nvPr/>
          </p:nvSpPr>
          <p:spPr>
            <a:xfrm>
              <a:off x="844494" y="3244905"/>
              <a:ext cx="7327222" cy="0"/>
            </a:xfrm>
            <a:prstGeom prst="line">
              <a:avLst/>
            </a:prstGeom>
            <a:ln w="635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844494" y="139700"/>
              <a:ext cx="8263434" cy="2361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48"/>
                </a:lnSpc>
              </a:pPr>
              <a:r>
                <a:rPr lang="en-US" sz="3391">
                  <a:solidFill>
                    <a:srgbClr val="41C1BA"/>
                  </a:solidFill>
                  <a:latin typeface="Object Sans Bold"/>
                </a:rPr>
                <a:t>Taxable Income​</a:t>
              </a:r>
            </a:p>
            <a:p>
              <a:pPr>
                <a:lnSpc>
                  <a:spcPts val="4748"/>
                </a:lnSpc>
              </a:pPr>
              <a:r>
                <a:rPr lang="en-US" sz="3391">
                  <a:solidFill>
                    <a:srgbClr val="FFFFFF"/>
                  </a:solidFill>
                  <a:latin typeface="Object Sans"/>
                </a:rPr>
                <a:t>Less credits and prepayments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90737" y="687494"/>
              <a:ext cx="545800" cy="1225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738"/>
                </a:lnSpc>
              </a:pPr>
              <a:r>
                <a:rPr lang="en-US" sz="5527">
                  <a:solidFill>
                    <a:srgbClr val="41C1BA"/>
                  </a:solidFill>
                  <a:latin typeface="Poppins Medium Bold"/>
                </a:rPr>
                <a:t>-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04775"/>
              <a:ext cx="727273" cy="1225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738"/>
                </a:lnSpc>
              </a:pPr>
              <a:r>
                <a:rPr lang="en-US" sz="5527">
                  <a:solidFill>
                    <a:srgbClr val="FFFEFE"/>
                  </a:solidFill>
                  <a:latin typeface="Poppins Medium Bold"/>
                </a:rPr>
                <a:t>=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20032" y="430229"/>
            <a:ext cx="6762157" cy="2314157"/>
            <a:chOff x="0" y="0"/>
            <a:chExt cx="9016210" cy="3085543"/>
          </a:xfrm>
        </p:grpSpPr>
        <p:sp>
          <p:nvSpPr>
            <p:cNvPr id="11" name="TextBox 11"/>
            <p:cNvSpPr txBox="1"/>
            <p:nvPr/>
          </p:nvSpPr>
          <p:spPr>
            <a:xfrm>
              <a:off x="752775" y="-76200"/>
              <a:ext cx="8263434" cy="31617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48"/>
                </a:lnSpc>
              </a:pPr>
              <a:r>
                <a:rPr lang="en-US" sz="3391">
                  <a:solidFill>
                    <a:srgbClr val="41C1BA"/>
                  </a:solidFill>
                  <a:latin typeface="Object Sans Bold"/>
                </a:rPr>
                <a:t>Gross Income​</a:t>
              </a:r>
            </a:p>
            <a:p>
              <a:pPr>
                <a:lnSpc>
                  <a:spcPts val="4748"/>
                </a:lnSpc>
              </a:pPr>
              <a:r>
                <a:rPr lang="en-US" sz="3391">
                  <a:solidFill>
                    <a:srgbClr val="FFFFFF"/>
                  </a:solidFill>
                  <a:latin typeface="Object Sans"/>
                </a:rPr>
                <a:t>Deductions for adjusted gross income​</a:t>
              </a:r>
            </a:p>
            <a:p>
              <a:pPr>
                <a:lnSpc>
                  <a:spcPts val="4748"/>
                </a:lnSpc>
              </a:pPr>
              <a:endParaRPr lang="en-US" sz="3391">
                <a:solidFill>
                  <a:srgbClr val="FFFFFF"/>
                </a:solidFill>
                <a:latin typeface="Object San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40615"/>
              <a:ext cx="545800" cy="12180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738"/>
                </a:lnSpc>
              </a:pPr>
              <a:r>
                <a:rPr lang="en-US" sz="5527">
                  <a:solidFill>
                    <a:srgbClr val="41C1BA"/>
                  </a:solidFill>
                  <a:latin typeface="Poppins Medium Bold"/>
                </a:rPr>
                <a:t>-</a:t>
              </a:r>
            </a:p>
          </p:txBody>
        </p:sp>
        <p:sp>
          <p:nvSpPr>
            <p:cNvPr id="13" name="AutoShape 13"/>
            <p:cNvSpPr/>
            <p:nvPr/>
          </p:nvSpPr>
          <p:spPr>
            <a:xfrm>
              <a:off x="752775" y="2695560"/>
              <a:ext cx="7327222" cy="0"/>
            </a:xfrm>
            <a:prstGeom prst="line">
              <a:avLst/>
            </a:prstGeom>
            <a:ln w="635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10186006" y="2730583"/>
            <a:ext cx="7524435" cy="3453798"/>
            <a:chOff x="0" y="0"/>
            <a:chExt cx="10032580" cy="4605064"/>
          </a:xfrm>
        </p:grpSpPr>
        <p:sp>
          <p:nvSpPr>
            <p:cNvPr id="15" name="TextBox 15"/>
            <p:cNvSpPr txBox="1"/>
            <p:nvPr/>
          </p:nvSpPr>
          <p:spPr>
            <a:xfrm>
              <a:off x="843512" y="79447"/>
              <a:ext cx="9189068" cy="3961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48"/>
                </a:lnSpc>
              </a:pPr>
              <a:r>
                <a:rPr lang="en-US" sz="3391">
                  <a:solidFill>
                    <a:srgbClr val="41C1BA"/>
                  </a:solidFill>
                  <a:latin typeface="Object Sans Bold"/>
                </a:rPr>
                <a:t>Adjusted Gross Income​</a:t>
              </a:r>
            </a:p>
            <a:p>
              <a:pPr>
                <a:lnSpc>
                  <a:spcPts val="4748"/>
                </a:lnSpc>
              </a:pPr>
              <a:r>
                <a:rPr lang="en-US" sz="3391">
                  <a:solidFill>
                    <a:srgbClr val="FFFFFF"/>
                  </a:solidFill>
                  <a:latin typeface="Object Sans"/>
                </a:rPr>
                <a:t>Greater of standard deduction or itemized deductions​</a:t>
              </a:r>
            </a:p>
            <a:p>
              <a:pPr>
                <a:lnSpc>
                  <a:spcPts val="4748"/>
                </a:lnSpc>
              </a:pPr>
              <a:r>
                <a:rPr lang="en-US" sz="3391">
                  <a:solidFill>
                    <a:srgbClr val="FFFFFF"/>
                  </a:solidFill>
                  <a:latin typeface="Object Sans"/>
                </a:rPr>
                <a:t>Less personal and dependency exemptions​</a:t>
              </a: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889862" y="4544858"/>
              <a:ext cx="7327222" cy="0"/>
            </a:xfrm>
            <a:prstGeom prst="line">
              <a:avLst/>
            </a:prstGeom>
            <a:ln w="635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104775"/>
              <a:ext cx="727273" cy="1225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738"/>
                </a:lnSpc>
              </a:pPr>
              <a:r>
                <a:rPr lang="en-US" sz="5527">
                  <a:solidFill>
                    <a:srgbClr val="FFFEFE"/>
                  </a:solidFill>
                  <a:latin typeface="Poppins Medium Bold"/>
                </a:rPr>
                <a:t>=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5368" y="647499"/>
              <a:ext cx="545800" cy="12180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738"/>
                </a:lnSpc>
              </a:pPr>
              <a:r>
                <a:rPr lang="en-US" sz="5527">
                  <a:solidFill>
                    <a:srgbClr val="41C1BA"/>
                  </a:solidFill>
                  <a:latin typeface="Poppins Medium Bold"/>
                </a:rPr>
                <a:t>-</a:t>
              </a:r>
            </a:p>
          </p:txBody>
        </p:sp>
      </p:grpSp>
      <p:sp>
        <p:nvSpPr>
          <p:cNvPr id="19" name="Freeform 19"/>
          <p:cNvSpPr/>
          <p:nvPr/>
        </p:nvSpPr>
        <p:spPr>
          <a:xfrm rot="-3830630" flipV="1">
            <a:off x="-774119" y="5124978"/>
            <a:ext cx="5423130" cy="4114800"/>
          </a:xfrm>
          <a:custGeom>
            <a:avLst/>
            <a:gdLst/>
            <a:ahLst/>
            <a:cxnLst/>
            <a:rect l="l" t="t" r="r" b="b"/>
            <a:pathLst>
              <a:path w="5423130" h="4114800">
                <a:moveTo>
                  <a:pt x="0" y="4114800"/>
                </a:moveTo>
                <a:lnTo>
                  <a:pt x="5423130" y="4114800"/>
                </a:lnTo>
                <a:lnTo>
                  <a:pt x="542313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764728" y="3064128"/>
            <a:ext cx="7373595" cy="2079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96"/>
              </a:lnSpc>
            </a:pPr>
            <a:r>
              <a:rPr lang="en-US" sz="8015">
                <a:solidFill>
                  <a:srgbClr val="FFFFFF"/>
                </a:solidFill>
                <a:latin typeface="Paytone One Bold"/>
              </a:rPr>
              <a:t>BASIC INCOME TAX FORMULA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0151980" y="9016101"/>
            <a:ext cx="6830210" cy="840670"/>
            <a:chOff x="0" y="0"/>
            <a:chExt cx="9106947" cy="1120894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104775"/>
              <a:ext cx="727273" cy="1225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738"/>
                </a:lnSpc>
              </a:pPr>
              <a:r>
                <a:rPr lang="en-US" sz="5527">
                  <a:solidFill>
                    <a:srgbClr val="FFFEFE"/>
                  </a:solidFill>
                  <a:latin typeface="Poppins Medium Bold"/>
                </a:rPr>
                <a:t>=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843512" y="62950"/>
              <a:ext cx="8263434" cy="7614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48"/>
                </a:lnSpc>
              </a:pPr>
              <a:r>
                <a:rPr lang="en-US" sz="3391" u="sng">
                  <a:solidFill>
                    <a:srgbClr val="41C1BA"/>
                  </a:solidFill>
                  <a:latin typeface="Object Sans Bold"/>
                </a:rPr>
                <a:t>Tax Due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6651759" y="100171"/>
            <a:ext cx="1521699" cy="746863"/>
            <a:chOff x="0" y="0"/>
            <a:chExt cx="2028932" cy="995818"/>
          </a:xfrm>
        </p:grpSpPr>
        <p:sp>
          <p:nvSpPr>
            <p:cNvPr id="25" name="Freeform 25"/>
            <p:cNvSpPr/>
            <p:nvPr/>
          </p:nvSpPr>
          <p:spPr>
            <a:xfrm>
              <a:off x="0" y="81648"/>
              <a:ext cx="680092" cy="833488"/>
            </a:xfrm>
            <a:custGeom>
              <a:avLst/>
              <a:gdLst/>
              <a:ahLst/>
              <a:cxnLst/>
              <a:rect l="l" t="t" r="r" b="b"/>
              <a:pathLst>
                <a:path w="680092" h="833488">
                  <a:moveTo>
                    <a:pt x="0" y="0"/>
                  </a:moveTo>
                  <a:lnTo>
                    <a:pt x="680092" y="0"/>
                  </a:lnTo>
                  <a:lnTo>
                    <a:pt x="680092" y="833487"/>
                  </a:lnTo>
                  <a:lnTo>
                    <a:pt x="0" y="83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26" name="AutoShape 26"/>
            <p:cNvSpPr/>
            <p:nvPr/>
          </p:nvSpPr>
          <p:spPr>
            <a:xfrm>
              <a:off x="895234" y="177258"/>
              <a:ext cx="0" cy="581407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7" name="Freeform 27">
              <a:hlinkClick r:id="rId5" tooltip="https://boolamoola.com"/>
            </p:cNvPr>
            <p:cNvSpPr/>
            <p:nvPr/>
          </p:nvSpPr>
          <p:spPr>
            <a:xfrm>
              <a:off x="1033114" y="0"/>
              <a:ext cx="995818" cy="995818"/>
            </a:xfrm>
            <a:custGeom>
              <a:avLst/>
              <a:gdLst/>
              <a:ahLst/>
              <a:cxnLst/>
              <a:rect l="l" t="t" r="r" b="b"/>
              <a:pathLst>
                <a:path w="995818" h="995818">
                  <a:moveTo>
                    <a:pt x="0" y="0"/>
                  </a:moveTo>
                  <a:lnTo>
                    <a:pt x="995818" y="0"/>
                  </a:lnTo>
                  <a:lnTo>
                    <a:pt x="995818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C1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54233" y="614194"/>
            <a:ext cx="12379533" cy="9058611"/>
            <a:chOff x="0" y="0"/>
            <a:chExt cx="3260453" cy="2385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60453" cy="2385807"/>
            </a:xfrm>
            <a:custGeom>
              <a:avLst/>
              <a:gdLst/>
              <a:ahLst/>
              <a:cxnLst/>
              <a:rect l="l" t="t" r="r" b="b"/>
              <a:pathLst>
                <a:path w="3260453" h="2385807">
                  <a:moveTo>
                    <a:pt x="0" y="0"/>
                  </a:moveTo>
                  <a:lnTo>
                    <a:pt x="3260453" y="0"/>
                  </a:lnTo>
                  <a:lnTo>
                    <a:pt x="3260453" y="2385807"/>
                  </a:lnTo>
                  <a:lnTo>
                    <a:pt x="0" y="2385807"/>
                  </a:lnTo>
                  <a:close/>
                </a:path>
              </a:pathLst>
            </a:custGeom>
            <a:solidFill>
              <a:srgbClr val="0F4D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3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155485" y="845907"/>
            <a:ext cx="11977030" cy="8595185"/>
          </a:xfrm>
          <a:custGeom>
            <a:avLst/>
            <a:gdLst/>
            <a:ahLst/>
            <a:cxnLst/>
            <a:rect l="l" t="t" r="r" b="b"/>
            <a:pathLst>
              <a:path w="11977030" h="8595185">
                <a:moveTo>
                  <a:pt x="0" y="0"/>
                </a:moveTo>
                <a:lnTo>
                  <a:pt x="11977030" y="0"/>
                </a:lnTo>
                <a:lnTo>
                  <a:pt x="11977030" y="8595186"/>
                </a:lnTo>
                <a:lnTo>
                  <a:pt x="0" y="85951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9356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6651759" y="100171"/>
            <a:ext cx="1521699" cy="746863"/>
            <a:chOff x="0" y="0"/>
            <a:chExt cx="2028932" cy="995818"/>
          </a:xfrm>
        </p:grpSpPr>
        <p:sp>
          <p:nvSpPr>
            <p:cNvPr id="7" name="Freeform 7"/>
            <p:cNvSpPr/>
            <p:nvPr/>
          </p:nvSpPr>
          <p:spPr>
            <a:xfrm>
              <a:off x="0" y="81648"/>
              <a:ext cx="680092" cy="833488"/>
            </a:xfrm>
            <a:custGeom>
              <a:avLst/>
              <a:gdLst/>
              <a:ahLst/>
              <a:cxnLst/>
              <a:rect l="l" t="t" r="r" b="b"/>
              <a:pathLst>
                <a:path w="680092" h="833488">
                  <a:moveTo>
                    <a:pt x="0" y="0"/>
                  </a:moveTo>
                  <a:lnTo>
                    <a:pt x="680092" y="0"/>
                  </a:lnTo>
                  <a:lnTo>
                    <a:pt x="680092" y="833487"/>
                  </a:lnTo>
                  <a:lnTo>
                    <a:pt x="0" y="83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AutoShape 8"/>
            <p:cNvSpPr/>
            <p:nvPr/>
          </p:nvSpPr>
          <p:spPr>
            <a:xfrm>
              <a:off x="895234" y="177258"/>
              <a:ext cx="0" cy="581407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Freeform 9">
              <a:hlinkClick r:id="rId4" tooltip="https://boolamoola.com"/>
            </p:cNvPr>
            <p:cNvSpPr/>
            <p:nvPr/>
          </p:nvSpPr>
          <p:spPr>
            <a:xfrm>
              <a:off x="1033114" y="0"/>
              <a:ext cx="995818" cy="995818"/>
            </a:xfrm>
            <a:custGeom>
              <a:avLst/>
              <a:gdLst/>
              <a:ahLst/>
              <a:cxnLst/>
              <a:rect l="l" t="t" r="r" b="b"/>
              <a:pathLst>
                <a:path w="995818" h="995818">
                  <a:moveTo>
                    <a:pt x="0" y="0"/>
                  </a:moveTo>
                  <a:lnTo>
                    <a:pt x="995818" y="0"/>
                  </a:lnTo>
                  <a:lnTo>
                    <a:pt x="995818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C1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5159" y="1507314"/>
            <a:ext cx="15737681" cy="9300319"/>
            <a:chOff x="0" y="0"/>
            <a:chExt cx="5112913" cy="30215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2913" cy="3021520"/>
            </a:xfrm>
            <a:custGeom>
              <a:avLst/>
              <a:gdLst/>
              <a:ahLst/>
              <a:cxnLst/>
              <a:rect l="l" t="t" r="r" b="b"/>
              <a:pathLst>
                <a:path w="5112913" h="3021520">
                  <a:moveTo>
                    <a:pt x="0" y="0"/>
                  </a:moveTo>
                  <a:lnTo>
                    <a:pt x="5112913" y="0"/>
                  </a:lnTo>
                  <a:lnTo>
                    <a:pt x="5112913" y="3021520"/>
                  </a:lnTo>
                  <a:lnTo>
                    <a:pt x="0" y="302152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-329344" y="2021078"/>
            <a:ext cx="18555891" cy="3556138"/>
            <a:chOff x="0" y="0"/>
            <a:chExt cx="4887148" cy="9365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87148" cy="936596"/>
            </a:xfrm>
            <a:custGeom>
              <a:avLst/>
              <a:gdLst/>
              <a:ahLst/>
              <a:cxnLst/>
              <a:rect l="l" t="t" r="r" b="b"/>
              <a:pathLst>
                <a:path w="4887148" h="936596">
                  <a:moveTo>
                    <a:pt x="0" y="0"/>
                  </a:moveTo>
                  <a:lnTo>
                    <a:pt x="4887148" y="0"/>
                  </a:lnTo>
                  <a:lnTo>
                    <a:pt x="4887148" y="936596"/>
                  </a:lnTo>
                  <a:lnTo>
                    <a:pt x="0" y="936596"/>
                  </a:lnTo>
                  <a:close/>
                </a:path>
              </a:pathLst>
            </a:custGeom>
            <a:solidFill>
              <a:srgbClr val="0F4D9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47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632090" y="2021078"/>
            <a:ext cx="18920090" cy="3556138"/>
            <a:chOff x="0" y="0"/>
            <a:chExt cx="25226787" cy="4741517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rcRect t="20389" b="51399"/>
            <a:stretch>
              <a:fillRect/>
            </a:stretch>
          </p:blipFill>
          <p:spPr>
            <a:xfrm>
              <a:off x="0" y="0"/>
              <a:ext cx="25226787" cy="4741517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 flipH="1">
            <a:off x="13162014" y="3231343"/>
            <a:ext cx="1110055" cy="1135606"/>
          </a:xfrm>
          <a:custGeom>
            <a:avLst/>
            <a:gdLst/>
            <a:ahLst/>
            <a:cxnLst/>
            <a:rect l="l" t="t" r="r" b="b"/>
            <a:pathLst>
              <a:path w="1110055" h="1135606">
                <a:moveTo>
                  <a:pt x="1110055" y="0"/>
                </a:moveTo>
                <a:lnTo>
                  <a:pt x="0" y="0"/>
                </a:lnTo>
                <a:lnTo>
                  <a:pt x="0" y="1135607"/>
                </a:lnTo>
                <a:lnTo>
                  <a:pt x="1110055" y="1135607"/>
                </a:lnTo>
                <a:lnTo>
                  <a:pt x="111005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547468" y="3173634"/>
            <a:ext cx="9412188" cy="1127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70"/>
              </a:lnSpc>
            </a:pPr>
            <a:r>
              <a:rPr lang="en-US" sz="6622">
                <a:solidFill>
                  <a:srgbClr val="FFFEFE"/>
                </a:solidFill>
                <a:latin typeface="Paytone One"/>
              </a:rPr>
              <a:t>THINGS TO REMEMBER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37173" y="6024123"/>
            <a:ext cx="13671189" cy="3842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11"/>
              </a:lnSpc>
            </a:pPr>
            <a:r>
              <a:rPr lang="en-US" sz="3097">
                <a:solidFill>
                  <a:srgbClr val="0F4D92"/>
                </a:solidFill>
                <a:latin typeface="Object Sans"/>
              </a:rPr>
              <a:t>Income may be steady, but expenses are usually not​</a:t>
            </a:r>
          </a:p>
          <a:p>
            <a:pPr>
              <a:lnSpc>
                <a:spcPts val="5111"/>
              </a:lnSpc>
            </a:pPr>
            <a:r>
              <a:rPr lang="en-US" sz="3097">
                <a:solidFill>
                  <a:srgbClr val="0F4D92"/>
                </a:solidFill>
                <a:latin typeface="Object Sans"/>
              </a:rPr>
              <a:t>Keeping record of your income and expenses can help you spot trends​</a:t>
            </a:r>
          </a:p>
          <a:p>
            <a:pPr>
              <a:lnSpc>
                <a:spcPts val="5111"/>
              </a:lnSpc>
            </a:pPr>
            <a:r>
              <a:rPr lang="en-US" sz="3097">
                <a:solidFill>
                  <a:srgbClr val="0F4D92"/>
                </a:solidFill>
                <a:latin typeface="Object Sans"/>
              </a:rPr>
              <a:t>Set spending limits based on net income​</a:t>
            </a:r>
          </a:p>
          <a:p>
            <a:pPr>
              <a:lnSpc>
                <a:spcPts val="5111"/>
              </a:lnSpc>
            </a:pPr>
            <a:r>
              <a:rPr lang="en-US" sz="3097">
                <a:solidFill>
                  <a:srgbClr val="0F4D92"/>
                </a:solidFill>
                <a:latin typeface="Object Sans"/>
              </a:rPr>
              <a:t>Include saving &amp; investing as a must</a:t>
            </a:r>
          </a:p>
          <a:p>
            <a:pPr>
              <a:lnSpc>
                <a:spcPts val="5111"/>
              </a:lnSpc>
            </a:pPr>
            <a:r>
              <a:rPr lang="en-US" sz="3097">
                <a:solidFill>
                  <a:srgbClr val="0F4D92"/>
                </a:solidFill>
                <a:latin typeface="Object Sans"/>
              </a:rPr>
              <a:t>Salary calculators to help determine net income​</a:t>
            </a:r>
          </a:p>
          <a:p>
            <a:pPr>
              <a:lnSpc>
                <a:spcPts val="5111"/>
              </a:lnSpc>
            </a:pPr>
            <a:r>
              <a:rPr lang="en-US" sz="3097">
                <a:solidFill>
                  <a:srgbClr val="0F4D92"/>
                </a:solidFill>
                <a:latin typeface="Object Sans"/>
              </a:rPr>
              <a:t>Establish clearly defined goals – be specific!</a:t>
            </a:r>
          </a:p>
        </p:txBody>
      </p:sp>
      <p:sp>
        <p:nvSpPr>
          <p:cNvPr id="12" name="Freeform 12"/>
          <p:cNvSpPr/>
          <p:nvPr/>
        </p:nvSpPr>
        <p:spPr>
          <a:xfrm>
            <a:off x="1827049" y="6157473"/>
            <a:ext cx="461322" cy="379123"/>
          </a:xfrm>
          <a:custGeom>
            <a:avLst/>
            <a:gdLst/>
            <a:ahLst/>
            <a:cxnLst/>
            <a:rect l="l" t="t" r="r" b="b"/>
            <a:pathLst>
              <a:path w="461322" h="379123">
                <a:moveTo>
                  <a:pt x="0" y="0"/>
                </a:moveTo>
                <a:lnTo>
                  <a:pt x="461322" y="0"/>
                </a:lnTo>
                <a:lnTo>
                  <a:pt x="461322" y="379122"/>
                </a:lnTo>
                <a:lnTo>
                  <a:pt x="0" y="3791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827049" y="6835684"/>
            <a:ext cx="461322" cy="379123"/>
          </a:xfrm>
          <a:custGeom>
            <a:avLst/>
            <a:gdLst/>
            <a:ahLst/>
            <a:cxnLst/>
            <a:rect l="l" t="t" r="r" b="b"/>
            <a:pathLst>
              <a:path w="461322" h="379123">
                <a:moveTo>
                  <a:pt x="0" y="0"/>
                </a:moveTo>
                <a:lnTo>
                  <a:pt x="461322" y="0"/>
                </a:lnTo>
                <a:lnTo>
                  <a:pt x="461322" y="379123"/>
                </a:lnTo>
                <a:lnTo>
                  <a:pt x="0" y="3791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827049" y="7491438"/>
            <a:ext cx="461322" cy="379123"/>
          </a:xfrm>
          <a:custGeom>
            <a:avLst/>
            <a:gdLst/>
            <a:ahLst/>
            <a:cxnLst/>
            <a:rect l="l" t="t" r="r" b="b"/>
            <a:pathLst>
              <a:path w="461322" h="379123">
                <a:moveTo>
                  <a:pt x="0" y="0"/>
                </a:moveTo>
                <a:lnTo>
                  <a:pt x="461322" y="0"/>
                </a:lnTo>
                <a:lnTo>
                  <a:pt x="461322" y="379122"/>
                </a:lnTo>
                <a:lnTo>
                  <a:pt x="0" y="3791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827049" y="8147191"/>
            <a:ext cx="461322" cy="379123"/>
          </a:xfrm>
          <a:custGeom>
            <a:avLst/>
            <a:gdLst/>
            <a:ahLst/>
            <a:cxnLst/>
            <a:rect l="l" t="t" r="r" b="b"/>
            <a:pathLst>
              <a:path w="461322" h="379123">
                <a:moveTo>
                  <a:pt x="0" y="0"/>
                </a:moveTo>
                <a:lnTo>
                  <a:pt x="461322" y="0"/>
                </a:lnTo>
                <a:lnTo>
                  <a:pt x="461322" y="379122"/>
                </a:lnTo>
                <a:lnTo>
                  <a:pt x="0" y="3791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827049" y="8802538"/>
            <a:ext cx="461322" cy="379123"/>
          </a:xfrm>
          <a:custGeom>
            <a:avLst/>
            <a:gdLst/>
            <a:ahLst/>
            <a:cxnLst/>
            <a:rect l="l" t="t" r="r" b="b"/>
            <a:pathLst>
              <a:path w="461322" h="379123">
                <a:moveTo>
                  <a:pt x="0" y="0"/>
                </a:moveTo>
                <a:lnTo>
                  <a:pt x="461322" y="0"/>
                </a:lnTo>
                <a:lnTo>
                  <a:pt x="461322" y="379123"/>
                </a:lnTo>
                <a:lnTo>
                  <a:pt x="0" y="3791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827049" y="9457886"/>
            <a:ext cx="461322" cy="379123"/>
          </a:xfrm>
          <a:custGeom>
            <a:avLst/>
            <a:gdLst/>
            <a:ahLst/>
            <a:cxnLst/>
            <a:rect l="l" t="t" r="r" b="b"/>
            <a:pathLst>
              <a:path w="461322" h="379123">
                <a:moveTo>
                  <a:pt x="0" y="0"/>
                </a:moveTo>
                <a:lnTo>
                  <a:pt x="461322" y="0"/>
                </a:lnTo>
                <a:lnTo>
                  <a:pt x="461322" y="379123"/>
                </a:lnTo>
                <a:lnTo>
                  <a:pt x="0" y="3791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6651759" y="100171"/>
            <a:ext cx="1521699" cy="746863"/>
            <a:chOff x="0" y="0"/>
            <a:chExt cx="2028932" cy="995818"/>
          </a:xfrm>
        </p:grpSpPr>
        <p:sp>
          <p:nvSpPr>
            <p:cNvPr id="19" name="Freeform 19"/>
            <p:cNvSpPr/>
            <p:nvPr/>
          </p:nvSpPr>
          <p:spPr>
            <a:xfrm>
              <a:off x="0" y="81648"/>
              <a:ext cx="680092" cy="833488"/>
            </a:xfrm>
            <a:custGeom>
              <a:avLst/>
              <a:gdLst/>
              <a:ahLst/>
              <a:cxnLst/>
              <a:rect l="l" t="t" r="r" b="b"/>
              <a:pathLst>
                <a:path w="680092" h="833488">
                  <a:moveTo>
                    <a:pt x="0" y="0"/>
                  </a:moveTo>
                  <a:lnTo>
                    <a:pt x="680092" y="0"/>
                  </a:lnTo>
                  <a:lnTo>
                    <a:pt x="680092" y="833487"/>
                  </a:lnTo>
                  <a:lnTo>
                    <a:pt x="0" y="83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0" name="AutoShape 20"/>
            <p:cNvSpPr/>
            <p:nvPr/>
          </p:nvSpPr>
          <p:spPr>
            <a:xfrm>
              <a:off x="895234" y="177258"/>
              <a:ext cx="0" cy="581407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1" name="Freeform 21">
              <a:hlinkClick r:id="rId8" tooltip="https://boolamoola.com"/>
            </p:cNvPr>
            <p:cNvSpPr/>
            <p:nvPr/>
          </p:nvSpPr>
          <p:spPr>
            <a:xfrm>
              <a:off x="1033114" y="0"/>
              <a:ext cx="995818" cy="995818"/>
            </a:xfrm>
            <a:custGeom>
              <a:avLst/>
              <a:gdLst/>
              <a:ahLst/>
              <a:cxnLst/>
              <a:rect l="l" t="t" r="r" b="b"/>
              <a:pathLst>
                <a:path w="995818" h="995818">
                  <a:moveTo>
                    <a:pt x="0" y="0"/>
                  </a:moveTo>
                  <a:lnTo>
                    <a:pt x="995818" y="0"/>
                  </a:lnTo>
                  <a:lnTo>
                    <a:pt x="995818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938993"/>
            <a:ext cx="16230600" cy="3633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41"/>
              </a:lnSpc>
            </a:pPr>
            <a:r>
              <a:rPr lang="en-US" sz="21386">
                <a:solidFill>
                  <a:srgbClr val="FFFFFF"/>
                </a:solidFill>
                <a:latin typeface="Paytone One Bold"/>
              </a:rPr>
              <a:t>BUDGETING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37997" y="3877172"/>
            <a:ext cx="7021303" cy="2246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5"/>
              </a:lnSpc>
            </a:pPr>
            <a:r>
              <a:rPr lang="en-US" sz="13003">
                <a:solidFill>
                  <a:srgbClr val="41C1BA"/>
                </a:solidFill>
                <a:latin typeface="Hiatus"/>
              </a:rPr>
              <a:t>Rules &amp; Tips</a:t>
            </a:r>
          </a:p>
        </p:txBody>
      </p:sp>
      <p:sp>
        <p:nvSpPr>
          <p:cNvPr id="4" name="Freeform 4"/>
          <p:cNvSpPr/>
          <p:nvPr/>
        </p:nvSpPr>
        <p:spPr>
          <a:xfrm>
            <a:off x="1385753" y="4065004"/>
            <a:ext cx="6717411" cy="8229600"/>
          </a:xfrm>
          <a:custGeom>
            <a:avLst/>
            <a:gdLst/>
            <a:ahLst/>
            <a:cxnLst/>
            <a:rect l="l" t="t" r="r" b="b"/>
            <a:pathLst>
              <a:path w="6717411" h="8229600">
                <a:moveTo>
                  <a:pt x="0" y="0"/>
                </a:moveTo>
                <a:lnTo>
                  <a:pt x="6717411" y="0"/>
                </a:lnTo>
                <a:lnTo>
                  <a:pt x="67174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2782927" y="7703554"/>
            <a:ext cx="4116723" cy="0"/>
          </a:xfrm>
          <a:prstGeom prst="line">
            <a:avLst/>
          </a:prstGeom>
          <a:ln w="952500" cap="rnd">
            <a:solidFill>
              <a:srgbClr val="41C1B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5546927" y="7483395"/>
            <a:ext cx="430184" cy="430184"/>
          </a:xfrm>
          <a:custGeom>
            <a:avLst/>
            <a:gdLst/>
            <a:ahLst/>
            <a:cxnLst/>
            <a:rect l="l" t="t" r="r" b="b"/>
            <a:pathLst>
              <a:path w="430184" h="430184">
                <a:moveTo>
                  <a:pt x="0" y="0"/>
                </a:moveTo>
                <a:lnTo>
                  <a:pt x="430184" y="0"/>
                </a:lnTo>
                <a:lnTo>
                  <a:pt x="430184" y="430184"/>
                </a:lnTo>
                <a:lnTo>
                  <a:pt x="0" y="430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3705466" y="7257566"/>
            <a:ext cx="1554406" cy="79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6"/>
              </a:lnSpc>
            </a:pPr>
            <a:r>
              <a:rPr lang="en-US" sz="4632">
                <a:solidFill>
                  <a:srgbClr val="FFFFFF"/>
                </a:solidFill>
                <a:latin typeface="Object Sans Bold"/>
              </a:rPr>
              <a:t>Next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651759" y="100171"/>
            <a:ext cx="1521699" cy="746863"/>
            <a:chOff x="0" y="0"/>
            <a:chExt cx="2028932" cy="995818"/>
          </a:xfrm>
        </p:grpSpPr>
        <p:sp>
          <p:nvSpPr>
            <p:cNvPr id="9" name="Freeform 9"/>
            <p:cNvSpPr/>
            <p:nvPr/>
          </p:nvSpPr>
          <p:spPr>
            <a:xfrm>
              <a:off x="0" y="81648"/>
              <a:ext cx="680092" cy="833488"/>
            </a:xfrm>
            <a:custGeom>
              <a:avLst/>
              <a:gdLst/>
              <a:ahLst/>
              <a:cxnLst/>
              <a:rect l="l" t="t" r="r" b="b"/>
              <a:pathLst>
                <a:path w="680092" h="833488">
                  <a:moveTo>
                    <a:pt x="0" y="0"/>
                  </a:moveTo>
                  <a:lnTo>
                    <a:pt x="680092" y="0"/>
                  </a:lnTo>
                  <a:lnTo>
                    <a:pt x="680092" y="833487"/>
                  </a:lnTo>
                  <a:lnTo>
                    <a:pt x="0" y="83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0" name="AutoShape 10"/>
            <p:cNvSpPr/>
            <p:nvPr/>
          </p:nvSpPr>
          <p:spPr>
            <a:xfrm>
              <a:off x="895234" y="177258"/>
              <a:ext cx="0" cy="581407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" name="Freeform 11">
              <a:hlinkClick r:id="rId6" tooltip="https://boolamoola.com"/>
            </p:cNvPr>
            <p:cNvSpPr/>
            <p:nvPr/>
          </p:nvSpPr>
          <p:spPr>
            <a:xfrm>
              <a:off x="1033114" y="0"/>
              <a:ext cx="995818" cy="995818"/>
            </a:xfrm>
            <a:custGeom>
              <a:avLst/>
              <a:gdLst/>
              <a:ahLst/>
              <a:cxnLst/>
              <a:rect l="l" t="t" r="r" b="b"/>
              <a:pathLst>
                <a:path w="995818" h="995818">
                  <a:moveTo>
                    <a:pt x="0" y="0"/>
                  </a:moveTo>
                  <a:lnTo>
                    <a:pt x="995818" y="0"/>
                  </a:lnTo>
                  <a:lnTo>
                    <a:pt x="995818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72931" y="490149"/>
            <a:ext cx="14742137" cy="9306702"/>
            <a:chOff x="0" y="0"/>
            <a:chExt cx="3882703" cy="24511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82703" cy="2451148"/>
            </a:xfrm>
            <a:custGeom>
              <a:avLst/>
              <a:gdLst/>
              <a:ahLst/>
              <a:cxnLst/>
              <a:rect l="l" t="t" r="r" b="b"/>
              <a:pathLst>
                <a:path w="3882703" h="2451148">
                  <a:moveTo>
                    <a:pt x="0" y="0"/>
                  </a:moveTo>
                  <a:lnTo>
                    <a:pt x="3882703" y="0"/>
                  </a:lnTo>
                  <a:lnTo>
                    <a:pt x="3882703" y="2451148"/>
                  </a:lnTo>
                  <a:lnTo>
                    <a:pt x="0" y="2451148"/>
                  </a:lnTo>
                  <a:close/>
                </a:path>
              </a:pathLst>
            </a:custGeom>
            <a:solidFill>
              <a:srgbClr val="41C1B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47"/>
                </a:lnSpc>
              </a:pPr>
              <a:endParaRPr/>
            </a:p>
          </p:txBody>
        </p:sp>
      </p:grp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1772931" y="490149"/>
          <a:ext cx="14742137" cy="9306704"/>
        </p:xfrm>
        <a:graphic>
          <a:graphicData uri="http://schemas.openxmlformats.org/drawingml/2006/table">
            <a:tbl>
              <a:tblPr/>
              <a:tblGrid>
                <a:gridCol w="10242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99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34032">
                <a:tc>
                  <a:txBody>
                    <a:bodyPr/>
                    <a:lstStyle/>
                    <a:p>
                      <a:pPr algn="l">
                        <a:lnSpc>
                          <a:spcPts val="5319"/>
                        </a:lnSpc>
                        <a:defRPr/>
                      </a:pPr>
                      <a:r>
                        <a:rPr lang="en-US" sz="3799">
                          <a:solidFill>
                            <a:srgbClr val="0F4D92"/>
                          </a:solidFill>
                          <a:latin typeface="Object Sans Bold Bold"/>
                        </a:rPr>
                        <a:t>Expense</a:t>
                      </a:r>
                      <a:endParaRPr lang="en-US" sz="1100"/>
                    </a:p>
                  </a:txBody>
                  <a:tcPr marL="95250" marR="95250" marT="95250" marB="9525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F4D92"/>
                          </a:solidFill>
                          <a:latin typeface="Object Sans Bold Bold"/>
                        </a:rPr>
                        <a:t>% of Gross Family Income (Average)</a:t>
                      </a:r>
                      <a:endParaRPr lang="en-US" sz="1100"/>
                    </a:p>
                  </a:txBody>
                  <a:tcPr marL="95250" marR="95250" marT="95250" marB="9525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3275"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FFFFFF"/>
                          </a:solidFill>
                          <a:latin typeface="Object Sans"/>
                        </a:rPr>
                        <a:t>Household (mortgage/rent, utilities)</a:t>
                      </a:r>
                      <a:endParaRPr lang="en-US" sz="1100"/>
                    </a:p>
                  </a:txBody>
                  <a:tcPr marL="95250" marR="95250" marT="95250" marB="9525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FFFFFF"/>
                          </a:solidFill>
                          <a:latin typeface="Object Sans"/>
                        </a:rPr>
                        <a:t>20-35%</a:t>
                      </a:r>
                      <a:endParaRPr lang="en-US" sz="1100"/>
                    </a:p>
                  </a:txBody>
                  <a:tcPr marL="95250" marR="95250" marT="95250" marB="9525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9933"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FFFFFF"/>
                          </a:solidFill>
                          <a:latin typeface="Object Sans"/>
                        </a:rPr>
                        <a:t>Food and Personal Care</a:t>
                      </a:r>
                      <a:endParaRPr lang="en-US" sz="1100"/>
                    </a:p>
                  </a:txBody>
                  <a:tcPr marL="95250" marR="95250" marT="95250" marB="9525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FFFFFF"/>
                          </a:solidFill>
                          <a:latin typeface="Object Sans"/>
                        </a:rPr>
                        <a:t>5-15%</a:t>
                      </a:r>
                      <a:endParaRPr lang="en-US" sz="1100"/>
                    </a:p>
                  </a:txBody>
                  <a:tcPr marL="95250" marR="95250" marT="95250" marB="9525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9933"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FFFFFF"/>
                          </a:solidFill>
                          <a:latin typeface="Object Sans"/>
                        </a:rPr>
                        <a:t>Clothing</a:t>
                      </a:r>
                      <a:endParaRPr lang="en-US" sz="1100"/>
                    </a:p>
                  </a:txBody>
                  <a:tcPr marL="95250" marR="95250" marT="95250" marB="9525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FFFFFF"/>
                          </a:solidFill>
                          <a:latin typeface="Object Sans"/>
                        </a:rPr>
                        <a:t>1-3%</a:t>
                      </a:r>
                      <a:endParaRPr lang="en-US" sz="1100"/>
                    </a:p>
                  </a:txBody>
                  <a:tcPr marL="95250" marR="95250" marT="95250" marB="9525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9933"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FFFFFF"/>
                          </a:solidFill>
                          <a:latin typeface="Object Sans"/>
                        </a:rPr>
                        <a:t>Transportation</a:t>
                      </a:r>
                      <a:endParaRPr lang="en-US" sz="1100"/>
                    </a:p>
                  </a:txBody>
                  <a:tcPr marL="95250" marR="95250" marT="95250" marB="9525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FFFFFF"/>
                          </a:solidFill>
                          <a:latin typeface="Object Sans"/>
                        </a:rPr>
                        <a:t>6-10%</a:t>
                      </a:r>
                      <a:endParaRPr lang="en-US" sz="1100"/>
                    </a:p>
                  </a:txBody>
                  <a:tcPr marL="95250" marR="95250" marT="95250" marB="9525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9933"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FFFFFF"/>
                          </a:solidFill>
                          <a:latin typeface="Object Sans"/>
                        </a:rPr>
                        <a:t>Medical Care (including insurance premiums)</a:t>
                      </a:r>
                      <a:endParaRPr lang="en-US" sz="1100"/>
                    </a:p>
                  </a:txBody>
                  <a:tcPr marL="95250" marR="95250" marT="95250" marB="9525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FFFFFF"/>
                          </a:solidFill>
                          <a:latin typeface="Object Sans"/>
                        </a:rPr>
                        <a:t>1-10%</a:t>
                      </a:r>
                      <a:endParaRPr lang="en-US" sz="1100"/>
                    </a:p>
                  </a:txBody>
                  <a:tcPr marL="95250" marR="95250" marT="95250" marB="9525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9933"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FFFFFF"/>
                          </a:solidFill>
                          <a:latin typeface="Object Sans"/>
                        </a:rPr>
                        <a:t>Insurance (life, accident, auto)</a:t>
                      </a:r>
                      <a:endParaRPr lang="en-US" sz="1100"/>
                    </a:p>
                  </a:txBody>
                  <a:tcPr marL="95250" marR="95250" marT="95250" marB="9525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FFFFFF"/>
                          </a:solidFill>
                          <a:latin typeface="Object Sans"/>
                        </a:rPr>
                        <a:t>1-5%</a:t>
                      </a:r>
                      <a:endParaRPr lang="en-US" sz="1100"/>
                    </a:p>
                  </a:txBody>
                  <a:tcPr marL="95250" marR="95250" marT="95250" marB="9525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99933"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FFFFFF"/>
                          </a:solidFill>
                          <a:latin typeface="Object Sans"/>
                        </a:rPr>
                        <a:t>Entertainment, Recreation, Vacation</a:t>
                      </a:r>
                      <a:endParaRPr lang="en-US" sz="1100"/>
                    </a:p>
                  </a:txBody>
                  <a:tcPr marL="95250" marR="95250" marT="95250" marB="9525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FFFFFF"/>
                          </a:solidFill>
                          <a:latin typeface="Object Sans"/>
                        </a:rPr>
                        <a:t>5-6%</a:t>
                      </a:r>
                      <a:endParaRPr lang="en-US" sz="1100"/>
                    </a:p>
                  </a:txBody>
                  <a:tcPr marL="95250" marR="95250" marT="95250" marB="9525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99933"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FFFFFF"/>
                          </a:solidFill>
                          <a:latin typeface="Object Sans"/>
                        </a:rPr>
                        <a:t>Gifts</a:t>
                      </a:r>
                      <a:endParaRPr lang="en-US" sz="1100"/>
                    </a:p>
                  </a:txBody>
                  <a:tcPr marL="95250" marR="95250" marT="95250" marB="9525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FFFFFF"/>
                          </a:solidFill>
                          <a:latin typeface="Object Sans"/>
                        </a:rPr>
                        <a:t>1-2%</a:t>
                      </a:r>
                      <a:endParaRPr lang="en-US" sz="1100"/>
                    </a:p>
                  </a:txBody>
                  <a:tcPr marL="95250" marR="95250" marT="95250" marB="9525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99933"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FFFFFF"/>
                          </a:solidFill>
                          <a:latin typeface="Object Sans"/>
                        </a:rPr>
                        <a:t>Miscellaneous</a:t>
                      </a:r>
                      <a:endParaRPr lang="en-US" sz="1100"/>
                    </a:p>
                  </a:txBody>
                  <a:tcPr marL="95250" marR="95250" marT="95250" marB="9525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FFFFFF"/>
                          </a:solidFill>
                          <a:latin typeface="Object Sans"/>
                        </a:rPr>
                        <a:t>4-9%</a:t>
                      </a:r>
                      <a:endParaRPr lang="en-US" sz="1100"/>
                    </a:p>
                  </a:txBody>
                  <a:tcPr marL="95250" marR="95250" marT="95250" marB="9525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99933"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FFFFFF"/>
                          </a:solidFill>
                          <a:latin typeface="Object Sans"/>
                        </a:rPr>
                        <a:t>Consumer Debt Payments</a:t>
                      </a:r>
                      <a:endParaRPr lang="en-US" sz="1100"/>
                    </a:p>
                  </a:txBody>
                  <a:tcPr marL="95250" marR="95250" marT="95250" marB="9525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FFFFFF"/>
                          </a:solidFill>
                          <a:latin typeface="Object Sans"/>
                        </a:rPr>
                        <a:t>3-5%</a:t>
                      </a:r>
                      <a:endParaRPr lang="en-US" sz="1100"/>
                    </a:p>
                  </a:txBody>
                  <a:tcPr marL="95250" marR="95250" marT="95250" marB="9525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6" name="Group 6"/>
          <p:cNvGrpSpPr/>
          <p:nvPr/>
        </p:nvGrpSpPr>
        <p:grpSpPr>
          <a:xfrm>
            <a:off x="16651759" y="100171"/>
            <a:ext cx="1521699" cy="746863"/>
            <a:chOff x="0" y="0"/>
            <a:chExt cx="2028932" cy="995818"/>
          </a:xfrm>
        </p:grpSpPr>
        <p:sp>
          <p:nvSpPr>
            <p:cNvPr id="7" name="Freeform 7"/>
            <p:cNvSpPr/>
            <p:nvPr/>
          </p:nvSpPr>
          <p:spPr>
            <a:xfrm>
              <a:off x="0" y="81648"/>
              <a:ext cx="680092" cy="833488"/>
            </a:xfrm>
            <a:custGeom>
              <a:avLst/>
              <a:gdLst/>
              <a:ahLst/>
              <a:cxnLst/>
              <a:rect l="l" t="t" r="r" b="b"/>
              <a:pathLst>
                <a:path w="680092" h="833488">
                  <a:moveTo>
                    <a:pt x="0" y="0"/>
                  </a:moveTo>
                  <a:lnTo>
                    <a:pt x="680092" y="0"/>
                  </a:lnTo>
                  <a:lnTo>
                    <a:pt x="680092" y="833487"/>
                  </a:lnTo>
                  <a:lnTo>
                    <a:pt x="0" y="83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8" name="AutoShape 8"/>
            <p:cNvSpPr/>
            <p:nvPr/>
          </p:nvSpPr>
          <p:spPr>
            <a:xfrm>
              <a:off x="895234" y="177258"/>
              <a:ext cx="0" cy="581407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Freeform 9">
              <a:hlinkClick r:id="rId3" tooltip="https://boolamoola.com"/>
            </p:cNvPr>
            <p:cNvSpPr/>
            <p:nvPr/>
          </p:nvSpPr>
          <p:spPr>
            <a:xfrm>
              <a:off x="1033114" y="0"/>
              <a:ext cx="995818" cy="995818"/>
            </a:xfrm>
            <a:custGeom>
              <a:avLst/>
              <a:gdLst/>
              <a:ahLst/>
              <a:cxnLst/>
              <a:rect l="l" t="t" r="r" b="b"/>
              <a:pathLst>
                <a:path w="995818" h="995818">
                  <a:moveTo>
                    <a:pt x="0" y="0"/>
                  </a:moveTo>
                  <a:lnTo>
                    <a:pt x="995818" y="0"/>
                  </a:lnTo>
                  <a:lnTo>
                    <a:pt x="995818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563295" y="3785698"/>
            <a:ext cx="4252514" cy="434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66"/>
              </a:lnSpc>
            </a:pPr>
            <a:r>
              <a:rPr lang="en-US" sz="2476">
                <a:solidFill>
                  <a:srgbClr val="FFFFFF"/>
                </a:solidFill>
                <a:latin typeface="Object Sans Bold Bold"/>
              </a:rPr>
              <a:t>Needs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563295" y="4360573"/>
            <a:ext cx="3074205" cy="718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8"/>
              </a:lnSpc>
            </a:pPr>
            <a:r>
              <a:rPr lang="en-US" sz="2063">
                <a:solidFill>
                  <a:srgbClr val="FFFFFF"/>
                </a:solidFill>
                <a:latin typeface="Object Sans"/>
              </a:rPr>
              <a:t>Food, rent/mortgage, utilities, etc.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563295" y="5831669"/>
            <a:ext cx="4252514" cy="434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66"/>
              </a:lnSpc>
            </a:pPr>
            <a:r>
              <a:rPr lang="en-US" sz="2476">
                <a:solidFill>
                  <a:srgbClr val="FFFFFF"/>
                </a:solidFill>
                <a:latin typeface="Object Sans Bold Bold"/>
              </a:rPr>
              <a:t>Wants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563295" y="6541497"/>
            <a:ext cx="3224114" cy="718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8"/>
              </a:lnSpc>
            </a:pPr>
            <a:r>
              <a:rPr lang="en-US" sz="2063">
                <a:solidFill>
                  <a:srgbClr val="FFFFFF"/>
                </a:solidFill>
                <a:latin typeface="Object Sans"/>
              </a:rPr>
              <a:t>Sports tickets, eating out, vacations, etc.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563295" y="8769534"/>
            <a:ext cx="3673841" cy="356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8"/>
              </a:lnSpc>
            </a:pPr>
            <a:r>
              <a:rPr lang="en-US" sz="2063">
                <a:solidFill>
                  <a:srgbClr val="FFFFFF"/>
                </a:solidFill>
                <a:latin typeface="Object Sans"/>
              </a:rPr>
              <a:t>Savings accounts, etc.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563295" y="8042946"/>
            <a:ext cx="4252514" cy="434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66"/>
              </a:lnSpc>
            </a:pPr>
            <a:r>
              <a:rPr lang="en-US" sz="2476">
                <a:solidFill>
                  <a:srgbClr val="FFFFFF"/>
                </a:solidFill>
                <a:latin typeface="Object Sans Bold Bold"/>
              </a:rPr>
              <a:t>Savings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2472190" y="3842848"/>
            <a:ext cx="5419071" cy="5415452"/>
            <a:chOff x="0" y="0"/>
            <a:chExt cx="7225428" cy="72206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225428" cy="7220603"/>
            </a:xfrm>
            <a:custGeom>
              <a:avLst/>
              <a:gdLst/>
              <a:ahLst/>
              <a:cxnLst/>
              <a:rect l="l" t="t" r="r" b="b"/>
              <a:pathLst>
                <a:path w="7225428" h="7220603">
                  <a:moveTo>
                    <a:pt x="0" y="0"/>
                  </a:moveTo>
                  <a:lnTo>
                    <a:pt x="7225428" y="0"/>
                  </a:lnTo>
                  <a:lnTo>
                    <a:pt x="7225428" y="7220603"/>
                  </a:lnTo>
                  <a:lnTo>
                    <a:pt x="0" y="7220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33" b="-33"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828241" y="4623597"/>
              <a:ext cx="2208209" cy="616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48"/>
                </a:lnSpc>
              </a:pPr>
              <a:r>
                <a:rPr lang="en-US" sz="3629">
                  <a:solidFill>
                    <a:srgbClr val="0F4D92"/>
                  </a:solidFill>
                  <a:latin typeface="Object Sans Bold"/>
                </a:rPr>
                <a:t>30%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353938" y="3454045"/>
              <a:ext cx="2208209" cy="6211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48"/>
                </a:lnSpc>
              </a:pPr>
              <a:r>
                <a:rPr lang="en-US" sz="3629">
                  <a:solidFill>
                    <a:srgbClr val="FFFEFE"/>
                  </a:solidFill>
                  <a:latin typeface="Object Sans Bold"/>
                </a:rPr>
                <a:t>50%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89980" y="1473671"/>
              <a:ext cx="2208209" cy="6211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48"/>
                </a:lnSpc>
              </a:pPr>
              <a:r>
                <a:rPr lang="en-US" sz="3629">
                  <a:solidFill>
                    <a:srgbClr val="0F4D92"/>
                  </a:solidFill>
                  <a:latin typeface="Object Sans Bold"/>
                </a:rPr>
                <a:t>20%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091339" y="3807114"/>
            <a:ext cx="1167304" cy="1167304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1C1BA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0091339" y="5949055"/>
            <a:ext cx="1167304" cy="116730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0091339" y="8090996"/>
            <a:ext cx="1167304" cy="1167304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1028700" y="872702"/>
            <a:ext cx="16230600" cy="1526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50"/>
              </a:lnSpc>
            </a:pPr>
            <a:r>
              <a:rPr lang="en-US" sz="8964" dirty="0">
                <a:solidFill>
                  <a:srgbClr val="FFFFFF"/>
                </a:solidFill>
                <a:latin typeface="Paytone One Bold"/>
              </a:rPr>
              <a:t>A </a:t>
            </a:r>
            <a:r>
              <a:rPr lang="en-US" sz="8964" dirty="0">
                <a:solidFill>
                  <a:srgbClr val="FFFFFF"/>
                </a:solidFill>
                <a:latin typeface="Paytone One" panose="020B0604020202020204" charset="0"/>
              </a:rPr>
              <a:t>SIMPLER</a:t>
            </a:r>
            <a:r>
              <a:rPr lang="en-US" sz="8964" dirty="0">
                <a:solidFill>
                  <a:srgbClr val="FFFFFF"/>
                </a:solidFill>
                <a:latin typeface="Paytone One Bold"/>
              </a:rPr>
              <a:t> BUDGETING RULE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6651759" y="100171"/>
            <a:ext cx="1521699" cy="746863"/>
            <a:chOff x="0" y="0"/>
            <a:chExt cx="2028932" cy="995818"/>
          </a:xfrm>
        </p:grpSpPr>
        <p:sp>
          <p:nvSpPr>
            <p:cNvPr id="21" name="Freeform 21"/>
            <p:cNvSpPr/>
            <p:nvPr/>
          </p:nvSpPr>
          <p:spPr>
            <a:xfrm>
              <a:off x="0" y="81648"/>
              <a:ext cx="680092" cy="833488"/>
            </a:xfrm>
            <a:custGeom>
              <a:avLst/>
              <a:gdLst/>
              <a:ahLst/>
              <a:cxnLst/>
              <a:rect l="l" t="t" r="r" b="b"/>
              <a:pathLst>
                <a:path w="680092" h="833488">
                  <a:moveTo>
                    <a:pt x="0" y="0"/>
                  </a:moveTo>
                  <a:lnTo>
                    <a:pt x="680092" y="0"/>
                  </a:lnTo>
                  <a:lnTo>
                    <a:pt x="680092" y="833487"/>
                  </a:lnTo>
                  <a:lnTo>
                    <a:pt x="0" y="83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22" name="AutoShape 22"/>
            <p:cNvSpPr/>
            <p:nvPr/>
          </p:nvSpPr>
          <p:spPr>
            <a:xfrm>
              <a:off x="895234" y="177258"/>
              <a:ext cx="0" cy="581407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" name="Freeform 23">
              <a:hlinkClick r:id="rId5" tooltip="https://boolamoola.com"/>
            </p:cNvPr>
            <p:cNvSpPr/>
            <p:nvPr/>
          </p:nvSpPr>
          <p:spPr>
            <a:xfrm>
              <a:off x="1033114" y="0"/>
              <a:ext cx="995818" cy="995818"/>
            </a:xfrm>
            <a:custGeom>
              <a:avLst/>
              <a:gdLst/>
              <a:ahLst/>
              <a:cxnLst/>
              <a:rect l="l" t="t" r="r" b="b"/>
              <a:pathLst>
                <a:path w="995818" h="995818">
                  <a:moveTo>
                    <a:pt x="0" y="0"/>
                  </a:moveTo>
                  <a:lnTo>
                    <a:pt x="995818" y="0"/>
                  </a:lnTo>
                  <a:lnTo>
                    <a:pt x="995818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57250"/>
            <a:ext cx="16230600" cy="1579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965"/>
              </a:lnSpc>
            </a:pPr>
            <a:r>
              <a:rPr lang="en-US" sz="9261">
                <a:solidFill>
                  <a:srgbClr val="FFFFFF"/>
                </a:solidFill>
                <a:latin typeface="Paytone One Bold"/>
              </a:rPr>
              <a:t>WEALTH ERODING FACTORS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590454" y="2618027"/>
            <a:ext cx="9107092" cy="100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7"/>
              </a:lnSpc>
            </a:pPr>
            <a:r>
              <a:rPr lang="en-US" sz="2884">
                <a:solidFill>
                  <a:srgbClr val="FFFFFF"/>
                </a:solidFill>
                <a:latin typeface="Object Sans Bold"/>
              </a:rPr>
              <a:t>Additional elements in our financial world work against us </a:t>
            </a:r>
            <a:r>
              <a:rPr lang="en-US" sz="2884" u="sng">
                <a:solidFill>
                  <a:srgbClr val="41C1BA"/>
                </a:solidFill>
                <a:latin typeface="Object Sans Bold"/>
              </a:rPr>
              <a:t>at all times</a:t>
            </a:r>
            <a:r>
              <a:rPr lang="en-US" sz="2884">
                <a:solidFill>
                  <a:srgbClr val="FFFFFF"/>
                </a:solidFill>
                <a:latin typeface="Object Sans Bold"/>
              </a:rPr>
              <a:t>, 24/7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4201073" y="4769992"/>
            <a:ext cx="3067951" cy="2076215"/>
            <a:chOff x="0" y="0"/>
            <a:chExt cx="768713" cy="5202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8713" cy="520221"/>
            </a:xfrm>
            <a:custGeom>
              <a:avLst/>
              <a:gdLst/>
              <a:ahLst/>
              <a:cxnLst/>
              <a:rect l="l" t="t" r="r" b="b"/>
              <a:pathLst>
                <a:path w="768713" h="520221">
                  <a:moveTo>
                    <a:pt x="128698" y="0"/>
                  </a:moveTo>
                  <a:lnTo>
                    <a:pt x="640015" y="0"/>
                  </a:lnTo>
                  <a:cubicBezTo>
                    <a:pt x="674148" y="0"/>
                    <a:pt x="706883" y="13559"/>
                    <a:pt x="731018" y="37695"/>
                  </a:cubicBezTo>
                  <a:cubicBezTo>
                    <a:pt x="755154" y="61830"/>
                    <a:pt x="768713" y="94565"/>
                    <a:pt x="768713" y="128698"/>
                  </a:cubicBezTo>
                  <a:lnTo>
                    <a:pt x="768713" y="391524"/>
                  </a:lnTo>
                  <a:cubicBezTo>
                    <a:pt x="768713" y="425656"/>
                    <a:pt x="755154" y="458391"/>
                    <a:pt x="731018" y="482526"/>
                  </a:cubicBezTo>
                  <a:cubicBezTo>
                    <a:pt x="706883" y="506662"/>
                    <a:pt x="674148" y="520221"/>
                    <a:pt x="640015" y="520221"/>
                  </a:cubicBezTo>
                  <a:lnTo>
                    <a:pt x="128698" y="520221"/>
                  </a:lnTo>
                  <a:cubicBezTo>
                    <a:pt x="94565" y="520221"/>
                    <a:pt x="61830" y="506662"/>
                    <a:pt x="37695" y="482526"/>
                  </a:cubicBezTo>
                  <a:cubicBezTo>
                    <a:pt x="13559" y="458391"/>
                    <a:pt x="0" y="425656"/>
                    <a:pt x="0" y="391524"/>
                  </a:cubicBezTo>
                  <a:lnTo>
                    <a:pt x="0" y="128698"/>
                  </a:lnTo>
                  <a:cubicBezTo>
                    <a:pt x="0" y="94565"/>
                    <a:pt x="13559" y="61830"/>
                    <a:pt x="37695" y="37695"/>
                  </a:cubicBezTo>
                  <a:cubicBezTo>
                    <a:pt x="61830" y="13559"/>
                    <a:pt x="94565" y="0"/>
                    <a:pt x="128698" y="0"/>
                  </a:cubicBezTo>
                  <a:close/>
                </a:path>
              </a:pathLst>
            </a:custGeom>
            <a:solidFill>
              <a:srgbClr val="41C1B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067" tIns="33067" rIns="33067" bIns="33067" rtlCol="0" anchor="ctr"/>
            <a:lstStyle/>
            <a:p>
              <a:pPr algn="ctr">
                <a:lnSpc>
                  <a:spcPts val="287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123051" y="4704493"/>
            <a:ext cx="3067951" cy="2076215"/>
            <a:chOff x="0" y="0"/>
            <a:chExt cx="768713" cy="5202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68713" cy="520221"/>
            </a:xfrm>
            <a:custGeom>
              <a:avLst/>
              <a:gdLst/>
              <a:ahLst/>
              <a:cxnLst/>
              <a:rect l="l" t="t" r="r" b="b"/>
              <a:pathLst>
                <a:path w="768713" h="520221">
                  <a:moveTo>
                    <a:pt x="128698" y="0"/>
                  </a:moveTo>
                  <a:lnTo>
                    <a:pt x="640015" y="0"/>
                  </a:lnTo>
                  <a:cubicBezTo>
                    <a:pt x="674148" y="0"/>
                    <a:pt x="706883" y="13559"/>
                    <a:pt x="731018" y="37695"/>
                  </a:cubicBezTo>
                  <a:cubicBezTo>
                    <a:pt x="755154" y="61830"/>
                    <a:pt x="768713" y="94565"/>
                    <a:pt x="768713" y="128698"/>
                  </a:cubicBezTo>
                  <a:lnTo>
                    <a:pt x="768713" y="391524"/>
                  </a:lnTo>
                  <a:cubicBezTo>
                    <a:pt x="768713" y="425656"/>
                    <a:pt x="755154" y="458391"/>
                    <a:pt x="731018" y="482526"/>
                  </a:cubicBezTo>
                  <a:cubicBezTo>
                    <a:pt x="706883" y="506662"/>
                    <a:pt x="674148" y="520221"/>
                    <a:pt x="640015" y="520221"/>
                  </a:cubicBezTo>
                  <a:lnTo>
                    <a:pt x="128698" y="520221"/>
                  </a:lnTo>
                  <a:cubicBezTo>
                    <a:pt x="94565" y="520221"/>
                    <a:pt x="61830" y="506662"/>
                    <a:pt x="37695" y="482526"/>
                  </a:cubicBezTo>
                  <a:cubicBezTo>
                    <a:pt x="13559" y="458391"/>
                    <a:pt x="0" y="425656"/>
                    <a:pt x="0" y="391524"/>
                  </a:cubicBezTo>
                  <a:lnTo>
                    <a:pt x="0" y="128698"/>
                  </a:lnTo>
                  <a:cubicBezTo>
                    <a:pt x="0" y="94565"/>
                    <a:pt x="13559" y="61830"/>
                    <a:pt x="37695" y="37695"/>
                  </a:cubicBezTo>
                  <a:cubicBezTo>
                    <a:pt x="61830" y="13559"/>
                    <a:pt x="94565" y="0"/>
                    <a:pt x="12869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067" tIns="33067" rIns="33067" bIns="33067" rtlCol="0" anchor="ctr"/>
            <a:lstStyle/>
            <a:p>
              <a:pPr algn="ctr">
                <a:lnSpc>
                  <a:spcPts val="287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227403" y="5004653"/>
            <a:ext cx="859248" cy="85924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4D9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067" tIns="33067" rIns="33067" bIns="33067" rtlCol="0" anchor="ctr"/>
            <a:lstStyle/>
            <a:p>
              <a:pPr algn="ctr">
                <a:lnSpc>
                  <a:spcPts val="287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5391390" y="5163812"/>
            <a:ext cx="570810" cy="498031"/>
          </a:xfrm>
          <a:custGeom>
            <a:avLst/>
            <a:gdLst/>
            <a:ahLst/>
            <a:cxnLst/>
            <a:rect l="l" t="t" r="r" b="b"/>
            <a:pathLst>
              <a:path w="570810" h="498031">
                <a:moveTo>
                  <a:pt x="0" y="0"/>
                </a:moveTo>
                <a:lnTo>
                  <a:pt x="570810" y="0"/>
                </a:lnTo>
                <a:lnTo>
                  <a:pt x="570810" y="498031"/>
                </a:lnTo>
                <a:lnTo>
                  <a:pt x="0" y="4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4924665" y="5976598"/>
            <a:ext cx="1482686" cy="313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6"/>
              </a:lnSpc>
            </a:pPr>
            <a:r>
              <a:rPr lang="en-US" sz="1832">
                <a:solidFill>
                  <a:srgbClr val="0F4D92"/>
                </a:solidFill>
                <a:latin typeface="Object Sans Bold"/>
              </a:rPr>
              <a:t>Lawsuits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106110" y="4775395"/>
            <a:ext cx="3067951" cy="2076215"/>
            <a:chOff x="0" y="0"/>
            <a:chExt cx="768713" cy="52022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68713" cy="520221"/>
            </a:xfrm>
            <a:custGeom>
              <a:avLst/>
              <a:gdLst/>
              <a:ahLst/>
              <a:cxnLst/>
              <a:rect l="l" t="t" r="r" b="b"/>
              <a:pathLst>
                <a:path w="768713" h="520221">
                  <a:moveTo>
                    <a:pt x="128698" y="0"/>
                  </a:moveTo>
                  <a:lnTo>
                    <a:pt x="640015" y="0"/>
                  </a:lnTo>
                  <a:cubicBezTo>
                    <a:pt x="674148" y="0"/>
                    <a:pt x="706883" y="13559"/>
                    <a:pt x="731018" y="37695"/>
                  </a:cubicBezTo>
                  <a:cubicBezTo>
                    <a:pt x="755154" y="61830"/>
                    <a:pt x="768713" y="94565"/>
                    <a:pt x="768713" y="128698"/>
                  </a:cubicBezTo>
                  <a:lnTo>
                    <a:pt x="768713" y="391524"/>
                  </a:lnTo>
                  <a:cubicBezTo>
                    <a:pt x="768713" y="425656"/>
                    <a:pt x="755154" y="458391"/>
                    <a:pt x="731018" y="482526"/>
                  </a:cubicBezTo>
                  <a:cubicBezTo>
                    <a:pt x="706883" y="506662"/>
                    <a:pt x="674148" y="520221"/>
                    <a:pt x="640015" y="520221"/>
                  </a:cubicBezTo>
                  <a:lnTo>
                    <a:pt x="128698" y="520221"/>
                  </a:lnTo>
                  <a:cubicBezTo>
                    <a:pt x="94565" y="520221"/>
                    <a:pt x="61830" y="506662"/>
                    <a:pt x="37695" y="482526"/>
                  </a:cubicBezTo>
                  <a:cubicBezTo>
                    <a:pt x="13559" y="458391"/>
                    <a:pt x="0" y="425656"/>
                    <a:pt x="0" y="391524"/>
                  </a:cubicBezTo>
                  <a:lnTo>
                    <a:pt x="0" y="128698"/>
                  </a:lnTo>
                  <a:cubicBezTo>
                    <a:pt x="0" y="94565"/>
                    <a:pt x="13559" y="61830"/>
                    <a:pt x="37695" y="37695"/>
                  </a:cubicBezTo>
                  <a:cubicBezTo>
                    <a:pt x="61830" y="13559"/>
                    <a:pt x="94565" y="0"/>
                    <a:pt x="128698" y="0"/>
                  </a:cubicBezTo>
                  <a:close/>
                </a:path>
              </a:pathLst>
            </a:custGeom>
            <a:solidFill>
              <a:srgbClr val="41C1BA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067" tIns="33067" rIns="33067" bIns="33067" rtlCol="0" anchor="ctr"/>
            <a:lstStyle/>
            <a:p>
              <a:pPr algn="ctr">
                <a:lnSpc>
                  <a:spcPts val="287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38423" y="4707194"/>
            <a:ext cx="3067951" cy="2076215"/>
            <a:chOff x="0" y="0"/>
            <a:chExt cx="768713" cy="52022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68713" cy="520221"/>
            </a:xfrm>
            <a:custGeom>
              <a:avLst/>
              <a:gdLst/>
              <a:ahLst/>
              <a:cxnLst/>
              <a:rect l="l" t="t" r="r" b="b"/>
              <a:pathLst>
                <a:path w="768713" h="520221">
                  <a:moveTo>
                    <a:pt x="128698" y="0"/>
                  </a:moveTo>
                  <a:lnTo>
                    <a:pt x="640015" y="0"/>
                  </a:lnTo>
                  <a:cubicBezTo>
                    <a:pt x="674148" y="0"/>
                    <a:pt x="706883" y="13559"/>
                    <a:pt x="731018" y="37695"/>
                  </a:cubicBezTo>
                  <a:cubicBezTo>
                    <a:pt x="755154" y="61830"/>
                    <a:pt x="768713" y="94565"/>
                    <a:pt x="768713" y="128698"/>
                  </a:cubicBezTo>
                  <a:lnTo>
                    <a:pt x="768713" y="391524"/>
                  </a:lnTo>
                  <a:cubicBezTo>
                    <a:pt x="768713" y="425656"/>
                    <a:pt x="755154" y="458391"/>
                    <a:pt x="731018" y="482526"/>
                  </a:cubicBezTo>
                  <a:cubicBezTo>
                    <a:pt x="706883" y="506662"/>
                    <a:pt x="674148" y="520221"/>
                    <a:pt x="640015" y="520221"/>
                  </a:cubicBezTo>
                  <a:lnTo>
                    <a:pt x="128698" y="520221"/>
                  </a:lnTo>
                  <a:cubicBezTo>
                    <a:pt x="94565" y="520221"/>
                    <a:pt x="61830" y="506662"/>
                    <a:pt x="37695" y="482526"/>
                  </a:cubicBezTo>
                  <a:cubicBezTo>
                    <a:pt x="13559" y="458391"/>
                    <a:pt x="0" y="425656"/>
                    <a:pt x="0" y="391524"/>
                  </a:cubicBezTo>
                  <a:lnTo>
                    <a:pt x="0" y="128698"/>
                  </a:lnTo>
                  <a:cubicBezTo>
                    <a:pt x="0" y="94565"/>
                    <a:pt x="13559" y="61830"/>
                    <a:pt x="37695" y="37695"/>
                  </a:cubicBezTo>
                  <a:cubicBezTo>
                    <a:pt x="61830" y="13559"/>
                    <a:pt x="94565" y="0"/>
                    <a:pt x="12869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067" tIns="33067" rIns="33067" bIns="33067" rtlCol="0" anchor="ctr"/>
            <a:lstStyle/>
            <a:p>
              <a:pPr algn="ctr">
                <a:lnSpc>
                  <a:spcPts val="287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2142775" y="4999023"/>
            <a:ext cx="859248" cy="859248"/>
          </a:xfrm>
          <a:custGeom>
            <a:avLst/>
            <a:gdLst/>
            <a:ahLst/>
            <a:cxnLst/>
            <a:rect l="l" t="t" r="r" b="b"/>
            <a:pathLst>
              <a:path w="859248" h="859248">
                <a:moveTo>
                  <a:pt x="0" y="0"/>
                </a:moveTo>
                <a:lnTo>
                  <a:pt x="859248" y="0"/>
                </a:lnTo>
                <a:lnTo>
                  <a:pt x="859248" y="859248"/>
                </a:lnTo>
                <a:lnTo>
                  <a:pt x="0" y="8592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839581" y="5988565"/>
            <a:ext cx="1465636" cy="313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6"/>
              </a:lnSpc>
            </a:pPr>
            <a:r>
              <a:rPr lang="en-US" sz="1832">
                <a:solidFill>
                  <a:srgbClr val="0F4D92"/>
                </a:solidFill>
                <a:latin typeface="Object Sans Bold"/>
              </a:rPr>
              <a:t>Inflation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4373111" y="4772694"/>
            <a:ext cx="3067951" cy="2076215"/>
            <a:chOff x="0" y="0"/>
            <a:chExt cx="768713" cy="52022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68713" cy="520221"/>
            </a:xfrm>
            <a:custGeom>
              <a:avLst/>
              <a:gdLst/>
              <a:ahLst/>
              <a:cxnLst/>
              <a:rect l="l" t="t" r="r" b="b"/>
              <a:pathLst>
                <a:path w="768713" h="520221">
                  <a:moveTo>
                    <a:pt x="128698" y="0"/>
                  </a:moveTo>
                  <a:lnTo>
                    <a:pt x="640015" y="0"/>
                  </a:lnTo>
                  <a:cubicBezTo>
                    <a:pt x="674148" y="0"/>
                    <a:pt x="706883" y="13559"/>
                    <a:pt x="731018" y="37695"/>
                  </a:cubicBezTo>
                  <a:cubicBezTo>
                    <a:pt x="755154" y="61830"/>
                    <a:pt x="768713" y="94565"/>
                    <a:pt x="768713" y="128698"/>
                  </a:cubicBezTo>
                  <a:lnTo>
                    <a:pt x="768713" y="391524"/>
                  </a:lnTo>
                  <a:cubicBezTo>
                    <a:pt x="768713" y="425656"/>
                    <a:pt x="755154" y="458391"/>
                    <a:pt x="731018" y="482526"/>
                  </a:cubicBezTo>
                  <a:cubicBezTo>
                    <a:pt x="706883" y="506662"/>
                    <a:pt x="674148" y="520221"/>
                    <a:pt x="640015" y="520221"/>
                  </a:cubicBezTo>
                  <a:lnTo>
                    <a:pt x="128698" y="520221"/>
                  </a:lnTo>
                  <a:cubicBezTo>
                    <a:pt x="94565" y="520221"/>
                    <a:pt x="61830" y="506662"/>
                    <a:pt x="37695" y="482526"/>
                  </a:cubicBezTo>
                  <a:cubicBezTo>
                    <a:pt x="13559" y="458391"/>
                    <a:pt x="0" y="425656"/>
                    <a:pt x="0" y="391524"/>
                  </a:cubicBezTo>
                  <a:lnTo>
                    <a:pt x="0" y="128698"/>
                  </a:lnTo>
                  <a:cubicBezTo>
                    <a:pt x="0" y="94565"/>
                    <a:pt x="13559" y="61830"/>
                    <a:pt x="37695" y="37695"/>
                  </a:cubicBezTo>
                  <a:cubicBezTo>
                    <a:pt x="61830" y="13559"/>
                    <a:pt x="94565" y="0"/>
                    <a:pt x="128698" y="0"/>
                  </a:cubicBezTo>
                  <a:close/>
                </a:path>
              </a:pathLst>
            </a:custGeom>
            <a:solidFill>
              <a:srgbClr val="41C1BA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067" tIns="33067" rIns="33067" bIns="33067" rtlCol="0" anchor="ctr"/>
            <a:lstStyle/>
            <a:p>
              <a:pPr algn="ctr">
                <a:lnSpc>
                  <a:spcPts val="287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304226" y="4704493"/>
            <a:ext cx="3067951" cy="2076215"/>
            <a:chOff x="0" y="0"/>
            <a:chExt cx="768713" cy="52022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768713" cy="520221"/>
            </a:xfrm>
            <a:custGeom>
              <a:avLst/>
              <a:gdLst/>
              <a:ahLst/>
              <a:cxnLst/>
              <a:rect l="l" t="t" r="r" b="b"/>
              <a:pathLst>
                <a:path w="768713" h="520221">
                  <a:moveTo>
                    <a:pt x="128698" y="0"/>
                  </a:moveTo>
                  <a:lnTo>
                    <a:pt x="640015" y="0"/>
                  </a:lnTo>
                  <a:cubicBezTo>
                    <a:pt x="674148" y="0"/>
                    <a:pt x="706883" y="13559"/>
                    <a:pt x="731018" y="37695"/>
                  </a:cubicBezTo>
                  <a:cubicBezTo>
                    <a:pt x="755154" y="61830"/>
                    <a:pt x="768713" y="94565"/>
                    <a:pt x="768713" y="128698"/>
                  </a:cubicBezTo>
                  <a:lnTo>
                    <a:pt x="768713" y="391524"/>
                  </a:lnTo>
                  <a:cubicBezTo>
                    <a:pt x="768713" y="425656"/>
                    <a:pt x="755154" y="458391"/>
                    <a:pt x="731018" y="482526"/>
                  </a:cubicBezTo>
                  <a:cubicBezTo>
                    <a:pt x="706883" y="506662"/>
                    <a:pt x="674148" y="520221"/>
                    <a:pt x="640015" y="520221"/>
                  </a:cubicBezTo>
                  <a:lnTo>
                    <a:pt x="128698" y="520221"/>
                  </a:lnTo>
                  <a:cubicBezTo>
                    <a:pt x="94565" y="520221"/>
                    <a:pt x="61830" y="506662"/>
                    <a:pt x="37695" y="482526"/>
                  </a:cubicBezTo>
                  <a:cubicBezTo>
                    <a:pt x="13559" y="458391"/>
                    <a:pt x="0" y="425656"/>
                    <a:pt x="0" y="391524"/>
                  </a:cubicBezTo>
                  <a:lnTo>
                    <a:pt x="0" y="128698"/>
                  </a:lnTo>
                  <a:cubicBezTo>
                    <a:pt x="0" y="94565"/>
                    <a:pt x="13559" y="61830"/>
                    <a:pt x="37695" y="37695"/>
                  </a:cubicBezTo>
                  <a:cubicBezTo>
                    <a:pt x="61830" y="13559"/>
                    <a:pt x="94565" y="0"/>
                    <a:pt x="12869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067" tIns="33067" rIns="33067" bIns="33067" rtlCol="0" anchor="ctr"/>
            <a:lstStyle/>
            <a:p>
              <a:pPr algn="ctr">
                <a:lnSpc>
                  <a:spcPts val="287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5408578" y="4996322"/>
            <a:ext cx="859248" cy="859248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4D92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067" tIns="33067" rIns="33067" bIns="33067" rtlCol="0" anchor="ctr"/>
            <a:lstStyle/>
            <a:p>
              <a:pPr algn="ctr">
                <a:lnSpc>
                  <a:spcPts val="2870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5647601" y="5166465"/>
            <a:ext cx="381201" cy="518962"/>
          </a:xfrm>
          <a:custGeom>
            <a:avLst/>
            <a:gdLst/>
            <a:ahLst/>
            <a:cxnLst/>
            <a:rect l="l" t="t" r="r" b="b"/>
            <a:pathLst>
              <a:path w="381201" h="518962">
                <a:moveTo>
                  <a:pt x="0" y="0"/>
                </a:moveTo>
                <a:lnTo>
                  <a:pt x="381201" y="0"/>
                </a:lnTo>
                <a:lnTo>
                  <a:pt x="381201" y="518962"/>
                </a:lnTo>
                <a:lnTo>
                  <a:pt x="0" y="5189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4961107" y="5985864"/>
            <a:ext cx="1749870" cy="313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6"/>
              </a:lnSpc>
            </a:pPr>
            <a:r>
              <a:rPr lang="en-US" sz="1832">
                <a:solidFill>
                  <a:srgbClr val="0F4D92"/>
                </a:solidFill>
                <a:latin typeface="Object Sans Bold"/>
              </a:rPr>
              <a:t>Taxes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7647152" y="4772694"/>
            <a:ext cx="3067951" cy="2076215"/>
            <a:chOff x="0" y="0"/>
            <a:chExt cx="768713" cy="520221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768713" cy="520221"/>
            </a:xfrm>
            <a:custGeom>
              <a:avLst/>
              <a:gdLst/>
              <a:ahLst/>
              <a:cxnLst/>
              <a:rect l="l" t="t" r="r" b="b"/>
              <a:pathLst>
                <a:path w="768713" h="520221">
                  <a:moveTo>
                    <a:pt x="128698" y="0"/>
                  </a:moveTo>
                  <a:lnTo>
                    <a:pt x="640015" y="0"/>
                  </a:lnTo>
                  <a:cubicBezTo>
                    <a:pt x="674148" y="0"/>
                    <a:pt x="706883" y="13559"/>
                    <a:pt x="731018" y="37695"/>
                  </a:cubicBezTo>
                  <a:cubicBezTo>
                    <a:pt x="755154" y="61830"/>
                    <a:pt x="768713" y="94565"/>
                    <a:pt x="768713" y="128698"/>
                  </a:cubicBezTo>
                  <a:lnTo>
                    <a:pt x="768713" y="391524"/>
                  </a:lnTo>
                  <a:cubicBezTo>
                    <a:pt x="768713" y="425656"/>
                    <a:pt x="755154" y="458391"/>
                    <a:pt x="731018" y="482526"/>
                  </a:cubicBezTo>
                  <a:cubicBezTo>
                    <a:pt x="706883" y="506662"/>
                    <a:pt x="674148" y="520221"/>
                    <a:pt x="640015" y="520221"/>
                  </a:cubicBezTo>
                  <a:lnTo>
                    <a:pt x="128698" y="520221"/>
                  </a:lnTo>
                  <a:cubicBezTo>
                    <a:pt x="94565" y="520221"/>
                    <a:pt x="61830" y="506662"/>
                    <a:pt x="37695" y="482526"/>
                  </a:cubicBezTo>
                  <a:cubicBezTo>
                    <a:pt x="13559" y="458391"/>
                    <a:pt x="0" y="425656"/>
                    <a:pt x="0" y="391524"/>
                  </a:cubicBezTo>
                  <a:lnTo>
                    <a:pt x="0" y="128698"/>
                  </a:lnTo>
                  <a:cubicBezTo>
                    <a:pt x="0" y="94565"/>
                    <a:pt x="13559" y="61830"/>
                    <a:pt x="37695" y="37695"/>
                  </a:cubicBezTo>
                  <a:cubicBezTo>
                    <a:pt x="61830" y="13559"/>
                    <a:pt x="94565" y="0"/>
                    <a:pt x="128698" y="0"/>
                  </a:cubicBezTo>
                  <a:close/>
                </a:path>
              </a:pathLst>
            </a:custGeom>
            <a:solidFill>
              <a:srgbClr val="41C1BA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067" tIns="33067" rIns="33067" bIns="33067" rtlCol="0" anchor="ctr"/>
            <a:lstStyle/>
            <a:p>
              <a:pPr algn="ctr">
                <a:lnSpc>
                  <a:spcPts val="287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7572898" y="4704493"/>
            <a:ext cx="3067951" cy="2076215"/>
            <a:chOff x="0" y="0"/>
            <a:chExt cx="768713" cy="520221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768713" cy="520221"/>
            </a:xfrm>
            <a:custGeom>
              <a:avLst/>
              <a:gdLst/>
              <a:ahLst/>
              <a:cxnLst/>
              <a:rect l="l" t="t" r="r" b="b"/>
              <a:pathLst>
                <a:path w="768713" h="520221">
                  <a:moveTo>
                    <a:pt x="128698" y="0"/>
                  </a:moveTo>
                  <a:lnTo>
                    <a:pt x="640015" y="0"/>
                  </a:lnTo>
                  <a:cubicBezTo>
                    <a:pt x="674148" y="0"/>
                    <a:pt x="706883" y="13559"/>
                    <a:pt x="731018" y="37695"/>
                  </a:cubicBezTo>
                  <a:cubicBezTo>
                    <a:pt x="755154" y="61830"/>
                    <a:pt x="768713" y="94565"/>
                    <a:pt x="768713" y="128698"/>
                  </a:cubicBezTo>
                  <a:lnTo>
                    <a:pt x="768713" y="391524"/>
                  </a:lnTo>
                  <a:cubicBezTo>
                    <a:pt x="768713" y="425656"/>
                    <a:pt x="755154" y="458391"/>
                    <a:pt x="731018" y="482526"/>
                  </a:cubicBezTo>
                  <a:cubicBezTo>
                    <a:pt x="706883" y="506662"/>
                    <a:pt x="674148" y="520221"/>
                    <a:pt x="640015" y="520221"/>
                  </a:cubicBezTo>
                  <a:lnTo>
                    <a:pt x="128698" y="520221"/>
                  </a:lnTo>
                  <a:cubicBezTo>
                    <a:pt x="94565" y="520221"/>
                    <a:pt x="61830" y="506662"/>
                    <a:pt x="37695" y="482526"/>
                  </a:cubicBezTo>
                  <a:cubicBezTo>
                    <a:pt x="13559" y="458391"/>
                    <a:pt x="0" y="425656"/>
                    <a:pt x="0" y="391524"/>
                  </a:cubicBezTo>
                  <a:lnTo>
                    <a:pt x="0" y="128698"/>
                  </a:lnTo>
                  <a:cubicBezTo>
                    <a:pt x="0" y="94565"/>
                    <a:pt x="13559" y="61830"/>
                    <a:pt x="37695" y="37695"/>
                  </a:cubicBezTo>
                  <a:cubicBezTo>
                    <a:pt x="61830" y="13559"/>
                    <a:pt x="94565" y="0"/>
                    <a:pt x="12869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067" tIns="33067" rIns="33067" bIns="33067" rtlCol="0" anchor="ctr"/>
            <a:lstStyle/>
            <a:p>
              <a:pPr algn="ctr">
                <a:lnSpc>
                  <a:spcPts val="2870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8677249" y="4996322"/>
            <a:ext cx="859248" cy="859248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4D92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067" tIns="33067" rIns="33067" bIns="33067" rtlCol="0" anchor="ctr"/>
            <a:lstStyle/>
            <a:p>
              <a:pPr algn="ctr">
                <a:lnSpc>
                  <a:spcPts val="2870"/>
                </a:lnSpc>
              </a:pPr>
              <a:endParaRPr/>
            </a:p>
          </p:txBody>
        </p:sp>
      </p:grpSp>
      <p:sp>
        <p:nvSpPr>
          <p:cNvPr id="43" name="Freeform 43"/>
          <p:cNvSpPr/>
          <p:nvPr/>
        </p:nvSpPr>
        <p:spPr>
          <a:xfrm>
            <a:off x="8812661" y="5225016"/>
            <a:ext cx="576480" cy="417948"/>
          </a:xfrm>
          <a:custGeom>
            <a:avLst/>
            <a:gdLst/>
            <a:ahLst/>
            <a:cxnLst/>
            <a:rect l="l" t="t" r="r" b="b"/>
            <a:pathLst>
              <a:path w="576480" h="417948">
                <a:moveTo>
                  <a:pt x="0" y="0"/>
                </a:moveTo>
                <a:lnTo>
                  <a:pt x="576480" y="0"/>
                </a:lnTo>
                <a:lnTo>
                  <a:pt x="576480" y="417948"/>
                </a:lnTo>
                <a:lnTo>
                  <a:pt x="0" y="4179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8077954" y="5985864"/>
            <a:ext cx="2057838" cy="636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6"/>
              </a:lnSpc>
            </a:pPr>
            <a:r>
              <a:rPr lang="en-US" sz="1832">
                <a:solidFill>
                  <a:srgbClr val="0F4D92"/>
                </a:solidFill>
                <a:latin typeface="Object Sans Bold"/>
              </a:rPr>
              <a:t>Market fluctuations</a:t>
            </a:r>
          </a:p>
        </p:txBody>
      </p:sp>
      <p:grpSp>
        <p:nvGrpSpPr>
          <p:cNvPr id="45" name="Group 45"/>
          <p:cNvGrpSpPr/>
          <p:nvPr/>
        </p:nvGrpSpPr>
        <p:grpSpPr>
          <a:xfrm>
            <a:off x="10923264" y="4769992"/>
            <a:ext cx="3067951" cy="2076215"/>
            <a:chOff x="0" y="0"/>
            <a:chExt cx="768713" cy="520221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768713" cy="520221"/>
            </a:xfrm>
            <a:custGeom>
              <a:avLst/>
              <a:gdLst/>
              <a:ahLst/>
              <a:cxnLst/>
              <a:rect l="l" t="t" r="r" b="b"/>
              <a:pathLst>
                <a:path w="768713" h="520221">
                  <a:moveTo>
                    <a:pt x="128698" y="0"/>
                  </a:moveTo>
                  <a:lnTo>
                    <a:pt x="640015" y="0"/>
                  </a:lnTo>
                  <a:cubicBezTo>
                    <a:pt x="674148" y="0"/>
                    <a:pt x="706883" y="13559"/>
                    <a:pt x="731018" y="37695"/>
                  </a:cubicBezTo>
                  <a:cubicBezTo>
                    <a:pt x="755154" y="61830"/>
                    <a:pt x="768713" y="94565"/>
                    <a:pt x="768713" y="128698"/>
                  </a:cubicBezTo>
                  <a:lnTo>
                    <a:pt x="768713" y="391524"/>
                  </a:lnTo>
                  <a:cubicBezTo>
                    <a:pt x="768713" y="425656"/>
                    <a:pt x="755154" y="458391"/>
                    <a:pt x="731018" y="482526"/>
                  </a:cubicBezTo>
                  <a:cubicBezTo>
                    <a:pt x="706883" y="506662"/>
                    <a:pt x="674148" y="520221"/>
                    <a:pt x="640015" y="520221"/>
                  </a:cubicBezTo>
                  <a:lnTo>
                    <a:pt x="128698" y="520221"/>
                  </a:lnTo>
                  <a:cubicBezTo>
                    <a:pt x="94565" y="520221"/>
                    <a:pt x="61830" y="506662"/>
                    <a:pt x="37695" y="482526"/>
                  </a:cubicBezTo>
                  <a:cubicBezTo>
                    <a:pt x="13559" y="458391"/>
                    <a:pt x="0" y="425656"/>
                    <a:pt x="0" y="391524"/>
                  </a:cubicBezTo>
                  <a:lnTo>
                    <a:pt x="0" y="128698"/>
                  </a:lnTo>
                  <a:cubicBezTo>
                    <a:pt x="0" y="94565"/>
                    <a:pt x="13559" y="61830"/>
                    <a:pt x="37695" y="37695"/>
                  </a:cubicBezTo>
                  <a:cubicBezTo>
                    <a:pt x="61830" y="13559"/>
                    <a:pt x="94565" y="0"/>
                    <a:pt x="128698" y="0"/>
                  </a:cubicBezTo>
                  <a:close/>
                </a:path>
              </a:pathLst>
            </a:custGeom>
            <a:solidFill>
              <a:srgbClr val="41C1BA"/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067" tIns="33067" rIns="33067" bIns="33067" rtlCol="0" anchor="ctr"/>
            <a:lstStyle/>
            <a:p>
              <a:pPr algn="ctr">
                <a:lnSpc>
                  <a:spcPts val="2870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0846939" y="4704493"/>
            <a:ext cx="3067951" cy="2076215"/>
            <a:chOff x="0" y="0"/>
            <a:chExt cx="768713" cy="520221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768713" cy="520221"/>
            </a:xfrm>
            <a:custGeom>
              <a:avLst/>
              <a:gdLst/>
              <a:ahLst/>
              <a:cxnLst/>
              <a:rect l="l" t="t" r="r" b="b"/>
              <a:pathLst>
                <a:path w="768713" h="520221">
                  <a:moveTo>
                    <a:pt x="128698" y="0"/>
                  </a:moveTo>
                  <a:lnTo>
                    <a:pt x="640015" y="0"/>
                  </a:lnTo>
                  <a:cubicBezTo>
                    <a:pt x="674148" y="0"/>
                    <a:pt x="706883" y="13559"/>
                    <a:pt x="731018" y="37695"/>
                  </a:cubicBezTo>
                  <a:cubicBezTo>
                    <a:pt x="755154" y="61830"/>
                    <a:pt x="768713" y="94565"/>
                    <a:pt x="768713" y="128698"/>
                  </a:cubicBezTo>
                  <a:lnTo>
                    <a:pt x="768713" y="391524"/>
                  </a:lnTo>
                  <a:cubicBezTo>
                    <a:pt x="768713" y="425656"/>
                    <a:pt x="755154" y="458391"/>
                    <a:pt x="731018" y="482526"/>
                  </a:cubicBezTo>
                  <a:cubicBezTo>
                    <a:pt x="706883" y="506662"/>
                    <a:pt x="674148" y="520221"/>
                    <a:pt x="640015" y="520221"/>
                  </a:cubicBezTo>
                  <a:lnTo>
                    <a:pt x="128698" y="520221"/>
                  </a:lnTo>
                  <a:cubicBezTo>
                    <a:pt x="94565" y="520221"/>
                    <a:pt x="61830" y="506662"/>
                    <a:pt x="37695" y="482526"/>
                  </a:cubicBezTo>
                  <a:cubicBezTo>
                    <a:pt x="13559" y="458391"/>
                    <a:pt x="0" y="425656"/>
                    <a:pt x="0" y="391524"/>
                  </a:cubicBezTo>
                  <a:lnTo>
                    <a:pt x="0" y="128698"/>
                  </a:lnTo>
                  <a:cubicBezTo>
                    <a:pt x="0" y="94565"/>
                    <a:pt x="13559" y="61830"/>
                    <a:pt x="37695" y="37695"/>
                  </a:cubicBezTo>
                  <a:cubicBezTo>
                    <a:pt x="61830" y="13559"/>
                    <a:pt x="94565" y="0"/>
                    <a:pt x="12869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067" tIns="33067" rIns="33067" bIns="33067" rtlCol="0" anchor="ctr"/>
            <a:lstStyle/>
            <a:p>
              <a:pPr algn="ctr">
                <a:lnSpc>
                  <a:spcPts val="2870"/>
                </a:lnSpc>
              </a:pPr>
              <a:endParaRPr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11951290" y="5004653"/>
            <a:ext cx="859248" cy="859248"/>
            <a:chOff x="0" y="0"/>
            <a:chExt cx="812800" cy="812800"/>
          </a:xfrm>
        </p:grpSpPr>
        <p:sp>
          <p:nvSpPr>
            <p:cNvPr id="52" name="Freeform 5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4D92"/>
            </a:solidFill>
          </p:spPr>
        </p:sp>
        <p:sp>
          <p:nvSpPr>
            <p:cNvPr id="53" name="TextBox 5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067" tIns="33067" rIns="33067" bIns="33067" rtlCol="0" anchor="ctr"/>
            <a:lstStyle/>
            <a:p>
              <a:pPr algn="ctr">
                <a:lnSpc>
                  <a:spcPts val="2870"/>
                </a:lnSpc>
              </a:pPr>
              <a:endParaRPr/>
            </a:p>
          </p:txBody>
        </p:sp>
      </p:grpSp>
      <p:sp>
        <p:nvSpPr>
          <p:cNvPr id="54" name="Freeform 54"/>
          <p:cNvSpPr/>
          <p:nvPr/>
        </p:nvSpPr>
        <p:spPr>
          <a:xfrm>
            <a:off x="12112525" y="5206136"/>
            <a:ext cx="573217" cy="455707"/>
          </a:xfrm>
          <a:custGeom>
            <a:avLst/>
            <a:gdLst/>
            <a:ahLst/>
            <a:cxnLst/>
            <a:rect l="l" t="t" r="r" b="b"/>
            <a:pathLst>
              <a:path w="573217" h="455707">
                <a:moveTo>
                  <a:pt x="0" y="0"/>
                </a:moveTo>
                <a:lnTo>
                  <a:pt x="573217" y="0"/>
                </a:lnTo>
                <a:lnTo>
                  <a:pt x="573217" y="455707"/>
                </a:lnTo>
                <a:lnTo>
                  <a:pt x="0" y="4557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5" name="TextBox 55"/>
          <p:cNvSpPr txBox="1"/>
          <p:nvPr/>
        </p:nvSpPr>
        <p:spPr>
          <a:xfrm>
            <a:off x="11545650" y="5976598"/>
            <a:ext cx="1670528" cy="313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6"/>
              </a:lnSpc>
            </a:pPr>
            <a:r>
              <a:rPr lang="en-US" sz="1832">
                <a:solidFill>
                  <a:srgbClr val="0F4D92"/>
                </a:solidFill>
                <a:latin typeface="Object Sans Bold"/>
              </a:rPr>
              <a:t>Law changes</a:t>
            </a:r>
          </a:p>
        </p:txBody>
      </p:sp>
      <p:grpSp>
        <p:nvGrpSpPr>
          <p:cNvPr id="56" name="Group 56"/>
          <p:cNvGrpSpPr/>
          <p:nvPr/>
        </p:nvGrpSpPr>
        <p:grpSpPr>
          <a:xfrm>
            <a:off x="1096387" y="7182085"/>
            <a:ext cx="3067951" cy="2076215"/>
            <a:chOff x="0" y="0"/>
            <a:chExt cx="768713" cy="520221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768713" cy="520221"/>
            </a:xfrm>
            <a:custGeom>
              <a:avLst/>
              <a:gdLst/>
              <a:ahLst/>
              <a:cxnLst/>
              <a:rect l="l" t="t" r="r" b="b"/>
              <a:pathLst>
                <a:path w="768713" h="520221">
                  <a:moveTo>
                    <a:pt x="128698" y="0"/>
                  </a:moveTo>
                  <a:lnTo>
                    <a:pt x="640015" y="0"/>
                  </a:lnTo>
                  <a:cubicBezTo>
                    <a:pt x="674148" y="0"/>
                    <a:pt x="706883" y="13559"/>
                    <a:pt x="731018" y="37695"/>
                  </a:cubicBezTo>
                  <a:cubicBezTo>
                    <a:pt x="755154" y="61830"/>
                    <a:pt x="768713" y="94565"/>
                    <a:pt x="768713" y="128698"/>
                  </a:cubicBezTo>
                  <a:lnTo>
                    <a:pt x="768713" y="391524"/>
                  </a:lnTo>
                  <a:cubicBezTo>
                    <a:pt x="768713" y="425656"/>
                    <a:pt x="755154" y="458391"/>
                    <a:pt x="731018" y="482526"/>
                  </a:cubicBezTo>
                  <a:cubicBezTo>
                    <a:pt x="706883" y="506662"/>
                    <a:pt x="674148" y="520221"/>
                    <a:pt x="640015" y="520221"/>
                  </a:cubicBezTo>
                  <a:lnTo>
                    <a:pt x="128698" y="520221"/>
                  </a:lnTo>
                  <a:cubicBezTo>
                    <a:pt x="94565" y="520221"/>
                    <a:pt x="61830" y="506662"/>
                    <a:pt x="37695" y="482526"/>
                  </a:cubicBezTo>
                  <a:cubicBezTo>
                    <a:pt x="13559" y="458391"/>
                    <a:pt x="0" y="425656"/>
                    <a:pt x="0" y="391524"/>
                  </a:cubicBezTo>
                  <a:lnTo>
                    <a:pt x="0" y="128698"/>
                  </a:lnTo>
                  <a:cubicBezTo>
                    <a:pt x="0" y="94565"/>
                    <a:pt x="13559" y="61830"/>
                    <a:pt x="37695" y="37695"/>
                  </a:cubicBezTo>
                  <a:cubicBezTo>
                    <a:pt x="61830" y="13559"/>
                    <a:pt x="94565" y="0"/>
                    <a:pt x="128698" y="0"/>
                  </a:cubicBezTo>
                  <a:close/>
                </a:path>
              </a:pathLst>
            </a:custGeom>
            <a:solidFill>
              <a:srgbClr val="41C1BA"/>
            </a:solidFill>
          </p:spPr>
        </p:sp>
        <p:sp>
          <p:nvSpPr>
            <p:cNvPr id="58" name="TextBox 5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067" tIns="33067" rIns="33067" bIns="33067" rtlCol="0" anchor="ctr"/>
            <a:lstStyle/>
            <a:p>
              <a:pPr algn="ctr">
                <a:lnSpc>
                  <a:spcPts val="2870"/>
                </a:lnSpc>
              </a:pPr>
              <a:endParaRPr/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1028700" y="7113885"/>
            <a:ext cx="3067951" cy="2076215"/>
            <a:chOff x="0" y="0"/>
            <a:chExt cx="768713" cy="520221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768713" cy="520221"/>
            </a:xfrm>
            <a:custGeom>
              <a:avLst/>
              <a:gdLst/>
              <a:ahLst/>
              <a:cxnLst/>
              <a:rect l="l" t="t" r="r" b="b"/>
              <a:pathLst>
                <a:path w="768713" h="520221">
                  <a:moveTo>
                    <a:pt x="128698" y="0"/>
                  </a:moveTo>
                  <a:lnTo>
                    <a:pt x="640015" y="0"/>
                  </a:lnTo>
                  <a:cubicBezTo>
                    <a:pt x="674148" y="0"/>
                    <a:pt x="706883" y="13559"/>
                    <a:pt x="731018" y="37695"/>
                  </a:cubicBezTo>
                  <a:cubicBezTo>
                    <a:pt x="755154" y="61830"/>
                    <a:pt x="768713" y="94565"/>
                    <a:pt x="768713" y="128698"/>
                  </a:cubicBezTo>
                  <a:lnTo>
                    <a:pt x="768713" y="391524"/>
                  </a:lnTo>
                  <a:cubicBezTo>
                    <a:pt x="768713" y="425656"/>
                    <a:pt x="755154" y="458391"/>
                    <a:pt x="731018" y="482526"/>
                  </a:cubicBezTo>
                  <a:cubicBezTo>
                    <a:pt x="706883" y="506662"/>
                    <a:pt x="674148" y="520221"/>
                    <a:pt x="640015" y="520221"/>
                  </a:cubicBezTo>
                  <a:lnTo>
                    <a:pt x="128698" y="520221"/>
                  </a:lnTo>
                  <a:cubicBezTo>
                    <a:pt x="94565" y="520221"/>
                    <a:pt x="61830" y="506662"/>
                    <a:pt x="37695" y="482526"/>
                  </a:cubicBezTo>
                  <a:cubicBezTo>
                    <a:pt x="13559" y="458391"/>
                    <a:pt x="0" y="425656"/>
                    <a:pt x="0" y="391524"/>
                  </a:cubicBezTo>
                  <a:lnTo>
                    <a:pt x="0" y="128698"/>
                  </a:lnTo>
                  <a:cubicBezTo>
                    <a:pt x="0" y="94565"/>
                    <a:pt x="13559" y="61830"/>
                    <a:pt x="37695" y="37695"/>
                  </a:cubicBezTo>
                  <a:cubicBezTo>
                    <a:pt x="61830" y="13559"/>
                    <a:pt x="94565" y="0"/>
                    <a:pt x="12869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1" name="TextBox 6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067" tIns="33067" rIns="33067" bIns="33067" rtlCol="0" anchor="ctr"/>
            <a:lstStyle/>
            <a:p>
              <a:pPr algn="ctr">
                <a:lnSpc>
                  <a:spcPts val="2870"/>
                </a:lnSpc>
              </a:pPr>
              <a:endParaRPr/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2092399" y="7360945"/>
            <a:ext cx="859248" cy="859248"/>
            <a:chOff x="0" y="0"/>
            <a:chExt cx="812800" cy="812800"/>
          </a:xfrm>
        </p:grpSpPr>
        <p:sp>
          <p:nvSpPr>
            <p:cNvPr id="63" name="Freeform 6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4D92"/>
            </a:solidFill>
          </p:spPr>
        </p:sp>
        <p:sp>
          <p:nvSpPr>
            <p:cNvPr id="64" name="TextBox 6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067" tIns="33067" rIns="33067" bIns="33067" rtlCol="0" anchor="ctr"/>
            <a:lstStyle/>
            <a:p>
              <a:pPr algn="ctr">
                <a:lnSpc>
                  <a:spcPts val="2870"/>
                </a:lnSpc>
              </a:pPr>
              <a:endParaRPr/>
            </a:p>
          </p:txBody>
        </p:sp>
      </p:grpSp>
      <p:sp>
        <p:nvSpPr>
          <p:cNvPr id="65" name="Freeform 65"/>
          <p:cNvSpPr/>
          <p:nvPr/>
        </p:nvSpPr>
        <p:spPr>
          <a:xfrm>
            <a:off x="2265936" y="7539201"/>
            <a:ext cx="512172" cy="507050"/>
          </a:xfrm>
          <a:custGeom>
            <a:avLst/>
            <a:gdLst/>
            <a:ahLst/>
            <a:cxnLst/>
            <a:rect l="l" t="t" r="r" b="b"/>
            <a:pathLst>
              <a:path w="512172" h="507050">
                <a:moveTo>
                  <a:pt x="0" y="0"/>
                </a:moveTo>
                <a:lnTo>
                  <a:pt x="512172" y="0"/>
                </a:lnTo>
                <a:lnTo>
                  <a:pt x="512172" y="507050"/>
                </a:lnTo>
                <a:lnTo>
                  <a:pt x="0" y="507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66" name="TextBox 66"/>
          <p:cNvSpPr txBox="1"/>
          <p:nvPr/>
        </p:nvSpPr>
        <p:spPr>
          <a:xfrm>
            <a:off x="1540117" y="8398312"/>
            <a:ext cx="1963810" cy="636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6"/>
              </a:lnSpc>
            </a:pPr>
            <a:r>
              <a:rPr lang="en-US" sz="1832">
                <a:solidFill>
                  <a:srgbClr val="0F4D92"/>
                </a:solidFill>
                <a:latin typeface="Object Sans Bold"/>
              </a:rPr>
              <a:t>Technological changes</a:t>
            </a:r>
          </a:p>
        </p:txBody>
      </p:sp>
      <p:grpSp>
        <p:nvGrpSpPr>
          <p:cNvPr id="67" name="Group 67"/>
          <p:cNvGrpSpPr/>
          <p:nvPr/>
        </p:nvGrpSpPr>
        <p:grpSpPr>
          <a:xfrm>
            <a:off x="4363387" y="7179384"/>
            <a:ext cx="3067951" cy="2076215"/>
            <a:chOff x="0" y="0"/>
            <a:chExt cx="768713" cy="520221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768713" cy="520221"/>
            </a:xfrm>
            <a:custGeom>
              <a:avLst/>
              <a:gdLst/>
              <a:ahLst/>
              <a:cxnLst/>
              <a:rect l="l" t="t" r="r" b="b"/>
              <a:pathLst>
                <a:path w="768713" h="520221">
                  <a:moveTo>
                    <a:pt x="128698" y="0"/>
                  </a:moveTo>
                  <a:lnTo>
                    <a:pt x="640015" y="0"/>
                  </a:lnTo>
                  <a:cubicBezTo>
                    <a:pt x="674148" y="0"/>
                    <a:pt x="706883" y="13559"/>
                    <a:pt x="731018" y="37695"/>
                  </a:cubicBezTo>
                  <a:cubicBezTo>
                    <a:pt x="755154" y="61830"/>
                    <a:pt x="768713" y="94565"/>
                    <a:pt x="768713" y="128698"/>
                  </a:cubicBezTo>
                  <a:lnTo>
                    <a:pt x="768713" y="391524"/>
                  </a:lnTo>
                  <a:cubicBezTo>
                    <a:pt x="768713" y="425656"/>
                    <a:pt x="755154" y="458391"/>
                    <a:pt x="731018" y="482526"/>
                  </a:cubicBezTo>
                  <a:cubicBezTo>
                    <a:pt x="706883" y="506662"/>
                    <a:pt x="674148" y="520221"/>
                    <a:pt x="640015" y="520221"/>
                  </a:cubicBezTo>
                  <a:lnTo>
                    <a:pt x="128698" y="520221"/>
                  </a:lnTo>
                  <a:cubicBezTo>
                    <a:pt x="94565" y="520221"/>
                    <a:pt x="61830" y="506662"/>
                    <a:pt x="37695" y="482526"/>
                  </a:cubicBezTo>
                  <a:cubicBezTo>
                    <a:pt x="13559" y="458391"/>
                    <a:pt x="0" y="425656"/>
                    <a:pt x="0" y="391524"/>
                  </a:cubicBezTo>
                  <a:lnTo>
                    <a:pt x="0" y="128698"/>
                  </a:lnTo>
                  <a:cubicBezTo>
                    <a:pt x="0" y="94565"/>
                    <a:pt x="13559" y="61830"/>
                    <a:pt x="37695" y="37695"/>
                  </a:cubicBezTo>
                  <a:cubicBezTo>
                    <a:pt x="61830" y="13559"/>
                    <a:pt x="94565" y="0"/>
                    <a:pt x="128698" y="0"/>
                  </a:cubicBezTo>
                  <a:close/>
                </a:path>
              </a:pathLst>
            </a:custGeom>
            <a:solidFill>
              <a:srgbClr val="41C1BA"/>
            </a:solidFill>
          </p:spPr>
        </p:sp>
        <p:sp>
          <p:nvSpPr>
            <p:cNvPr id="69" name="TextBox 6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067" tIns="33067" rIns="33067" bIns="33067" rtlCol="0" anchor="ctr"/>
            <a:lstStyle/>
            <a:p>
              <a:pPr algn="ctr">
                <a:lnSpc>
                  <a:spcPts val="2870"/>
                </a:lnSpc>
              </a:pPr>
              <a:endParaRPr/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4294503" y="7111184"/>
            <a:ext cx="3067951" cy="2076215"/>
            <a:chOff x="0" y="0"/>
            <a:chExt cx="768713" cy="520221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768713" cy="520221"/>
            </a:xfrm>
            <a:custGeom>
              <a:avLst/>
              <a:gdLst/>
              <a:ahLst/>
              <a:cxnLst/>
              <a:rect l="l" t="t" r="r" b="b"/>
              <a:pathLst>
                <a:path w="768713" h="520221">
                  <a:moveTo>
                    <a:pt x="128698" y="0"/>
                  </a:moveTo>
                  <a:lnTo>
                    <a:pt x="640015" y="0"/>
                  </a:lnTo>
                  <a:cubicBezTo>
                    <a:pt x="674148" y="0"/>
                    <a:pt x="706883" y="13559"/>
                    <a:pt x="731018" y="37695"/>
                  </a:cubicBezTo>
                  <a:cubicBezTo>
                    <a:pt x="755154" y="61830"/>
                    <a:pt x="768713" y="94565"/>
                    <a:pt x="768713" y="128698"/>
                  </a:cubicBezTo>
                  <a:lnTo>
                    <a:pt x="768713" y="391524"/>
                  </a:lnTo>
                  <a:cubicBezTo>
                    <a:pt x="768713" y="425656"/>
                    <a:pt x="755154" y="458391"/>
                    <a:pt x="731018" y="482526"/>
                  </a:cubicBezTo>
                  <a:cubicBezTo>
                    <a:pt x="706883" y="506662"/>
                    <a:pt x="674148" y="520221"/>
                    <a:pt x="640015" y="520221"/>
                  </a:cubicBezTo>
                  <a:lnTo>
                    <a:pt x="128698" y="520221"/>
                  </a:lnTo>
                  <a:cubicBezTo>
                    <a:pt x="94565" y="520221"/>
                    <a:pt x="61830" y="506662"/>
                    <a:pt x="37695" y="482526"/>
                  </a:cubicBezTo>
                  <a:cubicBezTo>
                    <a:pt x="13559" y="458391"/>
                    <a:pt x="0" y="425656"/>
                    <a:pt x="0" y="391524"/>
                  </a:cubicBezTo>
                  <a:lnTo>
                    <a:pt x="0" y="128698"/>
                  </a:lnTo>
                  <a:cubicBezTo>
                    <a:pt x="0" y="94565"/>
                    <a:pt x="13559" y="61830"/>
                    <a:pt x="37695" y="37695"/>
                  </a:cubicBezTo>
                  <a:cubicBezTo>
                    <a:pt x="61830" y="13559"/>
                    <a:pt x="94565" y="0"/>
                    <a:pt x="12869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2" name="TextBox 7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067" tIns="33067" rIns="33067" bIns="33067" rtlCol="0" anchor="ctr"/>
            <a:lstStyle/>
            <a:p>
              <a:pPr algn="ctr">
                <a:lnSpc>
                  <a:spcPts val="2870"/>
                </a:lnSpc>
              </a:pPr>
              <a:endParaRPr/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5398854" y="7403013"/>
            <a:ext cx="859248" cy="859248"/>
            <a:chOff x="0" y="0"/>
            <a:chExt cx="812800" cy="812800"/>
          </a:xfrm>
        </p:grpSpPr>
        <p:sp>
          <p:nvSpPr>
            <p:cNvPr id="74" name="Freeform 7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4D92"/>
            </a:solidFill>
          </p:spPr>
        </p:sp>
        <p:sp>
          <p:nvSpPr>
            <p:cNvPr id="75" name="TextBox 7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067" tIns="33067" rIns="33067" bIns="33067" rtlCol="0" anchor="ctr"/>
            <a:lstStyle/>
            <a:p>
              <a:pPr algn="ctr">
                <a:lnSpc>
                  <a:spcPts val="2870"/>
                </a:lnSpc>
              </a:pPr>
              <a:endParaRPr/>
            </a:p>
          </p:txBody>
        </p:sp>
      </p:grpSp>
      <p:sp>
        <p:nvSpPr>
          <p:cNvPr id="76" name="Freeform 76"/>
          <p:cNvSpPr/>
          <p:nvPr/>
        </p:nvSpPr>
        <p:spPr>
          <a:xfrm>
            <a:off x="5558355" y="7549815"/>
            <a:ext cx="537970" cy="525865"/>
          </a:xfrm>
          <a:custGeom>
            <a:avLst/>
            <a:gdLst/>
            <a:ahLst/>
            <a:cxnLst/>
            <a:rect l="l" t="t" r="r" b="b"/>
            <a:pathLst>
              <a:path w="537970" h="525865">
                <a:moveTo>
                  <a:pt x="0" y="0"/>
                </a:moveTo>
                <a:lnTo>
                  <a:pt x="537969" y="0"/>
                </a:lnTo>
                <a:lnTo>
                  <a:pt x="537969" y="525865"/>
                </a:lnTo>
                <a:lnTo>
                  <a:pt x="0" y="5258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77" name="TextBox 77"/>
          <p:cNvSpPr txBox="1"/>
          <p:nvPr/>
        </p:nvSpPr>
        <p:spPr>
          <a:xfrm>
            <a:off x="4951384" y="8392554"/>
            <a:ext cx="1749870" cy="639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6"/>
              </a:lnSpc>
            </a:pPr>
            <a:r>
              <a:rPr lang="en-US" sz="1832">
                <a:solidFill>
                  <a:srgbClr val="0F4D92"/>
                </a:solidFill>
                <a:latin typeface="Object Sans Bold"/>
              </a:rPr>
              <a:t>Unexpected</a:t>
            </a:r>
          </a:p>
          <a:p>
            <a:pPr algn="ctr">
              <a:lnSpc>
                <a:spcPts val="2566"/>
              </a:lnSpc>
            </a:pPr>
            <a:r>
              <a:rPr lang="en-US" sz="1832">
                <a:solidFill>
                  <a:srgbClr val="0F4D92"/>
                </a:solidFill>
                <a:latin typeface="Object Sans Bold"/>
              </a:rPr>
              <a:t>life events</a:t>
            </a:r>
          </a:p>
        </p:txBody>
      </p:sp>
      <p:grpSp>
        <p:nvGrpSpPr>
          <p:cNvPr id="78" name="Group 78"/>
          <p:cNvGrpSpPr/>
          <p:nvPr/>
        </p:nvGrpSpPr>
        <p:grpSpPr>
          <a:xfrm>
            <a:off x="7637428" y="7179384"/>
            <a:ext cx="3067951" cy="2076215"/>
            <a:chOff x="0" y="0"/>
            <a:chExt cx="768713" cy="520221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768713" cy="520221"/>
            </a:xfrm>
            <a:custGeom>
              <a:avLst/>
              <a:gdLst/>
              <a:ahLst/>
              <a:cxnLst/>
              <a:rect l="l" t="t" r="r" b="b"/>
              <a:pathLst>
                <a:path w="768713" h="520221">
                  <a:moveTo>
                    <a:pt x="128698" y="0"/>
                  </a:moveTo>
                  <a:lnTo>
                    <a:pt x="640015" y="0"/>
                  </a:lnTo>
                  <a:cubicBezTo>
                    <a:pt x="674148" y="0"/>
                    <a:pt x="706883" y="13559"/>
                    <a:pt x="731018" y="37695"/>
                  </a:cubicBezTo>
                  <a:cubicBezTo>
                    <a:pt x="755154" y="61830"/>
                    <a:pt x="768713" y="94565"/>
                    <a:pt x="768713" y="128698"/>
                  </a:cubicBezTo>
                  <a:lnTo>
                    <a:pt x="768713" y="391524"/>
                  </a:lnTo>
                  <a:cubicBezTo>
                    <a:pt x="768713" y="425656"/>
                    <a:pt x="755154" y="458391"/>
                    <a:pt x="731018" y="482526"/>
                  </a:cubicBezTo>
                  <a:cubicBezTo>
                    <a:pt x="706883" y="506662"/>
                    <a:pt x="674148" y="520221"/>
                    <a:pt x="640015" y="520221"/>
                  </a:cubicBezTo>
                  <a:lnTo>
                    <a:pt x="128698" y="520221"/>
                  </a:lnTo>
                  <a:cubicBezTo>
                    <a:pt x="94565" y="520221"/>
                    <a:pt x="61830" y="506662"/>
                    <a:pt x="37695" y="482526"/>
                  </a:cubicBezTo>
                  <a:cubicBezTo>
                    <a:pt x="13559" y="458391"/>
                    <a:pt x="0" y="425656"/>
                    <a:pt x="0" y="391524"/>
                  </a:cubicBezTo>
                  <a:lnTo>
                    <a:pt x="0" y="128698"/>
                  </a:lnTo>
                  <a:cubicBezTo>
                    <a:pt x="0" y="94565"/>
                    <a:pt x="13559" y="61830"/>
                    <a:pt x="37695" y="37695"/>
                  </a:cubicBezTo>
                  <a:cubicBezTo>
                    <a:pt x="61830" y="13559"/>
                    <a:pt x="94565" y="0"/>
                    <a:pt x="128698" y="0"/>
                  </a:cubicBezTo>
                  <a:close/>
                </a:path>
              </a:pathLst>
            </a:custGeom>
            <a:solidFill>
              <a:srgbClr val="41C1BA"/>
            </a:solidFill>
          </p:spPr>
        </p:sp>
        <p:sp>
          <p:nvSpPr>
            <p:cNvPr id="80" name="TextBox 8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067" tIns="33067" rIns="33067" bIns="33067" rtlCol="0" anchor="ctr"/>
            <a:lstStyle/>
            <a:p>
              <a:pPr algn="ctr">
                <a:lnSpc>
                  <a:spcPts val="2870"/>
                </a:lnSpc>
              </a:pPr>
              <a:endParaRPr/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7563174" y="7111184"/>
            <a:ext cx="3067951" cy="2076215"/>
            <a:chOff x="0" y="0"/>
            <a:chExt cx="768713" cy="520221"/>
          </a:xfrm>
        </p:grpSpPr>
        <p:sp>
          <p:nvSpPr>
            <p:cNvPr id="82" name="Freeform 82"/>
            <p:cNvSpPr/>
            <p:nvPr/>
          </p:nvSpPr>
          <p:spPr>
            <a:xfrm>
              <a:off x="0" y="0"/>
              <a:ext cx="768713" cy="520221"/>
            </a:xfrm>
            <a:custGeom>
              <a:avLst/>
              <a:gdLst/>
              <a:ahLst/>
              <a:cxnLst/>
              <a:rect l="l" t="t" r="r" b="b"/>
              <a:pathLst>
                <a:path w="768713" h="520221">
                  <a:moveTo>
                    <a:pt x="128698" y="0"/>
                  </a:moveTo>
                  <a:lnTo>
                    <a:pt x="640015" y="0"/>
                  </a:lnTo>
                  <a:cubicBezTo>
                    <a:pt x="674148" y="0"/>
                    <a:pt x="706883" y="13559"/>
                    <a:pt x="731018" y="37695"/>
                  </a:cubicBezTo>
                  <a:cubicBezTo>
                    <a:pt x="755154" y="61830"/>
                    <a:pt x="768713" y="94565"/>
                    <a:pt x="768713" y="128698"/>
                  </a:cubicBezTo>
                  <a:lnTo>
                    <a:pt x="768713" y="391524"/>
                  </a:lnTo>
                  <a:cubicBezTo>
                    <a:pt x="768713" y="425656"/>
                    <a:pt x="755154" y="458391"/>
                    <a:pt x="731018" y="482526"/>
                  </a:cubicBezTo>
                  <a:cubicBezTo>
                    <a:pt x="706883" y="506662"/>
                    <a:pt x="674148" y="520221"/>
                    <a:pt x="640015" y="520221"/>
                  </a:cubicBezTo>
                  <a:lnTo>
                    <a:pt x="128698" y="520221"/>
                  </a:lnTo>
                  <a:cubicBezTo>
                    <a:pt x="94565" y="520221"/>
                    <a:pt x="61830" y="506662"/>
                    <a:pt x="37695" y="482526"/>
                  </a:cubicBezTo>
                  <a:cubicBezTo>
                    <a:pt x="13559" y="458391"/>
                    <a:pt x="0" y="425656"/>
                    <a:pt x="0" y="391524"/>
                  </a:cubicBezTo>
                  <a:lnTo>
                    <a:pt x="0" y="128698"/>
                  </a:lnTo>
                  <a:cubicBezTo>
                    <a:pt x="0" y="94565"/>
                    <a:pt x="13559" y="61830"/>
                    <a:pt x="37695" y="37695"/>
                  </a:cubicBezTo>
                  <a:cubicBezTo>
                    <a:pt x="61830" y="13559"/>
                    <a:pt x="94565" y="0"/>
                    <a:pt x="12869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3" name="TextBox 8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067" tIns="33067" rIns="33067" bIns="33067" rtlCol="0" anchor="ctr"/>
            <a:lstStyle/>
            <a:p>
              <a:pPr algn="ctr">
                <a:lnSpc>
                  <a:spcPts val="2870"/>
                </a:lnSpc>
              </a:pPr>
              <a:endParaRPr/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8667526" y="7403013"/>
            <a:ext cx="859248" cy="859248"/>
            <a:chOff x="0" y="0"/>
            <a:chExt cx="812800" cy="812800"/>
          </a:xfrm>
        </p:grpSpPr>
        <p:sp>
          <p:nvSpPr>
            <p:cNvPr id="85" name="Freeform 8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4D92"/>
            </a:solidFill>
          </p:spPr>
        </p:sp>
        <p:sp>
          <p:nvSpPr>
            <p:cNvPr id="86" name="TextBox 8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067" tIns="33067" rIns="33067" bIns="33067" rtlCol="0" anchor="ctr"/>
            <a:lstStyle/>
            <a:p>
              <a:pPr algn="ctr">
                <a:lnSpc>
                  <a:spcPts val="2870"/>
                </a:lnSpc>
              </a:pPr>
              <a:endParaRPr/>
            </a:p>
          </p:txBody>
        </p:sp>
      </p:grpSp>
      <p:sp>
        <p:nvSpPr>
          <p:cNvPr id="87" name="Freeform 87"/>
          <p:cNvSpPr/>
          <p:nvPr/>
        </p:nvSpPr>
        <p:spPr>
          <a:xfrm>
            <a:off x="8788218" y="7594162"/>
            <a:ext cx="600923" cy="437172"/>
          </a:xfrm>
          <a:custGeom>
            <a:avLst/>
            <a:gdLst/>
            <a:ahLst/>
            <a:cxnLst/>
            <a:rect l="l" t="t" r="r" b="b"/>
            <a:pathLst>
              <a:path w="600923" h="437172">
                <a:moveTo>
                  <a:pt x="0" y="0"/>
                </a:moveTo>
                <a:lnTo>
                  <a:pt x="600923" y="0"/>
                </a:lnTo>
                <a:lnTo>
                  <a:pt x="600923" y="437171"/>
                </a:lnTo>
                <a:lnTo>
                  <a:pt x="0" y="43717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88" name="TextBox 88"/>
          <p:cNvSpPr txBox="1"/>
          <p:nvPr/>
        </p:nvSpPr>
        <p:spPr>
          <a:xfrm>
            <a:off x="8068231" y="8392554"/>
            <a:ext cx="2057838" cy="639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6"/>
              </a:lnSpc>
            </a:pPr>
            <a:r>
              <a:rPr lang="en-US" sz="1832">
                <a:solidFill>
                  <a:srgbClr val="0F4D92"/>
                </a:solidFill>
                <a:latin typeface="Object Sans Bold"/>
              </a:rPr>
              <a:t>Fees/Consumer</a:t>
            </a:r>
          </a:p>
          <a:p>
            <a:pPr algn="ctr">
              <a:lnSpc>
                <a:spcPts val="2566"/>
              </a:lnSpc>
            </a:pPr>
            <a:r>
              <a:rPr lang="en-US" sz="1832">
                <a:solidFill>
                  <a:srgbClr val="0F4D92"/>
                </a:solidFill>
                <a:latin typeface="Object Sans Bold"/>
              </a:rPr>
              <a:t>financing</a:t>
            </a:r>
          </a:p>
        </p:txBody>
      </p:sp>
      <p:grpSp>
        <p:nvGrpSpPr>
          <p:cNvPr id="89" name="Group 89"/>
          <p:cNvGrpSpPr/>
          <p:nvPr/>
        </p:nvGrpSpPr>
        <p:grpSpPr>
          <a:xfrm>
            <a:off x="10913541" y="7176683"/>
            <a:ext cx="3067951" cy="2076215"/>
            <a:chOff x="0" y="0"/>
            <a:chExt cx="768713" cy="520221"/>
          </a:xfrm>
        </p:grpSpPr>
        <p:sp>
          <p:nvSpPr>
            <p:cNvPr id="90" name="Freeform 90"/>
            <p:cNvSpPr/>
            <p:nvPr/>
          </p:nvSpPr>
          <p:spPr>
            <a:xfrm>
              <a:off x="0" y="0"/>
              <a:ext cx="768713" cy="520221"/>
            </a:xfrm>
            <a:custGeom>
              <a:avLst/>
              <a:gdLst/>
              <a:ahLst/>
              <a:cxnLst/>
              <a:rect l="l" t="t" r="r" b="b"/>
              <a:pathLst>
                <a:path w="768713" h="520221">
                  <a:moveTo>
                    <a:pt x="128698" y="0"/>
                  </a:moveTo>
                  <a:lnTo>
                    <a:pt x="640015" y="0"/>
                  </a:lnTo>
                  <a:cubicBezTo>
                    <a:pt x="674148" y="0"/>
                    <a:pt x="706883" y="13559"/>
                    <a:pt x="731018" y="37695"/>
                  </a:cubicBezTo>
                  <a:cubicBezTo>
                    <a:pt x="755154" y="61830"/>
                    <a:pt x="768713" y="94565"/>
                    <a:pt x="768713" y="128698"/>
                  </a:cubicBezTo>
                  <a:lnTo>
                    <a:pt x="768713" y="391524"/>
                  </a:lnTo>
                  <a:cubicBezTo>
                    <a:pt x="768713" y="425656"/>
                    <a:pt x="755154" y="458391"/>
                    <a:pt x="731018" y="482526"/>
                  </a:cubicBezTo>
                  <a:cubicBezTo>
                    <a:pt x="706883" y="506662"/>
                    <a:pt x="674148" y="520221"/>
                    <a:pt x="640015" y="520221"/>
                  </a:cubicBezTo>
                  <a:lnTo>
                    <a:pt x="128698" y="520221"/>
                  </a:lnTo>
                  <a:cubicBezTo>
                    <a:pt x="94565" y="520221"/>
                    <a:pt x="61830" y="506662"/>
                    <a:pt x="37695" y="482526"/>
                  </a:cubicBezTo>
                  <a:cubicBezTo>
                    <a:pt x="13559" y="458391"/>
                    <a:pt x="0" y="425656"/>
                    <a:pt x="0" y="391524"/>
                  </a:cubicBezTo>
                  <a:lnTo>
                    <a:pt x="0" y="128698"/>
                  </a:lnTo>
                  <a:cubicBezTo>
                    <a:pt x="0" y="94565"/>
                    <a:pt x="13559" y="61830"/>
                    <a:pt x="37695" y="37695"/>
                  </a:cubicBezTo>
                  <a:cubicBezTo>
                    <a:pt x="61830" y="13559"/>
                    <a:pt x="94565" y="0"/>
                    <a:pt x="128698" y="0"/>
                  </a:cubicBezTo>
                  <a:close/>
                </a:path>
              </a:pathLst>
            </a:custGeom>
            <a:solidFill>
              <a:srgbClr val="41C1BA"/>
            </a:solidFill>
          </p:spPr>
        </p:sp>
        <p:sp>
          <p:nvSpPr>
            <p:cNvPr id="91" name="TextBox 9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067" tIns="33067" rIns="33067" bIns="33067" rtlCol="0" anchor="ctr"/>
            <a:lstStyle/>
            <a:p>
              <a:pPr algn="ctr">
                <a:lnSpc>
                  <a:spcPts val="2870"/>
                </a:lnSpc>
              </a:pPr>
              <a:endParaRPr/>
            </a:p>
          </p:txBody>
        </p:sp>
      </p:grpSp>
      <p:grpSp>
        <p:nvGrpSpPr>
          <p:cNvPr id="92" name="Group 92"/>
          <p:cNvGrpSpPr/>
          <p:nvPr/>
        </p:nvGrpSpPr>
        <p:grpSpPr>
          <a:xfrm>
            <a:off x="10837215" y="7111184"/>
            <a:ext cx="3067951" cy="2076215"/>
            <a:chOff x="0" y="0"/>
            <a:chExt cx="768713" cy="520221"/>
          </a:xfrm>
        </p:grpSpPr>
        <p:sp>
          <p:nvSpPr>
            <p:cNvPr id="93" name="Freeform 93"/>
            <p:cNvSpPr/>
            <p:nvPr/>
          </p:nvSpPr>
          <p:spPr>
            <a:xfrm>
              <a:off x="0" y="0"/>
              <a:ext cx="768713" cy="520221"/>
            </a:xfrm>
            <a:custGeom>
              <a:avLst/>
              <a:gdLst/>
              <a:ahLst/>
              <a:cxnLst/>
              <a:rect l="l" t="t" r="r" b="b"/>
              <a:pathLst>
                <a:path w="768713" h="520221">
                  <a:moveTo>
                    <a:pt x="128698" y="0"/>
                  </a:moveTo>
                  <a:lnTo>
                    <a:pt x="640015" y="0"/>
                  </a:lnTo>
                  <a:cubicBezTo>
                    <a:pt x="674148" y="0"/>
                    <a:pt x="706883" y="13559"/>
                    <a:pt x="731018" y="37695"/>
                  </a:cubicBezTo>
                  <a:cubicBezTo>
                    <a:pt x="755154" y="61830"/>
                    <a:pt x="768713" y="94565"/>
                    <a:pt x="768713" y="128698"/>
                  </a:cubicBezTo>
                  <a:lnTo>
                    <a:pt x="768713" y="391524"/>
                  </a:lnTo>
                  <a:cubicBezTo>
                    <a:pt x="768713" y="425656"/>
                    <a:pt x="755154" y="458391"/>
                    <a:pt x="731018" y="482526"/>
                  </a:cubicBezTo>
                  <a:cubicBezTo>
                    <a:pt x="706883" y="506662"/>
                    <a:pt x="674148" y="520221"/>
                    <a:pt x="640015" y="520221"/>
                  </a:cubicBezTo>
                  <a:lnTo>
                    <a:pt x="128698" y="520221"/>
                  </a:lnTo>
                  <a:cubicBezTo>
                    <a:pt x="94565" y="520221"/>
                    <a:pt x="61830" y="506662"/>
                    <a:pt x="37695" y="482526"/>
                  </a:cubicBezTo>
                  <a:cubicBezTo>
                    <a:pt x="13559" y="458391"/>
                    <a:pt x="0" y="425656"/>
                    <a:pt x="0" y="391524"/>
                  </a:cubicBezTo>
                  <a:lnTo>
                    <a:pt x="0" y="128698"/>
                  </a:lnTo>
                  <a:cubicBezTo>
                    <a:pt x="0" y="94565"/>
                    <a:pt x="13559" y="61830"/>
                    <a:pt x="37695" y="37695"/>
                  </a:cubicBezTo>
                  <a:cubicBezTo>
                    <a:pt x="61830" y="13559"/>
                    <a:pt x="94565" y="0"/>
                    <a:pt x="12869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4" name="TextBox 9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067" tIns="33067" rIns="33067" bIns="33067" rtlCol="0" anchor="ctr"/>
            <a:lstStyle/>
            <a:p>
              <a:pPr algn="ctr">
                <a:lnSpc>
                  <a:spcPts val="2870"/>
                </a:lnSpc>
              </a:pPr>
              <a:endParaRPr/>
            </a:p>
          </p:txBody>
        </p:sp>
      </p:grpSp>
      <p:sp>
        <p:nvSpPr>
          <p:cNvPr id="95" name="Freeform 95"/>
          <p:cNvSpPr/>
          <p:nvPr/>
        </p:nvSpPr>
        <p:spPr>
          <a:xfrm rot="-5400000">
            <a:off x="11969510" y="7383124"/>
            <a:ext cx="859248" cy="859248"/>
          </a:xfrm>
          <a:custGeom>
            <a:avLst/>
            <a:gdLst/>
            <a:ahLst/>
            <a:cxnLst/>
            <a:rect l="l" t="t" r="r" b="b"/>
            <a:pathLst>
              <a:path w="859248" h="859248">
                <a:moveTo>
                  <a:pt x="0" y="0"/>
                </a:moveTo>
                <a:lnTo>
                  <a:pt x="859248" y="0"/>
                </a:lnTo>
                <a:lnTo>
                  <a:pt x="859248" y="859247"/>
                </a:lnTo>
                <a:lnTo>
                  <a:pt x="0" y="8592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96" name="TextBox 96"/>
          <p:cNvSpPr txBox="1"/>
          <p:nvPr/>
        </p:nvSpPr>
        <p:spPr>
          <a:xfrm>
            <a:off x="11236773" y="8383289"/>
            <a:ext cx="2208557" cy="636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6"/>
              </a:lnSpc>
            </a:pPr>
            <a:r>
              <a:rPr lang="en-US" sz="1832">
                <a:solidFill>
                  <a:srgbClr val="0F4D92"/>
                </a:solidFill>
                <a:latin typeface="Object Sans Bold"/>
              </a:rPr>
              <a:t>Increased standard of living</a:t>
            </a:r>
          </a:p>
        </p:txBody>
      </p:sp>
      <p:grpSp>
        <p:nvGrpSpPr>
          <p:cNvPr id="97" name="Group 97"/>
          <p:cNvGrpSpPr/>
          <p:nvPr/>
        </p:nvGrpSpPr>
        <p:grpSpPr>
          <a:xfrm>
            <a:off x="14191349" y="7176683"/>
            <a:ext cx="3067951" cy="2076215"/>
            <a:chOff x="0" y="0"/>
            <a:chExt cx="768713" cy="520221"/>
          </a:xfrm>
        </p:grpSpPr>
        <p:sp>
          <p:nvSpPr>
            <p:cNvPr id="98" name="Freeform 98"/>
            <p:cNvSpPr/>
            <p:nvPr/>
          </p:nvSpPr>
          <p:spPr>
            <a:xfrm>
              <a:off x="0" y="0"/>
              <a:ext cx="768713" cy="520221"/>
            </a:xfrm>
            <a:custGeom>
              <a:avLst/>
              <a:gdLst/>
              <a:ahLst/>
              <a:cxnLst/>
              <a:rect l="l" t="t" r="r" b="b"/>
              <a:pathLst>
                <a:path w="768713" h="520221">
                  <a:moveTo>
                    <a:pt x="128698" y="0"/>
                  </a:moveTo>
                  <a:lnTo>
                    <a:pt x="640015" y="0"/>
                  </a:lnTo>
                  <a:cubicBezTo>
                    <a:pt x="674148" y="0"/>
                    <a:pt x="706883" y="13559"/>
                    <a:pt x="731018" y="37695"/>
                  </a:cubicBezTo>
                  <a:cubicBezTo>
                    <a:pt x="755154" y="61830"/>
                    <a:pt x="768713" y="94565"/>
                    <a:pt x="768713" y="128698"/>
                  </a:cubicBezTo>
                  <a:lnTo>
                    <a:pt x="768713" y="391524"/>
                  </a:lnTo>
                  <a:cubicBezTo>
                    <a:pt x="768713" y="425656"/>
                    <a:pt x="755154" y="458391"/>
                    <a:pt x="731018" y="482526"/>
                  </a:cubicBezTo>
                  <a:cubicBezTo>
                    <a:pt x="706883" y="506662"/>
                    <a:pt x="674148" y="520221"/>
                    <a:pt x="640015" y="520221"/>
                  </a:cubicBezTo>
                  <a:lnTo>
                    <a:pt x="128698" y="520221"/>
                  </a:lnTo>
                  <a:cubicBezTo>
                    <a:pt x="94565" y="520221"/>
                    <a:pt x="61830" y="506662"/>
                    <a:pt x="37695" y="482526"/>
                  </a:cubicBezTo>
                  <a:cubicBezTo>
                    <a:pt x="13559" y="458391"/>
                    <a:pt x="0" y="425656"/>
                    <a:pt x="0" y="391524"/>
                  </a:cubicBezTo>
                  <a:lnTo>
                    <a:pt x="0" y="128698"/>
                  </a:lnTo>
                  <a:cubicBezTo>
                    <a:pt x="0" y="94565"/>
                    <a:pt x="13559" y="61830"/>
                    <a:pt x="37695" y="37695"/>
                  </a:cubicBezTo>
                  <a:cubicBezTo>
                    <a:pt x="61830" y="13559"/>
                    <a:pt x="94565" y="0"/>
                    <a:pt x="128698" y="0"/>
                  </a:cubicBezTo>
                  <a:close/>
                </a:path>
              </a:pathLst>
            </a:custGeom>
            <a:solidFill>
              <a:srgbClr val="41C1BA"/>
            </a:solidFill>
          </p:spPr>
        </p:sp>
        <p:sp>
          <p:nvSpPr>
            <p:cNvPr id="99" name="TextBox 9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067" tIns="33067" rIns="33067" bIns="33067" rtlCol="0" anchor="ctr"/>
            <a:lstStyle/>
            <a:p>
              <a:pPr algn="ctr">
                <a:lnSpc>
                  <a:spcPts val="2870"/>
                </a:lnSpc>
              </a:pPr>
              <a:endParaRPr/>
            </a:p>
          </p:txBody>
        </p:sp>
      </p:grpSp>
      <p:grpSp>
        <p:nvGrpSpPr>
          <p:cNvPr id="100" name="Group 100"/>
          <p:cNvGrpSpPr/>
          <p:nvPr/>
        </p:nvGrpSpPr>
        <p:grpSpPr>
          <a:xfrm>
            <a:off x="14113328" y="7111184"/>
            <a:ext cx="3067951" cy="2076215"/>
            <a:chOff x="0" y="0"/>
            <a:chExt cx="768713" cy="520221"/>
          </a:xfrm>
        </p:grpSpPr>
        <p:sp>
          <p:nvSpPr>
            <p:cNvPr id="101" name="Freeform 101"/>
            <p:cNvSpPr/>
            <p:nvPr/>
          </p:nvSpPr>
          <p:spPr>
            <a:xfrm>
              <a:off x="0" y="0"/>
              <a:ext cx="768713" cy="520221"/>
            </a:xfrm>
            <a:custGeom>
              <a:avLst/>
              <a:gdLst/>
              <a:ahLst/>
              <a:cxnLst/>
              <a:rect l="l" t="t" r="r" b="b"/>
              <a:pathLst>
                <a:path w="768713" h="520221">
                  <a:moveTo>
                    <a:pt x="128698" y="0"/>
                  </a:moveTo>
                  <a:lnTo>
                    <a:pt x="640015" y="0"/>
                  </a:lnTo>
                  <a:cubicBezTo>
                    <a:pt x="674148" y="0"/>
                    <a:pt x="706883" y="13559"/>
                    <a:pt x="731018" y="37695"/>
                  </a:cubicBezTo>
                  <a:cubicBezTo>
                    <a:pt x="755154" y="61830"/>
                    <a:pt x="768713" y="94565"/>
                    <a:pt x="768713" y="128698"/>
                  </a:cubicBezTo>
                  <a:lnTo>
                    <a:pt x="768713" y="391524"/>
                  </a:lnTo>
                  <a:cubicBezTo>
                    <a:pt x="768713" y="425656"/>
                    <a:pt x="755154" y="458391"/>
                    <a:pt x="731018" y="482526"/>
                  </a:cubicBezTo>
                  <a:cubicBezTo>
                    <a:pt x="706883" y="506662"/>
                    <a:pt x="674148" y="520221"/>
                    <a:pt x="640015" y="520221"/>
                  </a:cubicBezTo>
                  <a:lnTo>
                    <a:pt x="128698" y="520221"/>
                  </a:lnTo>
                  <a:cubicBezTo>
                    <a:pt x="94565" y="520221"/>
                    <a:pt x="61830" y="506662"/>
                    <a:pt x="37695" y="482526"/>
                  </a:cubicBezTo>
                  <a:cubicBezTo>
                    <a:pt x="13559" y="458391"/>
                    <a:pt x="0" y="425656"/>
                    <a:pt x="0" y="391524"/>
                  </a:cubicBezTo>
                  <a:lnTo>
                    <a:pt x="0" y="128698"/>
                  </a:lnTo>
                  <a:cubicBezTo>
                    <a:pt x="0" y="94565"/>
                    <a:pt x="13559" y="61830"/>
                    <a:pt x="37695" y="37695"/>
                  </a:cubicBezTo>
                  <a:cubicBezTo>
                    <a:pt x="61830" y="13559"/>
                    <a:pt x="94565" y="0"/>
                    <a:pt x="12869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2" name="TextBox 10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067" tIns="33067" rIns="33067" bIns="33067" rtlCol="0" anchor="ctr"/>
            <a:lstStyle/>
            <a:p>
              <a:pPr algn="ctr">
                <a:lnSpc>
                  <a:spcPts val="2870"/>
                </a:lnSpc>
              </a:pPr>
              <a:endParaRPr/>
            </a:p>
          </p:txBody>
        </p:sp>
      </p:grpSp>
      <p:grpSp>
        <p:nvGrpSpPr>
          <p:cNvPr id="103" name="Group 103"/>
          <p:cNvGrpSpPr/>
          <p:nvPr/>
        </p:nvGrpSpPr>
        <p:grpSpPr>
          <a:xfrm>
            <a:off x="15217680" y="7411343"/>
            <a:ext cx="859248" cy="859248"/>
            <a:chOff x="0" y="0"/>
            <a:chExt cx="812800" cy="812800"/>
          </a:xfrm>
        </p:grpSpPr>
        <p:sp>
          <p:nvSpPr>
            <p:cNvPr id="104" name="Freeform 10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4D92"/>
            </a:solidFill>
          </p:spPr>
        </p:sp>
        <p:sp>
          <p:nvSpPr>
            <p:cNvPr id="105" name="TextBox 10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067" tIns="33067" rIns="33067" bIns="33067" rtlCol="0" anchor="ctr"/>
            <a:lstStyle/>
            <a:p>
              <a:pPr algn="ctr">
                <a:lnSpc>
                  <a:spcPts val="2870"/>
                </a:lnSpc>
              </a:pPr>
              <a:endParaRPr/>
            </a:p>
          </p:txBody>
        </p:sp>
      </p:grpSp>
      <p:sp>
        <p:nvSpPr>
          <p:cNvPr id="106" name="Freeform 106"/>
          <p:cNvSpPr/>
          <p:nvPr/>
        </p:nvSpPr>
        <p:spPr>
          <a:xfrm>
            <a:off x="15379803" y="7571287"/>
            <a:ext cx="543371" cy="482921"/>
          </a:xfrm>
          <a:custGeom>
            <a:avLst/>
            <a:gdLst/>
            <a:ahLst/>
            <a:cxnLst/>
            <a:rect l="l" t="t" r="r" b="b"/>
            <a:pathLst>
              <a:path w="543371" h="482921">
                <a:moveTo>
                  <a:pt x="0" y="0"/>
                </a:moveTo>
                <a:lnTo>
                  <a:pt x="543371" y="0"/>
                </a:lnTo>
                <a:lnTo>
                  <a:pt x="543371" y="482921"/>
                </a:lnTo>
                <a:lnTo>
                  <a:pt x="0" y="48292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07" name="TextBox 107"/>
          <p:cNvSpPr txBox="1"/>
          <p:nvPr/>
        </p:nvSpPr>
        <p:spPr>
          <a:xfrm>
            <a:off x="14619667" y="8383289"/>
            <a:ext cx="1841372" cy="636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6"/>
              </a:lnSpc>
            </a:pPr>
            <a:r>
              <a:rPr lang="en-US" sz="1832">
                <a:solidFill>
                  <a:srgbClr val="0F4D92"/>
                </a:solidFill>
                <a:latin typeface="Object Sans Bold"/>
              </a:rPr>
              <a:t>Planned</a:t>
            </a:r>
          </a:p>
          <a:p>
            <a:pPr algn="ctr">
              <a:lnSpc>
                <a:spcPts val="2566"/>
              </a:lnSpc>
            </a:pPr>
            <a:r>
              <a:rPr lang="en-US" sz="1832">
                <a:solidFill>
                  <a:srgbClr val="0F4D92"/>
                </a:solidFill>
                <a:latin typeface="Object Sans Bold"/>
              </a:rPr>
              <a:t>obsolescence</a:t>
            </a:r>
          </a:p>
        </p:txBody>
      </p:sp>
      <p:grpSp>
        <p:nvGrpSpPr>
          <p:cNvPr id="108" name="Group 108"/>
          <p:cNvGrpSpPr/>
          <p:nvPr/>
        </p:nvGrpSpPr>
        <p:grpSpPr>
          <a:xfrm>
            <a:off x="16651759" y="100171"/>
            <a:ext cx="1521699" cy="746863"/>
            <a:chOff x="0" y="0"/>
            <a:chExt cx="2028932" cy="995818"/>
          </a:xfrm>
        </p:grpSpPr>
        <p:sp>
          <p:nvSpPr>
            <p:cNvPr id="109" name="Freeform 109"/>
            <p:cNvSpPr/>
            <p:nvPr/>
          </p:nvSpPr>
          <p:spPr>
            <a:xfrm>
              <a:off x="0" y="81648"/>
              <a:ext cx="680092" cy="833488"/>
            </a:xfrm>
            <a:custGeom>
              <a:avLst/>
              <a:gdLst/>
              <a:ahLst/>
              <a:cxnLst/>
              <a:rect l="l" t="t" r="r" b="b"/>
              <a:pathLst>
                <a:path w="680092" h="833488">
                  <a:moveTo>
                    <a:pt x="0" y="0"/>
                  </a:moveTo>
                  <a:lnTo>
                    <a:pt x="680092" y="0"/>
                  </a:lnTo>
                  <a:lnTo>
                    <a:pt x="680092" y="833487"/>
                  </a:lnTo>
                  <a:lnTo>
                    <a:pt x="0" y="83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</p:sp>
        <p:sp>
          <p:nvSpPr>
            <p:cNvPr id="110" name="AutoShape 110"/>
            <p:cNvSpPr/>
            <p:nvPr/>
          </p:nvSpPr>
          <p:spPr>
            <a:xfrm>
              <a:off x="895234" y="177258"/>
              <a:ext cx="0" cy="581407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1" name="Freeform 111">
              <a:hlinkClick r:id="rId23" tooltip="https://boolamoola.com"/>
            </p:cNvPr>
            <p:cNvSpPr/>
            <p:nvPr/>
          </p:nvSpPr>
          <p:spPr>
            <a:xfrm>
              <a:off x="1033114" y="0"/>
              <a:ext cx="995818" cy="995818"/>
            </a:xfrm>
            <a:custGeom>
              <a:avLst/>
              <a:gdLst/>
              <a:ahLst/>
              <a:cxnLst/>
              <a:rect l="l" t="t" r="r" b="b"/>
              <a:pathLst>
                <a:path w="995818" h="995818">
                  <a:moveTo>
                    <a:pt x="0" y="0"/>
                  </a:moveTo>
                  <a:lnTo>
                    <a:pt x="995818" y="0"/>
                  </a:lnTo>
                  <a:lnTo>
                    <a:pt x="995818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5159" y="1507314"/>
            <a:ext cx="15737681" cy="9300319"/>
            <a:chOff x="0" y="0"/>
            <a:chExt cx="5112913" cy="30215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2913" cy="3021520"/>
            </a:xfrm>
            <a:custGeom>
              <a:avLst/>
              <a:gdLst/>
              <a:ahLst/>
              <a:cxnLst/>
              <a:rect l="l" t="t" r="r" b="b"/>
              <a:pathLst>
                <a:path w="5112913" h="3021520">
                  <a:moveTo>
                    <a:pt x="0" y="0"/>
                  </a:moveTo>
                  <a:lnTo>
                    <a:pt x="5112913" y="0"/>
                  </a:lnTo>
                  <a:lnTo>
                    <a:pt x="5112913" y="3021520"/>
                  </a:lnTo>
                  <a:lnTo>
                    <a:pt x="0" y="302152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-329344" y="2021078"/>
            <a:ext cx="18555891" cy="3556138"/>
            <a:chOff x="0" y="0"/>
            <a:chExt cx="4887148" cy="9365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87148" cy="936596"/>
            </a:xfrm>
            <a:custGeom>
              <a:avLst/>
              <a:gdLst/>
              <a:ahLst/>
              <a:cxnLst/>
              <a:rect l="l" t="t" r="r" b="b"/>
              <a:pathLst>
                <a:path w="4887148" h="936596">
                  <a:moveTo>
                    <a:pt x="0" y="0"/>
                  </a:moveTo>
                  <a:lnTo>
                    <a:pt x="4887148" y="0"/>
                  </a:lnTo>
                  <a:lnTo>
                    <a:pt x="4887148" y="936596"/>
                  </a:lnTo>
                  <a:lnTo>
                    <a:pt x="0" y="936596"/>
                  </a:lnTo>
                  <a:close/>
                </a:path>
              </a:pathLst>
            </a:custGeom>
            <a:solidFill>
              <a:srgbClr val="0F4D9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47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632090" y="2021078"/>
            <a:ext cx="18920090" cy="3556138"/>
            <a:chOff x="0" y="0"/>
            <a:chExt cx="25226787" cy="4741517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rcRect t="28043" b="43745"/>
            <a:stretch>
              <a:fillRect/>
            </a:stretch>
          </p:blipFill>
          <p:spPr>
            <a:xfrm>
              <a:off x="0" y="0"/>
              <a:ext cx="25226787" cy="4741517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8948602" y="6918835"/>
            <a:ext cx="7764959" cy="1545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>
                <a:solidFill>
                  <a:srgbClr val="0F4D92"/>
                </a:solidFill>
                <a:latin typeface="Object Sans"/>
              </a:rPr>
              <a:t>Emergency Fund​</a:t>
            </a:r>
          </a:p>
          <a:p>
            <a:pPr>
              <a:lnSpc>
                <a:spcPts val="6160"/>
              </a:lnSpc>
            </a:pPr>
            <a:r>
              <a:rPr lang="en-US" sz="4400">
                <a:solidFill>
                  <a:srgbClr val="0F4D92"/>
                </a:solidFill>
                <a:latin typeface="Object Sans"/>
              </a:rPr>
              <a:t>3-6 months of expenses</a:t>
            </a:r>
          </a:p>
        </p:txBody>
      </p:sp>
      <p:sp>
        <p:nvSpPr>
          <p:cNvPr id="10" name="Freeform 10"/>
          <p:cNvSpPr/>
          <p:nvPr/>
        </p:nvSpPr>
        <p:spPr>
          <a:xfrm>
            <a:off x="13717042" y="6554767"/>
            <a:ext cx="860701" cy="755852"/>
          </a:xfrm>
          <a:custGeom>
            <a:avLst/>
            <a:gdLst/>
            <a:ahLst/>
            <a:cxnLst/>
            <a:rect l="l" t="t" r="r" b="b"/>
            <a:pathLst>
              <a:path w="860701" h="755852">
                <a:moveTo>
                  <a:pt x="0" y="0"/>
                </a:moveTo>
                <a:lnTo>
                  <a:pt x="860701" y="0"/>
                </a:lnTo>
                <a:lnTo>
                  <a:pt x="860701" y="755852"/>
                </a:lnTo>
                <a:lnTo>
                  <a:pt x="0" y="7558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294256" y="6918835"/>
            <a:ext cx="5463722" cy="1545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57"/>
              </a:lnSpc>
            </a:pPr>
            <a:r>
              <a:rPr lang="en-US" sz="4398">
                <a:solidFill>
                  <a:srgbClr val="0F4D92"/>
                </a:solidFill>
                <a:latin typeface="Object Sans"/>
              </a:rPr>
              <a:t>Retirement Savings​</a:t>
            </a:r>
          </a:p>
          <a:p>
            <a:pPr>
              <a:lnSpc>
                <a:spcPts val="6157"/>
              </a:lnSpc>
            </a:pPr>
            <a:r>
              <a:rPr lang="en-US" sz="4398">
                <a:solidFill>
                  <a:srgbClr val="0F4D92"/>
                </a:solidFill>
                <a:latin typeface="Object Sans"/>
              </a:rPr>
              <a:t>10-15%​</a:t>
            </a:r>
          </a:p>
        </p:txBody>
      </p:sp>
      <p:sp>
        <p:nvSpPr>
          <p:cNvPr id="12" name="Freeform 12"/>
          <p:cNvSpPr/>
          <p:nvPr/>
        </p:nvSpPr>
        <p:spPr>
          <a:xfrm>
            <a:off x="1509981" y="7074460"/>
            <a:ext cx="574725" cy="472319"/>
          </a:xfrm>
          <a:custGeom>
            <a:avLst/>
            <a:gdLst/>
            <a:ahLst/>
            <a:cxnLst/>
            <a:rect l="l" t="t" r="r" b="b"/>
            <a:pathLst>
              <a:path w="574725" h="472319">
                <a:moveTo>
                  <a:pt x="0" y="0"/>
                </a:moveTo>
                <a:lnTo>
                  <a:pt x="574725" y="0"/>
                </a:lnTo>
                <a:lnTo>
                  <a:pt x="574725" y="472319"/>
                </a:lnTo>
                <a:lnTo>
                  <a:pt x="0" y="4723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253230" y="7074460"/>
            <a:ext cx="574725" cy="472319"/>
          </a:xfrm>
          <a:custGeom>
            <a:avLst/>
            <a:gdLst/>
            <a:ahLst/>
            <a:cxnLst/>
            <a:rect l="l" t="t" r="r" b="b"/>
            <a:pathLst>
              <a:path w="574725" h="472319">
                <a:moveTo>
                  <a:pt x="0" y="0"/>
                </a:moveTo>
                <a:lnTo>
                  <a:pt x="574725" y="0"/>
                </a:lnTo>
                <a:lnTo>
                  <a:pt x="574725" y="472319"/>
                </a:lnTo>
                <a:lnTo>
                  <a:pt x="0" y="4723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3162014" y="3231343"/>
            <a:ext cx="1110055" cy="1135606"/>
          </a:xfrm>
          <a:custGeom>
            <a:avLst/>
            <a:gdLst/>
            <a:ahLst/>
            <a:cxnLst/>
            <a:rect l="l" t="t" r="r" b="b"/>
            <a:pathLst>
              <a:path w="1110055" h="1135606">
                <a:moveTo>
                  <a:pt x="1110055" y="0"/>
                </a:moveTo>
                <a:lnTo>
                  <a:pt x="0" y="0"/>
                </a:lnTo>
                <a:lnTo>
                  <a:pt x="0" y="1135607"/>
                </a:lnTo>
                <a:lnTo>
                  <a:pt x="1110055" y="1135607"/>
                </a:lnTo>
                <a:lnTo>
                  <a:pt x="111005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429000" y="3173634"/>
            <a:ext cx="9530656" cy="1127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70"/>
              </a:lnSpc>
            </a:pPr>
            <a:r>
              <a:rPr lang="en-US" sz="6622" dirty="0">
                <a:solidFill>
                  <a:srgbClr val="FFFEFE"/>
                </a:solidFill>
                <a:latin typeface="Paytone One"/>
              </a:rPr>
              <a:t>THINGS TO REMEMBER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6651759" y="100171"/>
            <a:ext cx="1521699" cy="746863"/>
            <a:chOff x="0" y="0"/>
            <a:chExt cx="2028932" cy="995818"/>
          </a:xfrm>
        </p:grpSpPr>
        <p:sp>
          <p:nvSpPr>
            <p:cNvPr id="17" name="Freeform 17"/>
            <p:cNvSpPr/>
            <p:nvPr/>
          </p:nvSpPr>
          <p:spPr>
            <a:xfrm>
              <a:off x="0" y="81648"/>
              <a:ext cx="680092" cy="833488"/>
            </a:xfrm>
            <a:custGeom>
              <a:avLst/>
              <a:gdLst/>
              <a:ahLst/>
              <a:cxnLst/>
              <a:rect l="l" t="t" r="r" b="b"/>
              <a:pathLst>
                <a:path w="680092" h="833488">
                  <a:moveTo>
                    <a:pt x="0" y="0"/>
                  </a:moveTo>
                  <a:lnTo>
                    <a:pt x="680092" y="0"/>
                  </a:lnTo>
                  <a:lnTo>
                    <a:pt x="680092" y="833487"/>
                  </a:lnTo>
                  <a:lnTo>
                    <a:pt x="0" y="83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8" name="AutoShape 18"/>
            <p:cNvSpPr/>
            <p:nvPr/>
          </p:nvSpPr>
          <p:spPr>
            <a:xfrm>
              <a:off x="895234" y="177258"/>
              <a:ext cx="0" cy="581407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9" name="Freeform 19">
              <a:hlinkClick r:id="rId10" tooltip="https://boolamoola.com"/>
            </p:cNvPr>
            <p:cNvSpPr/>
            <p:nvPr/>
          </p:nvSpPr>
          <p:spPr>
            <a:xfrm>
              <a:off x="1033114" y="0"/>
              <a:ext cx="995818" cy="995818"/>
            </a:xfrm>
            <a:custGeom>
              <a:avLst/>
              <a:gdLst/>
              <a:ahLst/>
              <a:cxnLst/>
              <a:rect l="l" t="t" r="r" b="b"/>
              <a:pathLst>
                <a:path w="995818" h="995818">
                  <a:moveTo>
                    <a:pt x="0" y="0"/>
                  </a:moveTo>
                  <a:lnTo>
                    <a:pt x="995818" y="0"/>
                  </a:lnTo>
                  <a:lnTo>
                    <a:pt x="995818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31393" y="6858174"/>
            <a:ext cx="5456607" cy="6300135"/>
            <a:chOff x="0" y="0"/>
            <a:chExt cx="7275476" cy="8400180"/>
          </a:xfrm>
        </p:grpSpPr>
        <p:sp>
          <p:nvSpPr>
            <p:cNvPr id="3" name="Freeform 3"/>
            <p:cNvSpPr/>
            <p:nvPr/>
          </p:nvSpPr>
          <p:spPr>
            <a:xfrm rot="1777013">
              <a:off x="1431911" y="803617"/>
              <a:ext cx="4411654" cy="6961190"/>
            </a:xfrm>
            <a:custGeom>
              <a:avLst/>
              <a:gdLst/>
              <a:ahLst/>
              <a:cxnLst/>
              <a:rect l="l" t="t" r="r" b="b"/>
              <a:pathLst>
                <a:path w="4411654" h="6961190">
                  <a:moveTo>
                    <a:pt x="0" y="0"/>
                  </a:moveTo>
                  <a:lnTo>
                    <a:pt x="4411654" y="0"/>
                  </a:lnTo>
                  <a:lnTo>
                    <a:pt x="4411654" y="6961190"/>
                  </a:lnTo>
                  <a:lnTo>
                    <a:pt x="0" y="6961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 rot="1747438">
              <a:off x="1876113" y="355632"/>
              <a:ext cx="3007016" cy="5949899"/>
              <a:chOff x="0" y="0"/>
              <a:chExt cx="2620010" cy="518414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53340" y="25400"/>
                <a:ext cx="2513330" cy="5132070"/>
              </a:xfrm>
              <a:custGeom>
                <a:avLst/>
                <a:gdLst/>
                <a:ahLst/>
                <a:cxnLst/>
                <a:rect l="l" t="t" r="r" b="b"/>
                <a:pathLst>
                  <a:path w="2513330" h="5132070">
                    <a:moveTo>
                      <a:pt x="2159000" y="0"/>
                    </a:moveTo>
                    <a:lnTo>
                      <a:pt x="354330" y="0"/>
                    </a:lnTo>
                    <a:cubicBezTo>
                      <a:pt x="158750" y="0"/>
                      <a:pt x="0" y="158750"/>
                      <a:pt x="0" y="354330"/>
                    </a:cubicBezTo>
                    <a:lnTo>
                      <a:pt x="0" y="4777740"/>
                    </a:lnTo>
                    <a:cubicBezTo>
                      <a:pt x="0" y="4973320"/>
                      <a:pt x="158750" y="5132070"/>
                      <a:pt x="354330" y="5132070"/>
                    </a:cubicBezTo>
                    <a:lnTo>
                      <a:pt x="2159000" y="5132070"/>
                    </a:lnTo>
                    <a:cubicBezTo>
                      <a:pt x="2354580" y="5132070"/>
                      <a:pt x="2513330" y="4973320"/>
                      <a:pt x="2513330" y="4777740"/>
                    </a:cubicBezTo>
                    <a:lnTo>
                      <a:pt x="2513330" y="354330"/>
                    </a:lnTo>
                    <a:cubicBezTo>
                      <a:pt x="2513330" y="158750"/>
                      <a:pt x="2354580" y="0"/>
                      <a:pt x="2159000" y="0"/>
                    </a:cubicBezTo>
                    <a:close/>
                    <a:moveTo>
                      <a:pt x="1558290" y="162560"/>
                    </a:moveTo>
                    <a:cubicBezTo>
                      <a:pt x="1576070" y="162560"/>
                      <a:pt x="1590040" y="176530"/>
                      <a:pt x="1590040" y="194310"/>
                    </a:cubicBezTo>
                    <a:cubicBezTo>
                      <a:pt x="1590040" y="212090"/>
                      <a:pt x="1576070" y="226060"/>
                      <a:pt x="1558290" y="226060"/>
                    </a:cubicBezTo>
                    <a:cubicBezTo>
                      <a:pt x="1540510" y="226060"/>
                      <a:pt x="1526540" y="212090"/>
                      <a:pt x="1526540" y="194310"/>
                    </a:cubicBezTo>
                    <a:cubicBezTo>
                      <a:pt x="1526540" y="176530"/>
                      <a:pt x="1541780" y="162560"/>
                      <a:pt x="1558290" y="162560"/>
                    </a:cubicBezTo>
                    <a:close/>
                    <a:moveTo>
                      <a:pt x="1089660" y="172720"/>
                    </a:moveTo>
                    <a:lnTo>
                      <a:pt x="1394460" y="172720"/>
                    </a:lnTo>
                    <a:cubicBezTo>
                      <a:pt x="1405890" y="172720"/>
                      <a:pt x="1416050" y="181610"/>
                      <a:pt x="1416050" y="194310"/>
                    </a:cubicBezTo>
                    <a:cubicBezTo>
                      <a:pt x="1416050" y="207010"/>
                      <a:pt x="1405890" y="215900"/>
                      <a:pt x="1394460" y="215900"/>
                    </a:cubicBezTo>
                    <a:lnTo>
                      <a:pt x="1089660" y="215900"/>
                    </a:lnTo>
                    <a:cubicBezTo>
                      <a:pt x="1078230" y="215900"/>
                      <a:pt x="1068070" y="207010"/>
                      <a:pt x="1068070" y="194310"/>
                    </a:cubicBezTo>
                    <a:cubicBezTo>
                      <a:pt x="1068070" y="181610"/>
                      <a:pt x="1078230" y="172720"/>
                      <a:pt x="1089660" y="172720"/>
                    </a:cubicBezTo>
                    <a:close/>
                    <a:moveTo>
                      <a:pt x="2383790" y="4798060"/>
                    </a:moveTo>
                    <a:cubicBezTo>
                      <a:pt x="2383790" y="4913630"/>
                      <a:pt x="2289810" y="5007610"/>
                      <a:pt x="2174240" y="5007610"/>
                    </a:cubicBezTo>
                    <a:lnTo>
                      <a:pt x="341630" y="5007610"/>
                    </a:lnTo>
                    <a:cubicBezTo>
                      <a:pt x="226060" y="5007610"/>
                      <a:pt x="132080" y="4913630"/>
                      <a:pt x="132080" y="4798060"/>
                    </a:cubicBezTo>
                    <a:lnTo>
                      <a:pt x="132080" y="340360"/>
                    </a:lnTo>
                    <a:cubicBezTo>
                      <a:pt x="132080" y="224790"/>
                      <a:pt x="226060" y="130810"/>
                      <a:pt x="341630" y="130810"/>
                    </a:cubicBezTo>
                    <a:lnTo>
                      <a:pt x="614680" y="130810"/>
                    </a:lnTo>
                    <a:lnTo>
                      <a:pt x="614680" y="187960"/>
                    </a:lnTo>
                    <a:cubicBezTo>
                      <a:pt x="614680" y="252730"/>
                      <a:pt x="668020" y="306070"/>
                      <a:pt x="732790" y="306070"/>
                    </a:cubicBezTo>
                    <a:lnTo>
                      <a:pt x="1783080" y="306070"/>
                    </a:lnTo>
                    <a:cubicBezTo>
                      <a:pt x="1847850" y="306070"/>
                      <a:pt x="1901190" y="252730"/>
                      <a:pt x="1901190" y="187960"/>
                    </a:cubicBezTo>
                    <a:lnTo>
                      <a:pt x="1901190" y="130810"/>
                    </a:lnTo>
                    <a:lnTo>
                      <a:pt x="2172970" y="130810"/>
                    </a:lnTo>
                    <a:cubicBezTo>
                      <a:pt x="2288540" y="130810"/>
                      <a:pt x="2382520" y="224790"/>
                      <a:pt x="2382520" y="340360"/>
                    </a:cubicBezTo>
                    <a:lnTo>
                      <a:pt x="2382520" y="4798060"/>
                    </a:lnTo>
                    <a:close/>
                  </a:path>
                </a:pathLst>
              </a:custGeom>
              <a:solidFill>
                <a:srgbClr val="232323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185420" y="156210"/>
                <a:ext cx="2251710" cy="4876800"/>
              </a:xfrm>
              <a:custGeom>
                <a:avLst/>
                <a:gdLst/>
                <a:ahLst/>
                <a:cxnLst/>
                <a:rect l="l" t="t" r="r" b="b"/>
                <a:pathLst>
                  <a:path w="2251710" h="4876800">
                    <a:moveTo>
                      <a:pt x="2040890" y="0"/>
                    </a:moveTo>
                    <a:lnTo>
                      <a:pt x="1769110" y="0"/>
                    </a:lnTo>
                    <a:lnTo>
                      <a:pt x="1769110" y="57150"/>
                    </a:lnTo>
                    <a:cubicBezTo>
                      <a:pt x="1769110" y="121920"/>
                      <a:pt x="1715770" y="175260"/>
                      <a:pt x="1651000" y="175260"/>
                    </a:cubicBezTo>
                    <a:lnTo>
                      <a:pt x="601980" y="175260"/>
                    </a:lnTo>
                    <a:cubicBezTo>
                      <a:pt x="537210" y="175260"/>
                      <a:pt x="483870" y="121920"/>
                      <a:pt x="483870" y="57150"/>
                    </a:cubicBezTo>
                    <a:lnTo>
                      <a:pt x="483870" y="0"/>
                    </a:lnTo>
                    <a:lnTo>
                      <a:pt x="209550" y="0"/>
                    </a:lnTo>
                    <a:cubicBezTo>
                      <a:pt x="93980" y="0"/>
                      <a:pt x="0" y="93980"/>
                      <a:pt x="0" y="209550"/>
                    </a:cubicBezTo>
                    <a:lnTo>
                      <a:pt x="0" y="4667250"/>
                    </a:lnTo>
                    <a:cubicBezTo>
                      <a:pt x="0" y="4782820"/>
                      <a:pt x="93980" y="4876800"/>
                      <a:pt x="209550" y="4876800"/>
                    </a:cubicBezTo>
                    <a:lnTo>
                      <a:pt x="2040890" y="4876800"/>
                    </a:lnTo>
                    <a:cubicBezTo>
                      <a:pt x="2156460" y="4876800"/>
                      <a:pt x="2250440" y="4782820"/>
                      <a:pt x="2250440" y="4667250"/>
                    </a:cubicBezTo>
                    <a:lnTo>
                      <a:pt x="2250440" y="209550"/>
                    </a:lnTo>
                    <a:cubicBezTo>
                      <a:pt x="2251710" y="93980"/>
                      <a:pt x="2157730" y="0"/>
                      <a:pt x="2040890" y="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112324" r="-112324"/>
                </a:stretch>
              </a:blip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1121410" y="198120"/>
                <a:ext cx="347980" cy="43180"/>
              </a:xfrm>
              <a:custGeom>
                <a:avLst/>
                <a:gdLst/>
                <a:ahLst/>
                <a:cxnLst/>
                <a:rect l="l" t="t" r="r" b="b"/>
                <a:pathLst>
                  <a:path w="347980" h="43180">
                    <a:moveTo>
                      <a:pt x="326390" y="0"/>
                    </a:moveTo>
                    <a:lnTo>
                      <a:pt x="21590" y="0"/>
                    </a:lnTo>
                    <a:cubicBezTo>
                      <a:pt x="10160" y="0"/>
                      <a:pt x="0" y="8890"/>
                      <a:pt x="0" y="21590"/>
                    </a:cubicBezTo>
                    <a:cubicBezTo>
                      <a:pt x="0" y="34290"/>
                      <a:pt x="10160" y="43180"/>
                      <a:pt x="21590" y="43180"/>
                    </a:cubicBezTo>
                    <a:lnTo>
                      <a:pt x="326390" y="43180"/>
                    </a:lnTo>
                    <a:cubicBezTo>
                      <a:pt x="337820" y="43180"/>
                      <a:pt x="347980" y="34290"/>
                      <a:pt x="347980" y="21590"/>
                    </a:cubicBezTo>
                    <a:cubicBezTo>
                      <a:pt x="347980" y="8890"/>
                      <a:pt x="337820" y="0"/>
                      <a:pt x="326390" y="0"/>
                    </a:cubicBezTo>
                    <a:close/>
                  </a:path>
                </a:pathLst>
              </a:custGeom>
              <a:solidFill>
                <a:srgbClr val="555555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1578312" y="187909"/>
                <a:ext cx="66636" cy="63602"/>
              </a:xfrm>
              <a:custGeom>
                <a:avLst/>
                <a:gdLst/>
                <a:ahLst/>
                <a:cxnLst/>
                <a:rect l="l" t="t" r="r" b="b"/>
                <a:pathLst>
                  <a:path w="66636" h="63602">
                    <a:moveTo>
                      <a:pt x="33318" y="51"/>
                    </a:moveTo>
                    <a:cubicBezTo>
                      <a:pt x="21941" y="0"/>
                      <a:pt x="11406" y="6040"/>
                      <a:pt x="5703" y="15885"/>
                    </a:cubicBezTo>
                    <a:cubicBezTo>
                      <a:pt x="0" y="25729"/>
                      <a:pt x="0" y="37873"/>
                      <a:pt x="5703" y="47717"/>
                    </a:cubicBezTo>
                    <a:cubicBezTo>
                      <a:pt x="11406" y="57562"/>
                      <a:pt x="21941" y="63602"/>
                      <a:pt x="33318" y="63551"/>
                    </a:cubicBezTo>
                    <a:cubicBezTo>
                      <a:pt x="44695" y="63602"/>
                      <a:pt x="55230" y="57562"/>
                      <a:pt x="60933" y="47717"/>
                    </a:cubicBezTo>
                    <a:cubicBezTo>
                      <a:pt x="66636" y="37873"/>
                      <a:pt x="66636" y="25729"/>
                      <a:pt x="60933" y="15885"/>
                    </a:cubicBezTo>
                    <a:cubicBezTo>
                      <a:pt x="55230" y="6040"/>
                      <a:pt x="44695" y="0"/>
                      <a:pt x="33318" y="51"/>
                    </a:cubicBezTo>
                    <a:close/>
                  </a:path>
                </a:pathLst>
              </a:custGeom>
              <a:solidFill>
                <a:srgbClr val="555555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0" y="685800"/>
                <a:ext cx="27940" cy="21336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213360">
                    <a:moveTo>
                      <a:pt x="0" y="26670"/>
                    </a:moveTo>
                    <a:lnTo>
                      <a:pt x="0" y="185420"/>
                    </a:lnTo>
                    <a:cubicBezTo>
                      <a:pt x="0" y="200660"/>
                      <a:pt x="12700" y="213360"/>
                      <a:pt x="27940" y="213360"/>
                    </a:cubicBezTo>
                    <a:lnTo>
                      <a:pt x="27940" y="0"/>
                    </a:lnTo>
                    <a:cubicBezTo>
                      <a:pt x="1270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0" y="1057910"/>
                <a:ext cx="27940" cy="38481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384810">
                    <a:moveTo>
                      <a:pt x="0" y="26670"/>
                    </a:moveTo>
                    <a:lnTo>
                      <a:pt x="0" y="356870"/>
                    </a:lnTo>
                    <a:cubicBezTo>
                      <a:pt x="0" y="372110"/>
                      <a:pt x="12700" y="384810"/>
                      <a:pt x="27940" y="384810"/>
                    </a:cubicBezTo>
                    <a:lnTo>
                      <a:pt x="27940" y="0"/>
                    </a:lnTo>
                    <a:cubicBezTo>
                      <a:pt x="1270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0" y="1526540"/>
                <a:ext cx="27940" cy="38608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386080">
                    <a:moveTo>
                      <a:pt x="0" y="27940"/>
                    </a:moveTo>
                    <a:lnTo>
                      <a:pt x="0" y="358140"/>
                    </a:lnTo>
                    <a:cubicBezTo>
                      <a:pt x="0" y="373380"/>
                      <a:pt x="12700" y="386080"/>
                      <a:pt x="27940" y="386080"/>
                    </a:cubicBezTo>
                    <a:lnTo>
                      <a:pt x="27940" y="0"/>
                    </a:lnTo>
                    <a:cubicBezTo>
                      <a:pt x="12700" y="0"/>
                      <a:pt x="0" y="12700"/>
                      <a:pt x="0" y="2794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2592070" y="1184910"/>
                <a:ext cx="27940" cy="61849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618490">
                    <a:moveTo>
                      <a:pt x="0" y="0"/>
                    </a:moveTo>
                    <a:lnTo>
                      <a:pt x="0" y="618490"/>
                    </a:lnTo>
                    <a:cubicBezTo>
                      <a:pt x="15240" y="618490"/>
                      <a:pt x="27940" y="605790"/>
                      <a:pt x="27940" y="590550"/>
                    </a:cubicBezTo>
                    <a:lnTo>
                      <a:pt x="27940" y="27940"/>
                    </a:lnTo>
                    <a:cubicBezTo>
                      <a:pt x="27940" y="12700"/>
                      <a:pt x="15240" y="0"/>
                      <a:pt x="0" y="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27940" y="0"/>
                <a:ext cx="2564130" cy="5182870"/>
              </a:xfrm>
              <a:custGeom>
                <a:avLst/>
                <a:gdLst/>
                <a:ahLst/>
                <a:cxnLst/>
                <a:rect l="l" t="t" r="r" b="b"/>
                <a:pathLst>
                  <a:path w="2564130" h="5182870">
                    <a:moveTo>
                      <a:pt x="2564130" y="1184910"/>
                    </a:moveTo>
                    <a:lnTo>
                      <a:pt x="2564130" y="379730"/>
                    </a:lnTo>
                    <a:cubicBezTo>
                      <a:pt x="2564130" y="353060"/>
                      <a:pt x="2561590" y="327660"/>
                      <a:pt x="2556510" y="303530"/>
                    </a:cubicBezTo>
                    <a:cubicBezTo>
                      <a:pt x="2553970" y="290830"/>
                      <a:pt x="2551430" y="279400"/>
                      <a:pt x="2547620" y="266700"/>
                    </a:cubicBezTo>
                    <a:cubicBezTo>
                      <a:pt x="2542540" y="248920"/>
                      <a:pt x="2534920" y="231140"/>
                      <a:pt x="2527300" y="214630"/>
                    </a:cubicBezTo>
                    <a:cubicBezTo>
                      <a:pt x="2522220" y="203200"/>
                      <a:pt x="2515870" y="193040"/>
                      <a:pt x="2509520" y="182880"/>
                    </a:cubicBezTo>
                    <a:cubicBezTo>
                      <a:pt x="2503170" y="172720"/>
                      <a:pt x="2496820" y="162560"/>
                      <a:pt x="2489200" y="152400"/>
                    </a:cubicBezTo>
                    <a:cubicBezTo>
                      <a:pt x="2477770" y="137160"/>
                      <a:pt x="2466340" y="124460"/>
                      <a:pt x="2453640" y="110490"/>
                    </a:cubicBezTo>
                    <a:cubicBezTo>
                      <a:pt x="2444750" y="101600"/>
                      <a:pt x="2435860" y="93980"/>
                      <a:pt x="2426970" y="86360"/>
                    </a:cubicBezTo>
                    <a:cubicBezTo>
                      <a:pt x="2360930" y="31750"/>
                      <a:pt x="2277110" y="0"/>
                      <a:pt x="2185670" y="0"/>
                    </a:cubicBezTo>
                    <a:lnTo>
                      <a:pt x="379730" y="0"/>
                    </a:lnTo>
                    <a:cubicBezTo>
                      <a:pt x="288290" y="0"/>
                      <a:pt x="203200" y="33020"/>
                      <a:pt x="138430" y="86360"/>
                    </a:cubicBezTo>
                    <a:cubicBezTo>
                      <a:pt x="129540" y="93980"/>
                      <a:pt x="120650" y="102870"/>
                      <a:pt x="111760" y="110490"/>
                    </a:cubicBezTo>
                    <a:cubicBezTo>
                      <a:pt x="99060" y="123190"/>
                      <a:pt x="86360" y="137160"/>
                      <a:pt x="76200" y="152400"/>
                    </a:cubicBezTo>
                    <a:cubicBezTo>
                      <a:pt x="68580" y="162560"/>
                      <a:pt x="62230" y="172720"/>
                      <a:pt x="55880" y="182880"/>
                    </a:cubicBezTo>
                    <a:cubicBezTo>
                      <a:pt x="49530" y="193040"/>
                      <a:pt x="43180" y="204470"/>
                      <a:pt x="38100" y="214630"/>
                    </a:cubicBezTo>
                    <a:cubicBezTo>
                      <a:pt x="29210" y="232410"/>
                      <a:pt x="22860" y="248920"/>
                      <a:pt x="16510" y="266700"/>
                    </a:cubicBezTo>
                    <a:cubicBezTo>
                      <a:pt x="12700" y="279400"/>
                      <a:pt x="10160" y="290830"/>
                      <a:pt x="7620" y="303530"/>
                    </a:cubicBezTo>
                    <a:cubicBezTo>
                      <a:pt x="2540" y="327660"/>
                      <a:pt x="0" y="354330"/>
                      <a:pt x="0" y="379730"/>
                    </a:cubicBezTo>
                    <a:lnTo>
                      <a:pt x="0" y="4803140"/>
                    </a:lnTo>
                    <a:cubicBezTo>
                      <a:pt x="0" y="5012690"/>
                      <a:pt x="170180" y="5182870"/>
                      <a:pt x="379730" y="5182870"/>
                    </a:cubicBezTo>
                    <a:lnTo>
                      <a:pt x="2184400" y="5182870"/>
                    </a:lnTo>
                    <a:cubicBezTo>
                      <a:pt x="2393950" y="5182870"/>
                      <a:pt x="2564130" y="5012690"/>
                      <a:pt x="2564130" y="4803140"/>
                    </a:cubicBezTo>
                    <a:lnTo>
                      <a:pt x="2564130" y="1184910"/>
                    </a:lnTo>
                    <a:close/>
                    <a:moveTo>
                      <a:pt x="2538730" y="1184910"/>
                    </a:moveTo>
                    <a:lnTo>
                      <a:pt x="2538730" y="4804410"/>
                    </a:lnTo>
                    <a:cubicBezTo>
                      <a:pt x="2538730" y="4999990"/>
                      <a:pt x="2379980" y="5158740"/>
                      <a:pt x="2184400" y="5158740"/>
                    </a:cubicBezTo>
                    <a:lnTo>
                      <a:pt x="379730" y="5158740"/>
                    </a:lnTo>
                    <a:cubicBezTo>
                      <a:pt x="184150" y="5158740"/>
                      <a:pt x="25400" y="4999990"/>
                      <a:pt x="25400" y="4804410"/>
                    </a:cubicBezTo>
                    <a:lnTo>
                      <a:pt x="25400" y="381000"/>
                    </a:lnTo>
                    <a:cubicBezTo>
                      <a:pt x="25400" y="184150"/>
                      <a:pt x="184150" y="25400"/>
                      <a:pt x="379730" y="25400"/>
                    </a:cubicBezTo>
                    <a:lnTo>
                      <a:pt x="2184400" y="25400"/>
                    </a:lnTo>
                    <a:cubicBezTo>
                      <a:pt x="2379980" y="25400"/>
                      <a:pt x="2538730" y="184150"/>
                      <a:pt x="2538730" y="379730"/>
                    </a:cubicBezTo>
                    <a:lnTo>
                      <a:pt x="2538730" y="1184910"/>
                    </a:lnTo>
                    <a:close/>
                  </a:path>
                </a:pathLst>
              </a:custGeom>
              <a:solidFill>
                <a:srgbClr val="555555"/>
              </a:solidFill>
            </p:spPr>
          </p:sp>
        </p:grpSp>
      </p:grpSp>
      <p:grpSp>
        <p:nvGrpSpPr>
          <p:cNvPr id="14" name="Group 14"/>
          <p:cNvGrpSpPr/>
          <p:nvPr/>
        </p:nvGrpSpPr>
        <p:grpSpPr>
          <a:xfrm>
            <a:off x="-777320" y="6660742"/>
            <a:ext cx="6146369" cy="6694998"/>
            <a:chOff x="0" y="0"/>
            <a:chExt cx="8195159" cy="8926664"/>
          </a:xfrm>
        </p:grpSpPr>
        <p:sp>
          <p:nvSpPr>
            <p:cNvPr id="15" name="Freeform 15"/>
            <p:cNvSpPr/>
            <p:nvPr/>
          </p:nvSpPr>
          <p:spPr>
            <a:xfrm rot="-1152874">
              <a:off x="1033410" y="804622"/>
              <a:ext cx="6128339" cy="7317420"/>
            </a:xfrm>
            <a:custGeom>
              <a:avLst/>
              <a:gdLst/>
              <a:ahLst/>
              <a:cxnLst/>
              <a:rect l="l" t="t" r="r" b="b"/>
              <a:pathLst>
                <a:path w="6128339" h="7317420">
                  <a:moveTo>
                    <a:pt x="0" y="0"/>
                  </a:moveTo>
                  <a:lnTo>
                    <a:pt x="6128339" y="0"/>
                  </a:lnTo>
                  <a:lnTo>
                    <a:pt x="6128339" y="7317420"/>
                  </a:lnTo>
                  <a:lnTo>
                    <a:pt x="0" y="73174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-577334">
              <a:off x="3135560" y="669016"/>
              <a:ext cx="2911582" cy="1867052"/>
            </a:xfrm>
            <a:custGeom>
              <a:avLst/>
              <a:gdLst/>
              <a:ahLst/>
              <a:cxnLst/>
              <a:rect l="l" t="t" r="r" b="b"/>
              <a:pathLst>
                <a:path w="2911582" h="1867052">
                  <a:moveTo>
                    <a:pt x="0" y="0"/>
                  </a:moveTo>
                  <a:lnTo>
                    <a:pt x="2911582" y="0"/>
                  </a:lnTo>
                  <a:lnTo>
                    <a:pt x="2911582" y="1867051"/>
                  </a:lnTo>
                  <a:lnTo>
                    <a:pt x="0" y="1867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1028700" y="942975"/>
            <a:ext cx="16230600" cy="140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344"/>
              </a:lnSpc>
            </a:pPr>
            <a:r>
              <a:rPr lang="en-US" sz="8659">
                <a:solidFill>
                  <a:srgbClr val="FFFFFF"/>
                </a:solidFill>
                <a:latin typeface="Paytone One Bold"/>
              </a:rPr>
              <a:t>EFFECTIVE BUDGETING TOOLS 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4526335" y="3626258"/>
            <a:ext cx="5421396" cy="4114689"/>
            <a:chOff x="0" y="0"/>
            <a:chExt cx="7228528" cy="5486252"/>
          </a:xfrm>
        </p:grpSpPr>
        <p:sp>
          <p:nvSpPr>
            <p:cNvPr id="19" name="TextBox 19"/>
            <p:cNvSpPr txBox="1"/>
            <p:nvPr/>
          </p:nvSpPr>
          <p:spPr>
            <a:xfrm>
              <a:off x="0" y="2019056"/>
              <a:ext cx="7228528" cy="34671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7631" lvl="1" indent="-323816">
                <a:lnSpc>
                  <a:spcPts val="4199"/>
                </a:lnSpc>
                <a:buFont typeface="Arial"/>
                <a:buChar char="•"/>
              </a:pPr>
              <a:r>
                <a:rPr lang="en-US" sz="2999">
                  <a:solidFill>
                    <a:srgbClr val="FFFFFF"/>
                  </a:solidFill>
                  <a:latin typeface="Object Sans"/>
                </a:rPr>
                <a:t>Pen (or Pencil) &amp; Paper​</a:t>
              </a:r>
            </a:p>
            <a:p>
              <a:pPr marL="647631" lvl="1" indent="-323816">
                <a:lnSpc>
                  <a:spcPts val="4199"/>
                </a:lnSpc>
                <a:buFont typeface="Arial"/>
                <a:buChar char="•"/>
              </a:pPr>
              <a:r>
                <a:rPr lang="en-US" sz="2999">
                  <a:solidFill>
                    <a:srgbClr val="FFFFFF"/>
                  </a:solidFill>
                  <a:latin typeface="Object Sans"/>
                </a:rPr>
                <a:t>Spreadsheets​</a:t>
              </a:r>
            </a:p>
            <a:p>
              <a:pPr marL="647631" lvl="1" indent="-323816">
                <a:lnSpc>
                  <a:spcPts val="4199"/>
                </a:lnSpc>
                <a:buFont typeface="Arial"/>
                <a:buChar char="•"/>
              </a:pPr>
              <a:r>
                <a:rPr lang="en-US" sz="2999">
                  <a:solidFill>
                    <a:srgbClr val="FFFFFF"/>
                  </a:solidFill>
                  <a:latin typeface="Object Sans"/>
                </a:rPr>
                <a:t>Free Apps​</a:t>
              </a:r>
            </a:p>
            <a:p>
              <a:pPr marL="1295262" lvl="2" indent="-431754">
                <a:lnSpc>
                  <a:spcPts val="4199"/>
                </a:lnSpc>
                <a:buFont typeface="Arial"/>
                <a:buChar char="⚬"/>
              </a:pPr>
              <a:r>
                <a:rPr lang="en-US" sz="2999">
                  <a:solidFill>
                    <a:srgbClr val="FFFFFF"/>
                  </a:solidFill>
                  <a:latin typeface="Object Sans"/>
                </a:rPr>
                <a:t>Mint​</a:t>
              </a:r>
            </a:p>
            <a:p>
              <a:pPr marL="1295262" lvl="2" indent="-431754">
                <a:lnSpc>
                  <a:spcPts val="4199"/>
                </a:lnSpc>
                <a:buFont typeface="Arial"/>
                <a:buChar char="⚬"/>
              </a:pPr>
              <a:r>
                <a:rPr lang="en-US" sz="2999">
                  <a:solidFill>
                    <a:srgbClr val="FFFFFF"/>
                  </a:solidFill>
                  <a:latin typeface="Object Sans"/>
                </a:rPr>
                <a:t>Personal Capital</a:t>
              </a:r>
            </a:p>
          </p:txBody>
        </p:sp>
        <p:sp>
          <p:nvSpPr>
            <p:cNvPr id="20" name="Freeform 20"/>
            <p:cNvSpPr/>
            <p:nvPr/>
          </p:nvSpPr>
          <p:spPr>
            <a:xfrm>
              <a:off x="145869" y="2181948"/>
              <a:ext cx="664319" cy="545949"/>
            </a:xfrm>
            <a:custGeom>
              <a:avLst/>
              <a:gdLst/>
              <a:ahLst/>
              <a:cxnLst/>
              <a:rect l="l" t="t" r="r" b="b"/>
              <a:pathLst>
                <a:path w="664319" h="545949">
                  <a:moveTo>
                    <a:pt x="0" y="0"/>
                  </a:moveTo>
                  <a:lnTo>
                    <a:pt x="664318" y="0"/>
                  </a:lnTo>
                  <a:lnTo>
                    <a:pt x="664318" y="545949"/>
                  </a:lnTo>
                  <a:lnTo>
                    <a:pt x="0" y="5459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45869" y="2865604"/>
              <a:ext cx="664319" cy="545949"/>
            </a:xfrm>
            <a:custGeom>
              <a:avLst/>
              <a:gdLst/>
              <a:ahLst/>
              <a:cxnLst/>
              <a:rect l="l" t="t" r="r" b="b"/>
              <a:pathLst>
                <a:path w="664319" h="545949">
                  <a:moveTo>
                    <a:pt x="0" y="0"/>
                  </a:moveTo>
                  <a:lnTo>
                    <a:pt x="664318" y="0"/>
                  </a:lnTo>
                  <a:lnTo>
                    <a:pt x="664318" y="545949"/>
                  </a:lnTo>
                  <a:lnTo>
                    <a:pt x="0" y="5459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45869" y="3551253"/>
              <a:ext cx="664319" cy="545949"/>
            </a:xfrm>
            <a:custGeom>
              <a:avLst/>
              <a:gdLst/>
              <a:ahLst/>
              <a:cxnLst/>
              <a:rect l="l" t="t" r="r" b="b"/>
              <a:pathLst>
                <a:path w="664319" h="545949">
                  <a:moveTo>
                    <a:pt x="0" y="0"/>
                  </a:moveTo>
                  <a:lnTo>
                    <a:pt x="664318" y="0"/>
                  </a:lnTo>
                  <a:lnTo>
                    <a:pt x="664318" y="545949"/>
                  </a:lnTo>
                  <a:lnTo>
                    <a:pt x="0" y="5459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145869" y="-209550"/>
              <a:ext cx="3614264" cy="15034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777"/>
                </a:lnSpc>
              </a:pPr>
              <a:r>
                <a:rPr lang="en-US" sz="6390">
                  <a:solidFill>
                    <a:srgbClr val="FFFFFF"/>
                  </a:solidFill>
                  <a:latin typeface="Object Sans Bold"/>
                </a:rPr>
                <a:t>Free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138300" y="3626258"/>
            <a:ext cx="5421396" cy="3034484"/>
            <a:chOff x="0" y="0"/>
            <a:chExt cx="7228528" cy="4045979"/>
          </a:xfrm>
        </p:grpSpPr>
        <p:sp>
          <p:nvSpPr>
            <p:cNvPr id="25" name="TextBox 25"/>
            <p:cNvSpPr txBox="1"/>
            <p:nvPr/>
          </p:nvSpPr>
          <p:spPr>
            <a:xfrm>
              <a:off x="0" y="1979628"/>
              <a:ext cx="7228528" cy="20663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7631" lvl="1" indent="-323816">
                <a:lnSpc>
                  <a:spcPts val="4199"/>
                </a:lnSpc>
                <a:buFont typeface="Arial"/>
                <a:buChar char="•"/>
              </a:pPr>
              <a:r>
                <a:rPr lang="en-US" sz="2999">
                  <a:solidFill>
                    <a:srgbClr val="FFFFFF"/>
                  </a:solidFill>
                  <a:latin typeface="Object Sans"/>
                </a:rPr>
                <a:t>Software</a:t>
              </a:r>
            </a:p>
            <a:p>
              <a:pPr marL="1295262" lvl="2" indent="-431754">
                <a:lnSpc>
                  <a:spcPts val="4199"/>
                </a:lnSpc>
                <a:buFont typeface="Arial"/>
                <a:buChar char="⚬"/>
              </a:pPr>
              <a:r>
                <a:rPr lang="en-US" sz="2999">
                  <a:solidFill>
                    <a:srgbClr val="FFFFFF"/>
                  </a:solidFill>
                  <a:latin typeface="Object Sans"/>
                </a:rPr>
                <a:t>Quicken</a:t>
              </a:r>
            </a:p>
            <a:p>
              <a:pPr marL="1295262" lvl="2" indent="-431754">
                <a:lnSpc>
                  <a:spcPts val="4199"/>
                </a:lnSpc>
                <a:buFont typeface="Arial"/>
                <a:buChar char="⚬"/>
              </a:pPr>
              <a:r>
                <a:rPr lang="en-US" sz="2999">
                  <a:solidFill>
                    <a:srgbClr val="FFFFFF"/>
                  </a:solidFill>
                  <a:latin typeface="Object Sans"/>
                </a:rPr>
                <a:t>Quickbooks</a:t>
              </a:r>
            </a:p>
          </p:txBody>
        </p:sp>
        <p:sp>
          <p:nvSpPr>
            <p:cNvPr id="26" name="Freeform 26"/>
            <p:cNvSpPr/>
            <p:nvPr/>
          </p:nvSpPr>
          <p:spPr>
            <a:xfrm>
              <a:off x="0" y="2046303"/>
              <a:ext cx="664319" cy="545949"/>
            </a:xfrm>
            <a:custGeom>
              <a:avLst/>
              <a:gdLst/>
              <a:ahLst/>
              <a:cxnLst/>
              <a:rect l="l" t="t" r="r" b="b"/>
              <a:pathLst>
                <a:path w="664319" h="545949">
                  <a:moveTo>
                    <a:pt x="0" y="0"/>
                  </a:moveTo>
                  <a:lnTo>
                    <a:pt x="664319" y="0"/>
                  </a:lnTo>
                  <a:lnTo>
                    <a:pt x="664319" y="545949"/>
                  </a:lnTo>
                  <a:lnTo>
                    <a:pt x="0" y="5459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892452" y="2826175"/>
              <a:ext cx="664319" cy="545949"/>
            </a:xfrm>
            <a:custGeom>
              <a:avLst/>
              <a:gdLst/>
              <a:ahLst/>
              <a:cxnLst/>
              <a:rect l="l" t="t" r="r" b="b"/>
              <a:pathLst>
                <a:path w="664319" h="545949">
                  <a:moveTo>
                    <a:pt x="0" y="0"/>
                  </a:moveTo>
                  <a:lnTo>
                    <a:pt x="664319" y="0"/>
                  </a:lnTo>
                  <a:lnTo>
                    <a:pt x="664319" y="545950"/>
                  </a:lnTo>
                  <a:lnTo>
                    <a:pt x="0" y="545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892452" y="3500030"/>
              <a:ext cx="664319" cy="545949"/>
            </a:xfrm>
            <a:custGeom>
              <a:avLst/>
              <a:gdLst/>
              <a:ahLst/>
              <a:cxnLst/>
              <a:rect l="l" t="t" r="r" b="b"/>
              <a:pathLst>
                <a:path w="664319" h="545949">
                  <a:moveTo>
                    <a:pt x="0" y="0"/>
                  </a:moveTo>
                  <a:lnTo>
                    <a:pt x="664319" y="0"/>
                  </a:lnTo>
                  <a:lnTo>
                    <a:pt x="664319" y="545949"/>
                  </a:lnTo>
                  <a:lnTo>
                    <a:pt x="0" y="5459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0" y="-209550"/>
              <a:ext cx="3614264" cy="15037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777"/>
                </a:lnSpc>
              </a:pPr>
              <a:r>
                <a:rPr lang="en-US" sz="6390">
                  <a:solidFill>
                    <a:srgbClr val="FFFFFF"/>
                  </a:solidFill>
                  <a:latin typeface="Object Sans Bold"/>
                </a:rPr>
                <a:t>Paid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6651759" y="100171"/>
            <a:ext cx="1521699" cy="746863"/>
            <a:chOff x="0" y="0"/>
            <a:chExt cx="2028932" cy="995818"/>
          </a:xfrm>
        </p:grpSpPr>
        <p:sp>
          <p:nvSpPr>
            <p:cNvPr id="31" name="Freeform 31"/>
            <p:cNvSpPr/>
            <p:nvPr/>
          </p:nvSpPr>
          <p:spPr>
            <a:xfrm>
              <a:off x="0" y="81648"/>
              <a:ext cx="680092" cy="833488"/>
            </a:xfrm>
            <a:custGeom>
              <a:avLst/>
              <a:gdLst/>
              <a:ahLst/>
              <a:cxnLst/>
              <a:rect l="l" t="t" r="r" b="b"/>
              <a:pathLst>
                <a:path w="680092" h="833488">
                  <a:moveTo>
                    <a:pt x="0" y="0"/>
                  </a:moveTo>
                  <a:lnTo>
                    <a:pt x="680092" y="0"/>
                  </a:lnTo>
                  <a:lnTo>
                    <a:pt x="680092" y="833487"/>
                  </a:lnTo>
                  <a:lnTo>
                    <a:pt x="0" y="83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2" name="AutoShape 32"/>
            <p:cNvSpPr/>
            <p:nvPr/>
          </p:nvSpPr>
          <p:spPr>
            <a:xfrm>
              <a:off x="895234" y="177258"/>
              <a:ext cx="0" cy="581407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3" name="Freeform 33">
              <a:hlinkClick r:id="rId9" tooltip="https://boolamoola.com"/>
            </p:cNvPr>
            <p:cNvSpPr/>
            <p:nvPr/>
          </p:nvSpPr>
          <p:spPr>
            <a:xfrm>
              <a:off x="1033114" y="0"/>
              <a:ext cx="995818" cy="995818"/>
            </a:xfrm>
            <a:custGeom>
              <a:avLst/>
              <a:gdLst/>
              <a:ahLst/>
              <a:cxnLst/>
              <a:rect l="l" t="t" r="r" b="b"/>
              <a:pathLst>
                <a:path w="995818" h="995818">
                  <a:moveTo>
                    <a:pt x="0" y="0"/>
                  </a:moveTo>
                  <a:lnTo>
                    <a:pt x="995818" y="0"/>
                  </a:lnTo>
                  <a:lnTo>
                    <a:pt x="995818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2037" y="0"/>
            <a:ext cx="6103926" cy="10287000"/>
            <a:chOff x="0" y="0"/>
            <a:chExt cx="1607618" cy="27890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7618" cy="2789072"/>
            </a:xfrm>
            <a:custGeom>
              <a:avLst/>
              <a:gdLst/>
              <a:ahLst/>
              <a:cxnLst/>
              <a:rect l="l" t="t" r="r" b="b"/>
              <a:pathLst>
                <a:path w="1607618" h="2789072">
                  <a:moveTo>
                    <a:pt x="0" y="0"/>
                  </a:moveTo>
                  <a:lnTo>
                    <a:pt x="1607618" y="0"/>
                  </a:lnTo>
                  <a:lnTo>
                    <a:pt x="1607618" y="2789072"/>
                  </a:lnTo>
                  <a:lnTo>
                    <a:pt x="0" y="2789072"/>
                  </a:lnTo>
                  <a:close/>
                </a:path>
              </a:pathLst>
            </a:custGeom>
            <a:solidFill>
              <a:srgbClr val="16A9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184074" y="0"/>
            <a:ext cx="6103926" cy="10287000"/>
            <a:chOff x="0" y="0"/>
            <a:chExt cx="1607618" cy="28565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07618" cy="2856543"/>
            </a:xfrm>
            <a:custGeom>
              <a:avLst/>
              <a:gdLst/>
              <a:ahLst/>
              <a:cxnLst/>
              <a:rect l="l" t="t" r="r" b="b"/>
              <a:pathLst>
                <a:path w="1607618" h="2856543">
                  <a:moveTo>
                    <a:pt x="0" y="0"/>
                  </a:moveTo>
                  <a:lnTo>
                    <a:pt x="1607618" y="0"/>
                  </a:lnTo>
                  <a:lnTo>
                    <a:pt x="1607618" y="2856543"/>
                  </a:lnTo>
                  <a:lnTo>
                    <a:pt x="0" y="2856543"/>
                  </a:lnTo>
                  <a:close/>
                </a:path>
              </a:pathLst>
            </a:custGeom>
            <a:solidFill>
              <a:srgbClr val="41C1B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1889" y="0"/>
            <a:ext cx="6103926" cy="10287000"/>
            <a:chOff x="0" y="0"/>
            <a:chExt cx="1607618" cy="27890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07618" cy="2789072"/>
            </a:xfrm>
            <a:custGeom>
              <a:avLst/>
              <a:gdLst/>
              <a:ahLst/>
              <a:cxnLst/>
              <a:rect l="l" t="t" r="r" b="b"/>
              <a:pathLst>
                <a:path w="1607618" h="2789072">
                  <a:moveTo>
                    <a:pt x="0" y="0"/>
                  </a:moveTo>
                  <a:lnTo>
                    <a:pt x="1607618" y="0"/>
                  </a:lnTo>
                  <a:lnTo>
                    <a:pt x="1607618" y="2789072"/>
                  </a:lnTo>
                  <a:lnTo>
                    <a:pt x="0" y="2789072"/>
                  </a:lnTo>
                  <a:close/>
                </a:path>
              </a:pathLst>
            </a:custGeom>
            <a:solidFill>
              <a:srgbClr val="0F4D9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1889" y="0"/>
            <a:ext cx="6114310" cy="10287000"/>
          </a:xfrm>
          <a:custGeom>
            <a:avLst/>
            <a:gdLst/>
            <a:ahLst/>
            <a:cxnLst/>
            <a:rect l="l" t="t" r="r" b="b"/>
            <a:pathLst>
              <a:path w="6114310" h="10287000">
                <a:moveTo>
                  <a:pt x="0" y="0"/>
                </a:moveTo>
                <a:lnTo>
                  <a:pt x="6114310" y="0"/>
                </a:lnTo>
                <a:lnTo>
                  <a:pt x="611431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-41983" t="-701" r="-113393" b="-427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102421" y="0"/>
            <a:ext cx="6081653" cy="10287000"/>
          </a:xfrm>
          <a:custGeom>
            <a:avLst/>
            <a:gdLst/>
            <a:ahLst/>
            <a:cxnLst/>
            <a:rect l="l" t="t" r="r" b="b"/>
            <a:pathLst>
              <a:path w="6081653" h="10287000">
                <a:moveTo>
                  <a:pt x="0" y="0"/>
                </a:moveTo>
                <a:lnTo>
                  <a:pt x="6081653" y="0"/>
                </a:lnTo>
                <a:lnTo>
                  <a:pt x="608165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</a:blip>
            <a:stretch>
              <a:fillRect l="-6440" r="-6465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184074" y="0"/>
            <a:ext cx="6103926" cy="10287000"/>
          </a:xfrm>
          <a:custGeom>
            <a:avLst/>
            <a:gdLst/>
            <a:ahLst/>
            <a:cxnLst/>
            <a:rect l="l" t="t" r="r" b="b"/>
            <a:pathLst>
              <a:path w="6103926" h="10287000">
                <a:moveTo>
                  <a:pt x="0" y="0"/>
                </a:moveTo>
                <a:lnTo>
                  <a:pt x="6103926" y="0"/>
                </a:lnTo>
                <a:lnTo>
                  <a:pt x="610392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 l="-93576" r="-107052" b="-33786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24221" y="4489841"/>
            <a:ext cx="5431706" cy="1353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3"/>
              </a:lnSpc>
            </a:pPr>
            <a:r>
              <a:rPr lang="en-US" sz="6027">
                <a:solidFill>
                  <a:srgbClr val="FFFFFF"/>
                </a:solidFill>
                <a:latin typeface="Paytone One"/>
              </a:rPr>
              <a:t>BUDGET</a:t>
            </a:r>
          </a:p>
          <a:p>
            <a:pPr algn="ctr">
              <a:lnSpc>
                <a:spcPts val="5123"/>
              </a:lnSpc>
            </a:pPr>
            <a:r>
              <a:rPr lang="en-US" sz="6027">
                <a:solidFill>
                  <a:srgbClr val="FFFFFF"/>
                </a:solidFill>
                <a:latin typeface="Paytone One"/>
              </a:rPr>
              <a:t>BASICS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540571" y="4489841"/>
            <a:ext cx="5206858" cy="1353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3"/>
              </a:lnSpc>
            </a:pPr>
            <a:r>
              <a:rPr lang="en-US" sz="6027">
                <a:solidFill>
                  <a:srgbClr val="FFFEFE"/>
                </a:solidFill>
                <a:latin typeface="Paytone One"/>
              </a:rPr>
              <a:t>CASH FLOW &amp; PAY STUBS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785344" y="4375541"/>
            <a:ext cx="4901386" cy="1631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9"/>
              </a:lnSpc>
            </a:pPr>
            <a:r>
              <a:rPr lang="en-US" sz="6027">
                <a:solidFill>
                  <a:srgbClr val="FFFEFE"/>
                </a:solidFill>
                <a:latin typeface="Paytone One"/>
              </a:rPr>
              <a:t>RULES</a:t>
            </a:r>
          </a:p>
          <a:p>
            <a:pPr algn="ctr">
              <a:lnSpc>
                <a:spcPts val="6389"/>
              </a:lnSpc>
            </a:pPr>
            <a:r>
              <a:rPr lang="en-US" sz="6027">
                <a:solidFill>
                  <a:srgbClr val="FFFEFE"/>
                </a:solidFill>
                <a:latin typeface="Paytone One"/>
              </a:rPr>
              <a:t>&amp; TIPS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5159" y="1507314"/>
            <a:ext cx="15737681" cy="9300319"/>
            <a:chOff x="0" y="0"/>
            <a:chExt cx="5112913" cy="30215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2913" cy="3021520"/>
            </a:xfrm>
            <a:custGeom>
              <a:avLst/>
              <a:gdLst/>
              <a:ahLst/>
              <a:cxnLst/>
              <a:rect l="l" t="t" r="r" b="b"/>
              <a:pathLst>
                <a:path w="5112913" h="3021520">
                  <a:moveTo>
                    <a:pt x="0" y="0"/>
                  </a:moveTo>
                  <a:lnTo>
                    <a:pt x="5112913" y="0"/>
                  </a:lnTo>
                  <a:lnTo>
                    <a:pt x="5112913" y="3021520"/>
                  </a:lnTo>
                  <a:lnTo>
                    <a:pt x="0" y="302152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-329344" y="2021078"/>
            <a:ext cx="19082140" cy="3556138"/>
            <a:chOff x="0" y="0"/>
            <a:chExt cx="5025749" cy="9365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25749" cy="936596"/>
            </a:xfrm>
            <a:custGeom>
              <a:avLst/>
              <a:gdLst/>
              <a:ahLst/>
              <a:cxnLst/>
              <a:rect l="l" t="t" r="r" b="b"/>
              <a:pathLst>
                <a:path w="5025749" h="936596">
                  <a:moveTo>
                    <a:pt x="0" y="0"/>
                  </a:moveTo>
                  <a:lnTo>
                    <a:pt x="5025749" y="0"/>
                  </a:lnTo>
                  <a:lnTo>
                    <a:pt x="5025749" y="936596"/>
                  </a:lnTo>
                  <a:lnTo>
                    <a:pt x="0" y="936596"/>
                  </a:lnTo>
                  <a:close/>
                </a:path>
              </a:pathLst>
            </a:custGeom>
            <a:solidFill>
              <a:srgbClr val="0F4D9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47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632090" y="2021078"/>
            <a:ext cx="18920090" cy="3556138"/>
            <a:chOff x="0" y="0"/>
            <a:chExt cx="25226787" cy="4741517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t="28632" b="43156"/>
            <a:stretch>
              <a:fillRect/>
            </a:stretch>
          </p:blipFill>
          <p:spPr>
            <a:xfrm>
              <a:off x="0" y="0"/>
              <a:ext cx="25226787" cy="4741517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2522926" y="6033648"/>
            <a:ext cx="5725738" cy="3397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22"/>
              </a:lnSpc>
            </a:pPr>
            <a:r>
              <a:rPr lang="en-US" sz="3498">
                <a:solidFill>
                  <a:srgbClr val="0F4D92"/>
                </a:solidFill>
                <a:latin typeface="Object Sans"/>
              </a:rPr>
              <a:t>Tools vary widely​</a:t>
            </a:r>
          </a:p>
          <a:p>
            <a:pPr>
              <a:lnSpc>
                <a:spcPts val="5422"/>
              </a:lnSpc>
            </a:pPr>
            <a:r>
              <a:rPr lang="en-US" sz="3498">
                <a:solidFill>
                  <a:srgbClr val="0F4D92"/>
                </a:solidFill>
                <a:latin typeface="Object Sans"/>
              </a:rPr>
              <a:t>Many are free for a limited period of time or require purchase to unlock features</a:t>
            </a:r>
          </a:p>
        </p:txBody>
      </p:sp>
      <p:sp>
        <p:nvSpPr>
          <p:cNvPr id="10" name="Freeform 10"/>
          <p:cNvSpPr/>
          <p:nvPr/>
        </p:nvSpPr>
        <p:spPr>
          <a:xfrm rot="-1548159">
            <a:off x="1504565" y="7490698"/>
            <a:ext cx="614448" cy="539597"/>
          </a:xfrm>
          <a:custGeom>
            <a:avLst/>
            <a:gdLst/>
            <a:ahLst/>
            <a:cxnLst/>
            <a:rect l="l" t="t" r="r" b="b"/>
            <a:pathLst>
              <a:path w="614448" h="539597">
                <a:moveTo>
                  <a:pt x="0" y="0"/>
                </a:moveTo>
                <a:lnTo>
                  <a:pt x="614448" y="0"/>
                </a:lnTo>
                <a:lnTo>
                  <a:pt x="614448" y="539597"/>
                </a:lnTo>
                <a:lnTo>
                  <a:pt x="0" y="5395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932397" y="6033648"/>
            <a:ext cx="6727182" cy="4083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22"/>
              </a:lnSpc>
            </a:pPr>
            <a:r>
              <a:rPr lang="en-US" sz="3498">
                <a:solidFill>
                  <a:srgbClr val="0F4D92"/>
                </a:solidFill>
                <a:latin typeface="Object Sans"/>
              </a:rPr>
              <a:t>Consider​</a:t>
            </a:r>
          </a:p>
          <a:p>
            <a:pPr>
              <a:lnSpc>
                <a:spcPts val="5422"/>
              </a:lnSpc>
            </a:pPr>
            <a:r>
              <a:rPr lang="en-US" sz="3498">
                <a:solidFill>
                  <a:srgbClr val="0F4D92"/>
                </a:solidFill>
                <a:latin typeface="Object Sans"/>
              </a:rPr>
              <a:t>Ease of use​</a:t>
            </a:r>
          </a:p>
          <a:p>
            <a:pPr>
              <a:lnSpc>
                <a:spcPts val="5422"/>
              </a:lnSpc>
            </a:pPr>
            <a:r>
              <a:rPr lang="en-US" sz="3498">
                <a:solidFill>
                  <a:srgbClr val="0F4D92"/>
                </a:solidFill>
                <a:latin typeface="Object Sans"/>
              </a:rPr>
              <a:t>Features​</a:t>
            </a:r>
          </a:p>
          <a:p>
            <a:pPr>
              <a:lnSpc>
                <a:spcPts val="5422"/>
              </a:lnSpc>
            </a:pPr>
            <a:r>
              <a:rPr lang="en-US" sz="3498">
                <a:solidFill>
                  <a:srgbClr val="0F4D92"/>
                </a:solidFill>
                <a:latin typeface="Object Sans"/>
              </a:rPr>
              <a:t>Personal vs. business tools​</a:t>
            </a:r>
          </a:p>
          <a:p>
            <a:pPr>
              <a:lnSpc>
                <a:spcPts val="5422"/>
              </a:lnSpc>
            </a:pPr>
            <a:r>
              <a:rPr lang="en-US" sz="3498">
                <a:solidFill>
                  <a:srgbClr val="0F4D92"/>
                </a:solidFill>
                <a:latin typeface="Object Sans"/>
              </a:rPr>
              <a:t>Price​</a:t>
            </a:r>
          </a:p>
          <a:p>
            <a:pPr>
              <a:lnSpc>
                <a:spcPts val="5422"/>
              </a:lnSpc>
            </a:pPr>
            <a:r>
              <a:rPr lang="en-US" sz="3498">
                <a:solidFill>
                  <a:srgbClr val="0F4D92"/>
                </a:solidFill>
                <a:latin typeface="Object Sans"/>
              </a:rPr>
              <a:t>Security</a:t>
            </a:r>
          </a:p>
        </p:txBody>
      </p:sp>
      <p:sp>
        <p:nvSpPr>
          <p:cNvPr id="12" name="Freeform 12"/>
          <p:cNvSpPr/>
          <p:nvPr/>
        </p:nvSpPr>
        <p:spPr>
          <a:xfrm>
            <a:off x="1811789" y="6176523"/>
            <a:ext cx="498239" cy="409462"/>
          </a:xfrm>
          <a:custGeom>
            <a:avLst/>
            <a:gdLst/>
            <a:ahLst/>
            <a:cxnLst/>
            <a:rect l="l" t="t" r="r" b="b"/>
            <a:pathLst>
              <a:path w="498239" h="409462">
                <a:moveTo>
                  <a:pt x="0" y="0"/>
                </a:moveTo>
                <a:lnTo>
                  <a:pt x="498239" y="0"/>
                </a:lnTo>
                <a:lnTo>
                  <a:pt x="498239" y="409462"/>
                </a:lnTo>
                <a:lnTo>
                  <a:pt x="0" y="4094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811789" y="6870117"/>
            <a:ext cx="498239" cy="409462"/>
          </a:xfrm>
          <a:custGeom>
            <a:avLst/>
            <a:gdLst/>
            <a:ahLst/>
            <a:cxnLst/>
            <a:rect l="l" t="t" r="r" b="b"/>
            <a:pathLst>
              <a:path w="498239" h="409462">
                <a:moveTo>
                  <a:pt x="0" y="0"/>
                </a:moveTo>
                <a:lnTo>
                  <a:pt x="498239" y="0"/>
                </a:lnTo>
                <a:lnTo>
                  <a:pt x="498239" y="409462"/>
                </a:lnTo>
                <a:lnTo>
                  <a:pt x="0" y="4094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324424" y="6176523"/>
            <a:ext cx="498239" cy="409462"/>
          </a:xfrm>
          <a:custGeom>
            <a:avLst/>
            <a:gdLst/>
            <a:ahLst/>
            <a:cxnLst/>
            <a:rect l="l" t="t" r="r" b="b"/>
            <a:pathLst>
              <a:path w="498239" h="409462">
                <a:moveTo>
                  <a:pt x="0" y="0"/>
                </a:moveTo>
                <a:lnTo>
                  <a:pt x="498239" y="0"/>
                </a:lnTo>
                <a:lnTo>
                  <a:pt x="498239" y="409462"/>
                </a:lnTo>
                <a:lnTo>
                  <a:pt x="0" y="4094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051170" y="6870117"/>
            <a:ext cx="498239" cy="409462"/>
          </a:xfrm>
          <a:custGeom>
            <a:avLst/>
            <a:gdLst/>
            <a:ahLst/>
            <a:cxnLst/>
            <a:rect l="l" t="t" r="r" b="b"/>
            <a:pathLst>
              <a:path w="498239" h="409462">
                <a:moveTo>
                  <a:pt x="0" y="0"/>
                </a:moveTo>
                <a:lnTo>
                  <a:pt x="498239" y="0"/>
                </a:lnTo>
                <a:lnTo>
                  <a:pt x="498239" y="409462"/>
                </a:lnTo>
                <a:lnTo>
                  <a:pt x="0" y="4094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051170" y="7553597"/>
            <a:ext cx="498239" cy="409462"/>
          </a:xfrm>
          <a:custGeom>
            <a:avLst/>
            <a:gdLst/>
            <a:ahLst/>
            <a:cxnLst/>
            <a:rect l="l" t="t" r="r" b="b"/>
            <a:pathLst>
              <a:path w="498239" h="409462">
                <a:moveTo>
                  <a:pt x="0" y="0"/>
                </a:moveTo>
                <a:lnTo>
                  <a:pt x="498239" y="0"/>
                </a:lnTo>
                <a:lnTo>
                  <a:pt x="498239" y="409462"/>
                </a:lnTo>
                <a:lnTo>
                  <a:pt x="0" y="4094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051170" y="8237078"/>
            <a:ext cx="498239" cy="409462"/>
          </a:xfrm>
          <a:custGeom>
            <a:avLst/>
            <a:gdLst/>
            <a:ahLst/>
            <a:cxnLst/>
            <a:rect l="l" t="t" r="r" b="b"/>
            <a:pathLst>
              <a:path w="498239" h="409462">
                <a:moveTo>
                  <a:pt x="0" y="0"/>
                </a:moveTo>
                <a:lnTo>
                  <a:pt x="498239" y="0"/>
                </a:lnTo>
                <a:lnTo>
                  <a:pt x="498239" y="409462"/>
                </a:lnTo>
                <a:lnTo>
                  <a:pt x="0" y="4094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051170" y="8932290"/>
            <a:ext cx="498239" cy="409462"/>
          </a:xfrm>
          <a:custGeom>
            <a:avLst/>
            <a:gdLst/>
            <a:ahLst/>
            <a:cxnLst/>
            <a:rect l="l" t="t" r="r" b="b"/>
            <a:pathLst>
              <a:path w="498239" h="409462">
                <a:moveTo>
                  <a:pt x="0" y="0"/>
                </a:moveTo>
                <a:lnTo>
                  <a:pt x="498239" y="0"/>
                </a:lnTo>
                <a:lnTo>
                  <a:pt x="498239" y="409462"/>
                </a:lnTo>
                <a:lnTo>
                  <a:pt x="0" y="4094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051170" y="9617977"/>
            <a:ext cx="498239" cy="409462"/>
          </a:xfrm>
          <a:custGeom>
            <a:avLst/>
            <a:gdLst/>
            <a:ahLst/>
            <a:cxnLst/>
            <a:rect l="l" t="t" r="r" b="b"/>
            <a:pathLst>
              <a:path w="498239" h="409462">
                <a:moveTo>
                  <a:pt x="0" y="0"/>
                </a:moveTo>
                <a:lnTo>
                  <a:pt x="498239" y="0"/>
                </a:lnTo>
                <a:lnTo>
                  <a:pt x="498239" y="409461"/>
                </a:lnTo>
                <a:lnTo>
                  <a:pt x="0" y="4094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14718964" y="3231343"/>
            <a:ext cx="1110055" cy="1135606"/>
          </a:xfrm>
          <a:custGeom>
            <a:avLst/>
            <a:gdLst/>
            <a:ahLst/>
            <a:cxnLst/>
            <a:rect l="l" t="t" r="r" b="b"/>
            <a:pathLst>
              <a:path w="1110055" h="1135606">
                <a:moveTo>
                  <a:pt x="1110055" y="0"/>
                </a:moveTo>
                <a:lnTo>
                  <a:pt x="0" y="0"/>
                </a:lnTo>
                <a:lnTo>
                  <a:pt x="0" y="1135607"/>
                </a:lnTo>
                <a:lnTo>
                  <a:pt x="1110055" y="1135607"/>
                </a:lnTo>
                <a:lnTo>
                  <a:pt x="111005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458981" y="3107518"/>
            <a:ext cx="12259983" cy="1127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70"/>
              </a:lnSpc>
            </a:pPr>
            <a:r>
              <a:rPr lang="en-US" sz="6622">
                <a:solidFill>
                  <a:srgbClr val="FFFEFE"/>
                </a:solidFill>
                <a:latin typeface="Paytone One"/>
              </a:rPr>
              <a:t>MORE THINGS TO REMEMBER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6651759" y="100171"/>
            <a:ext cx="1521699" cy="746863"/>
            <a:chOff x="0" y="0"/>
            <a:chExt cx="2028932" cy="995818"/>
          </a:xfrm>
        </p:grpSpPr>
        <p:sp>
          <p:nvSpPr>
            <p:cNvPr id="23" name="Freeform 23"/>
            <p:cNvSpPr/>
            <p:nvPr/>
          </p:nvSpPr>
          <p:spPr>
            <a:xfrm>
              <a:off x="0" y="81648"/>
              <a:ext cx="680092" cy="833488"/>
            </a:xfrm>
            <a:custGeom>
              <a:avLst/>
              <a:gdLst/>
              <a:ahLst/>
              <a:cxnLst/>
              <a:rect l="l" t="t" r="r" b="b"/>
              <a:pathLst>
                <a:path w="680092" h="833488">
                  <a:moveTo>
                    <a:pt x="0" y="0"/>
                  </a:moveTo>
                  <a:lnTo>
                    <a:pt x="680092" y="0"/>
                  </a:lnTo>
                  <a:lnTo>
                    <a:pt x="680092" y="833487"/>
                  </a:lnTo>
                  <a:lnTo>
                    <a:pt x="0" y="83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24" name="AutoShape 24"/>
            <p:cNvSpPr/>
            <p:nvPr/>
          </p:nvSpPr>
          <p:spPr>
            <a:xfrm>
              <a:off x="895234" y="177258"/>
              <a:ext cx="0" cy="581407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" name="Freeform 25">
              <a:hlinkClick r:id="rId10" tooltip="https://boolamoola.com"/>
            </p:cNvPr>
            <p:cNvSpPr/>
            <p:nvPr/>
          </p:nvSpPr>
          <p:spPr>
            <a:xfrm>
              <a:off x="1033114" y="0"/>
              <a:ext cx="995818" cy="995818"/>
            </a:xfrm>
            <a:custGeom>
              <a:avLst/>
              <a:gdLst/>
              <a:ahLst/>
              <a:cxnLst/>
              <a:rect l="l" t="t" r="r" b="b"/>
              <a:pathLst>
                <a:path w="995818" h="995818">
                  <a:moveTo>
                    <a:pt x="0" y="0"/>
                  </a:moveTo>
                  <a:lnTo>
                    <a:pt x="995818" y="0"/>
                  </a:lnTo>
                  <a:lnTo>
                    <a:pt x="995818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29905" y="2279004"/>
            <a:ext cx="13732990" cy="6033793"/>
            <a:chOff x="0" y="0"/>
            <a:chExt cx="3616919" cy="15891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6919" cy="1589147"/>
            </a:xfrm>
            <a:custGeom>
              <a:avLst/>
              <a:gdLst/>
              <a:ahLst/>
              <a:cxnLst/>
              <a:rect l="l" t="t" r="r" b="b"/>
              <a:pathLst>
                <a:path w="3616919" h="1589147">
                  <a:moveTo>
                    <a:pt x="28751" y="0"/>
                  </a:moveTo>
                  <a:lnTo>
                    <a:pt x="3588168" y="0"/>
                  </a:lnTo>
                  <a:cubicBezTo>
                    <a:pt x="3604047" y="0"/>
                    <a:pt x="3616919" y="12872"/>
                    <a:pt x="3616919" y="28751"/>
                  </a:cubicBezTo>
                  <a:lnTo>
                    <a:pt x="3616919" y="1560396"/>
                  </a:lnTo>
                  <a:cubicBezTo>
                    <a:pt x="3616919" y="1576275"/>
                    <a:pt x="3604047" y="1589147"/>
                    <a:pt x="3588168" y="1589147"/>
                  </a:cubicBezTo>
                  <a:lnTo>
                    <a:pt x="28751" y="1589147"/>
                  </a:lnTo>
                  <a:cubicBezTo>
                    <a:pt x="12872" y="1589147"/>
                    <a:pt x="0" y="1576275"/>
                    <a:pt x="0" y="1560396"/>
                  </a:cubicBezTo>
                  <a:lnTo>
                    <a:pt x="0" y="28751"/>
                  </a:lnTo>
                  <a:cubicBezTo>
                    <a:pt x="0" y="12872"/>
                    <a:pt x="12872" y="0"/>
                    <a:pt x="28751" y="0"/>
                  </a:cubicBezTo>
                  <a:close/>
                </a:path>
              </a:pathLst>
            </a:custGeom>
            <a:solidFill>
              <a:srgbClr val="41C1B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277505" y="2126604"/>
            <a:ext cx="13732990" cy="6033793"/>
            <a:chOff x="0" y="0"/>
            <a:chExt cx="3616919" cy="158914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16919" cy="1589147"/>
            </a:xfrm>
            <a:custGeom>
              <a:avLst/>
              <a:gdLst/>
              <a:ahLst/>
              <a:cxnLst/>
              <a:rect l="l" t="t" r="r" b="b"/>
              <a:pathLst>
                <a:path w="3616919" h="1589147">
                  <a:moveTo>
                    <a:pt x="28751" y="0"/>
                  </a:moveTo>
                  <a:lnTo>
                    <a:pt x="3588168" y="0"/>
                  </a:lnTo>
                  <a:cubicBezTo>
                    <a:pt x="3604047" y="0"/>
                    <a:pt x="3616919" y="12872"/>
                    <a:pt x="3616919" y="28751"/>
                  </a:cubicBezTo>
                  <a:lnTo>
                    <a:pt x="3616919" y="1560396"/>
                  </a:lnTo>
                  <a:cubicBezTo>
                    <a:pt x="3616919" y="1576275"/>
                    <a:pt x="3604047" y="1589147"/>
                    <a:pt x="3588168" y="1589147"/>
                  </a:cubicBezTo>
                  <a:lnTo>
                    <a:pt x="28751" y="1589147"/>
                  </a:lnTo>
                  <a:cubicBezTo>
                    <a:pt x="12872" y="1589147"/>
                    <a:pt x="0" y="1576275"/>
                    <a:pt x="0" y="1560396"/>
                  </a:cubicBezTo>
                  <a:lnTo>
                    <a:pt x="0" y="28751"/>
                  </a:lnTo>
                  <a:cubicBezTo>
                    <a:pt x="0" y="12872"/>
                    <a:pt x="12872" y="0"/>
                    <a:pt x="2875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778018" y="5169136"/>
            <a:ext cx="5570524" cy="2133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6"/>
              </a:lnSpc>
            </a:pPr>
            <a:r>
              <a:rPr lang="en-US" sz="3004">
                <a:solidFill>
                  <a:srgbClr val="0F4D92"/>
                </a:solidFill>
                <a:latin typeface="Object Sans"/>
              </a:rPr>
              <a:t>Find a method that works best for you​</a:t>
            </a:r>
          </a:p>
          <a:p>
            <a:pPr>
              <a:lnSpc>
                <a:spcPts val="4206"/>
              </a:lnSpc>
            </a:pPr>
            <a:r>
              <a:rPr lang="en-US" sz="3004">
                <a:solidFill>
                  <a:srgbClr val="0F4D92"/>
                </a:solidFill>
                <a:latin typeface="Object Sans"/>
              </a:rPr>
              <a:t>Periodically review your expenses (and trim them!)</a:t>
            </a:r>
          </a:p>
        </p:txBody>
      </p:sp>
      <p:sp>
        <p:nvSpPr>
          <p:cNvPr id="9" name="Freeform 9"/>
          <p:cNvSpPr/>
          <p:nvPr/>
        </p:nvSpPr>
        <p:spPr>
          <a:xfrm rot="422810">
            <a:off x="14482694" y="4855561"/>
            <a:ext cx="655762" cy="575878"/>
          </a:xfrm>
          <a:custGeom>
            <a:avLst/>
            <a:gdLst/>
            <a:ahLst/>
            <a:cxnLst/>
            <a:rect l="l" t="t" r="r" b="b"/>
            <a:pathLst>
              <a:path w="655762" h="575878">
                <a:moveTo>
                  <a:pt x="0" y="0"/>
                </a:moveTo>
                <a:lnTo>
                  <a:pt x="655762" y="0"/>
                </a:lnTo>
                <a:lnTo>
                  <a:pt x="655762" y="575878"/>
                </a:lnTo>
                <a:lnTo>
                  <a:pt x="0" y="5758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956027" y="5264758"/>
            <a:ext cx="498239" cy="409462"/>
          </a:xfrm>
          <a:custGeom>
            <a:avLst/>
            <a:gdLst/>
            <a:ahLst/>
            <a:cxnLst/>
            <a:rect l="l" t="t" r="r" b="b"/>
            <a:pathLst>
              <a:path w="498239" h="409462">
                <a:moveTo>
                  <a:pt x="0" y="0"/>
                </a:moveTo>
                <a:lnTo>
                  <a:pt x="498239" y="0"/>
                </a:lnTo>
                <a:lnTo>
                  <a:pt x="498239" y="409462"/>
                </a:lnTo>
                <a:lnTo>
                  <a:pt x="0" y="4094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956027" y="5802544"/>
            <a:ext cx="498239" cy="409462"/>
          </a:xfrm>
          <a:custGeom>
            <a:avLst/>
            <a:gdLst/>
            <a:ahLst/>
            <a:cxnLst/>
            <a:rect l="l" t="t" r="r" b="b"/>
            <a:pathLst>
              <a:path w="498239" h="409462">
                <a:moveTo>
                  <a:pt x="0" y="0"/>
                </a:moveTo>
                <a:lnTo>
                  <a:pt x="498239" y="0"/>
                </a:lnTo>
                <a:lnTo>
                  <a:pt x="498239" y="409462"/>
                </a:lnTo>
                <a:lnTo>
                  <a:pt x="0" y="4094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168939" y="5264758"/>
            <a:ext cx="498239" cy="409462"/>
          </a:xfrm>
          <a:custGeom>
            <a:avLst/>
            <a:gdLst/>
            <a:ahLst/>
            <a:cxnLst/>
            <a:rect l="l" t="t" r="r" b="b"/>
            <a:pathLst>
              <a:path w="498239" h="409462">
                <a:moveTo>
                  <a:pt x="0" y="0"/>
                </a:moveTo>
                <a:lnTo>
                  <a:pt x="498239" y="0"/>
                </a:lnTo>
                <a:lnTo>
                  <a:pt x="498239" y="409462"/>
                </a:lnTo>
                <a:lnTo>
                  <a:pt x="0" y="4094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168939" y="6273975"/>
            <a:ext cx="498239" cy="409462"/>
          </a:xfrm>
          <a:custGeom>
            <a:avLst/>
            <a:gdLst/>
            <a:ahLst/>
            <a:cxnLst/>
            <a:rect l="l" t="t" r="r" b="b"/>
            <a:pathLst>
              <a:path w="498239" h="409462">
                <a:moveTo>
                  <a:pt x="0" y="0"/>
                </a:moveTo>
                <a:lnTo>
                  <a:pt x="498239" y="0"/>
                </a:lnTo>
                <a:lnTo>
                  <a:pt x="498239" y="409462"/>
                </a:lnTo>
                <a:lnTo>
                  <a:pt x="0" y="4094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157595" y="2849133"/>
            <a:ext cx="9972811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9099">
                <a:solidFill>
                  <a:srgbClr val="41C1BA"/>
                </a:solidFill>
                <a:latin typeface="Paytone One Bold"/>
              </a:rPr>
              <a:t>KEY TAKEAWAYS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584793" y="5169136"/>
            <a:ext cx="5450795" cy="1600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6"/>
              </a:lnSpc>
            </a:pPr>
            <a:r>
              <a:rPr lang="en-US" sz="3004">
                <a:solidFill>
                  <a:srgbClr val="0F4D92"/>
                </a:solidFill>
                <a:latin typeface="Object Sans"/>
              </a:rPr>
              <a:t>Pay yourself first!​</a:t>
            </a:r>
          </a:p>
          <a:p>
            <a:pPr>
              <a:lnSpc>
                <a:spcPts val="4206"/>
              </a:lnSpc>
            </a:pPr>
            <a:r>
              <a:rPr lang="en-US" sz="3004">
                <a:solidFill>
                  <a:srgbClr val="0F4D92"/>
                </a:solidFill>
                <a:latin typeface="Object Sans"/>
              </a:rPr>
              <a:t>Build the habit of tracking income and expenses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6651759" y="100171"/>
            <a:ext cx="1521699" cy="746863"/>
            <a:chOff x="0" y="0"/>
            <a:chExt cx="2028932" cy="995818"/>
          </a:xfrm>
        </p:grpSpPr>
        <p:sp>
          <p:nvSpPr>
            <p:cNvPr id="17" name="Freeform 17"/>
            <p:cNvSpPr/>
            <p:nvPr/>
          </p:nvSpPr>
          <p:spPr>
            <a:xfrm>
              <a:off x="0" y="81648"/>
              <a:ext cx="680092" cy="833488"/>
            </a:xfrm>
            <a:custGeom>
              <a:avLst/>
              <a:gdLst/>
              <a:ahLst/>
              <a:cxnLst/>
              <a:rect l="l" t="t" r="r" b="b"/>
              <a:pathLst>
                <a:path w="680092" h="833488">
                  <a:moveTo>
                    <a:pt x="0" y="0"/>
                  </a:moveTo>
                  <a:lnTo>
                    <a:pt x="680092" y="0"/>
                  </a:lnTo>
                  <a:lnTo>
                    <a:pt x="680092" y="833487"/>
                  </a:lnTo>
                  <a:lnTo>
                    <a:pt x="0" y="83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8" name="AutoShape 18"/>
            <p:cNvSpPr/>
            <p:nvPr/>
          </p:nvSpPr>
          <p:spPr>
            <a:xfrm>
              <a:off x="895234" y="177258"/>
              <a:ext cx="0" cy="581407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9" name="Freeform 19">
              <a:hlinkClick r:id="rId7" tooltip="https://boolamoola.com"/>
            </p:cNvPr>
            <p:cNvSpPr/>
            <p:nvPr/>
          </p:nvSpPr>
          <p:spPr>
            <a:xfrm>
              <a:off x="1033114" y="0"/>
              <a:ext cx="995818" cy="995818"/>
            </a:xfrm>
            <a:custGeom>
              <a:avLst/>
              <a:gdLst/>
              <a:ahLst/>
              <a:cxnLst/>
              <a:rect l="l" t="t" r="r" b="b"/>
              <a:pathLst>
                <a:path w="995818" h="995818">
                  <a:moveTo>
                    <a:pt x="0" y="0"/>
                  </a:moveTo>
                  <a:lnTo>
                    <a:pt x="995818" y="0"/>
                  </a:lnTo>
                  <a:lnTo>
                    <a:pt x="995818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552" y="7638651"/>
            <a:ext cx="7602282" cy="3517742"/>
            <a:chOff x="0" y="0"/>
            <a:chExt cx="1182234" cy="547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2234" cy="547046"/>
            </a:xfrm>
            <a:custGeom>
              <a:avLst/>
              <a:gdLst/>
              <a:ahLst/>
              <a:cxnLst/>
              <a:rect l="l" t="t" r="r" b="b"/>
              <a:pathLst>
                <a:path w="1182234" h="547046">
                  <a:moveTo>
                    <a:pt x="0" y="0"/>
                  </a:moveTo>
                  <a:lnTo>
                    <a:pt x="1182234" y="0"/>
                  </a:lnTo>
                  <a:lnTo>
                    <a:pt x="1182234" y="547046"/>
                  </a:lnTo>
                  <a:lnTo>
                    <a:pt x="0" y="547046"/>
                  </a:lnTo>
                  <a:close/>
                </a:path>
              </a:pathLst>
            </a:custGeom>
            <a:solidFill>
              <a:srgbClr val="41C1B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5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552" y="4184460"/>
            <a:ext cx="7602282" cy="3517742"/>
            <a:chOff x="0" y="0"/>
            <a:chExt cx="1182234" cy="5470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82234" cy="547046"/>
            </a:xfrm>
            <a:custGeom>
              <a:avLst/>
              <a:gdLst/>
              <a:ahLst/>
              <a:cxnLst/>
              <a:rect l="l" t="t" r="r" b="b"/>
              <a:pathLst>
                <a:path w="1182234" h="547046">
                  <a:moveTo>
                    <a:pt x="0" y="0"/>
                  </a:moveTo>
                  <a:lnTo>
                    <a:pt x="1182234" y="0"/>
                  </a:lnTo>
                  <a:lnTo>
                    <a:pt x="1182234" y="547046"/>
                  </a:lnTo>
                  <a:lnTo>
                    <a:pt x="0" y="547046"/>
                  </a:lnTo>
                  <a:close/>
                </a:path>
              </a:pathLst>
            </a:custGeom>
            <a:solidFill>
              <a:srgbClr val="41C1B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5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5552" y="0"/>
            <a:ext cx="7602282" cy="4263774"/>
            <a:chOff x="0" y="0"/>
            <a:chExt cx="1182234" cy="66306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82234" cy="663061"/>
            </a:xfrm>
            <a:custGeom>
              <a:avLst/>
              <a:gdLst/>
              <a:ahLst/>
              <a:cxnLst/>
              <a:rect l="l" t="t" r="r" b="b"/>
              <a:pathLst>
                <a:path w="1182234" h="663061">
                  <a:moveTo>
                    <a:pt x="0" y="0"/>
                  </a:moveTo>
                  <a:lnTo>
                    <a:pt x="1182234" y="0"/>
                  </a:lnTo>
                  <a:lnTo>
                    <a:pt x="1182234" y="663061"/>
                  </a:lnTo>
                  <a:lnTo>
                    <a:pt x="0" y="66306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56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-700107" y="165815"/>
            <a:ext cx="4675692" cy="4097959"/>
          </a:xfrm>
          <a:custGeom>
            <a:avLst/>
            <a:gdLst/>
            <a:ahLst/>
            <a:cxnLst/>
            <a:rect l="l" t="t" r="r" b="b"/>
            <a:pathLst>
              <a:path w="4675692" h="4097959">
                <a:moveTo>
                  <a:pt x="4675691" y="0"/>
                </a:moveTo>
                <a:lnTo>
                  <a:pt x="0" y="0"/>
                </a:lnTo>
                <a:lnTo>
                  <a:pt x="0" y="4097959"/>
                </a:lnTo>
                <a:lnTo>
                  <a:pt x="4675691" y="4097959"/>
                </a:lnTo>
                <a:lnTo>
                  <a:pt x="4675691" y="0"/>
                </a:lnTo>
                <a:close/>
              </a:path>
            </a:pathLst>
          </a:custGeom>
          <a:blipFill>
            <a:blip r:embed="rId2"/>
            <a:stretch>
              <a:fillRect t="-20610" b="-50751"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3785589" y="2932509"/>
            <a:ext cx="3801141" cy="4769693"/>
          </a:xfrm>
          <a:custGeom>
            <a:avLst/>
            <a:gdLst/>
            <a:ahLst/>
            <a:cxnLst/>
            <a:rect l="l" t="t" r="r" b="b"/>
            <a:pathLst>
              <a:path w="3801141" h="4769693">
                <a:moveTo>
                  <a:pt x="3801140" y="0"/>
                </a:moveTo>
                <a:lnTo>
                  <a:pt x="0" y="0"/>
                </a:lnTo>
                <a:lnTo>
                  <a:pt x="0" y="4769693"/>
                </a:lnTo>
                <a:lnTo>
                  <a:pt x="3801140" y="4769693"/>
                </a:lnTo>
                <a:lnTo>
                  <a:pt x="3801140" y="0"/>
                </a:lnTo>
                <a:close/>
              </a:path>
            </a:pathLst>
          </a:custGeom>
          <a:blipFill>
            <a:blip r:embed="rId3"/>
            <a:stretch>
              <a:fillRect l="-12917" t="-18951" b="-16029"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-700107" y="6628323"/>
            <a:ext cx="4257751" cy="4528069"/>
          </a:xfrm>
          <a:custGeom>
            <a:avLst/>
            <a:gdLst/>
            <a:ahLst/>
            <a:cxnLst/>
            <a:rect l="l" t="t" r="r" b="b"/>
            <a:pathLst>
              <a:path w="4257751" h="4528069">
                <a:moveTo>
                  <a:pt x="4257751" y="0"/>
                </a:moveTo>
                <a:lnTo>
                  <a:pt x="0" y="0"/>
                </a:lnTo>
                <a:lnTo>
                  <a:pt x="0" y="4528070"/>
                </a:lnTo>
                <a:lnTo>
                  <a:pt x="4257751" y="4528070"/>
                </a:lnTo>
                <a:lnTo>
                  <a:pt x="4257751" y="0"/>
                </a:lnTo>
                <a:close/>
              </a:path>
            </a:pathLst>
          </a:custGeom>
          <a:blipFill>
            <a:blip r:embed="rId4"/>
            <a:stretch>
              <a:fillRect t="-16481" b="-24563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529751" y="1413310"/>
            <a:ext cx="9319558" cy="2403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87"/>
              </a:lnSpc>
            </a:pPr>
            <a:r>
              <a:rPr lang="en-US" sz="14062">
                <a:solidFill>
                  <a:srgbClr val="FFFFFF">
                    <a:alpha val="14902"/>
                  </a:srgbClr>
                </a:solidFill>
                <a:latin typeface="Paytone One"/>
              </a:rPr>
              <a:t>GRACIAS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529751" y="2855388"/>
            <a:ext cx="7048519" cy="2403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87"/>
              </a:lnSpc>
            </a:pPr>
            <a:r>
              <a:rPr lang="en-US" sz="14062">
                <a:solidFill>
                  <a:srgbClr val="16A9FF"/>
                </a:solidFill>
                <a:latin typeface="Paytone One"/>
              </a:rPr>
              <a:t>GRAZIE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529751" y="4250946"/>
            <a:ext cx="9125678" cy="2403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87"/>
              </a:lnSpc>
            </a:pPr>
            <a:r>
              <a:rPr lang="en-US" sz="14062">
                <a:solidFill>
                  <a:srgbClr val="41C1BA"/>
                </a:solidFill>
                <a:latin typeface="Paytone One"/>
              </a:rPr>
              <a:t>DZIĘKUJĘ</a:t>
            </a:r>
          </a:p>
        </p:txBody>
      </p:sp>
      <p:sp>
        <p:nvSpPr>
          <p:cNvPr id="17" name="Freeform 17"/>
          <p:cNvSpPr/>
          <p:nvPr/>
        </p:nvSpPr>
        <p:spPr>
          <a:xfrm>
            <a:off x="16713114" y="8664038"/>
            <a:ext cx="1346316" cy="1346316"/>
          </a:xfrm>
          <a:custGeom>
            <a:avLst/>
            <a:gdLst/>
            <a:ahLst/>
            <a:cxnLst/>
            <a:rect l="l" t="t" r="r" b="b"/>
            <a:pathLst>
              <a:path w="1346316" h="1346316">
                <a:moveTo>
                  <a:pt x="0" y="0"/>
                </a:moveTo>
                <a:lnTo>
                  <a:pt x="1346316" y="0"/>
                </a:lnTo>
                <a:lnTo>
                  <a:pt x="1346316" y="1346316"/>
                </a:lnTo>
                <a:lnTo>
                  <a:pt x="0" y="13463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hlinkClick r:id="rId7" tooltip="https://boolamoola.com"/>
          </p:cNvPr>
          <p:cNvSpPr/>
          <p:nvPr/>
        </p:nvSpPr>
        <p:spPr>
          <a:xfrm>
            <a:off x="17129638" y="229555"/>
            <a:ext cx="929792" cy="929792"/>
          </a:xfrm>
          <a:custGeom>
            <a:avLst/>
            <a:gdLst/>
            <a:ahLst/>
            <a:cxnLst/>
            <a:rect l="l" t="t" r="r" b="b"/>
            <a:pathLst>
              <a:path w="929792" h="929792">
                <a:moveTo>
                  <a:pt x="0" y="0"/>
                </a:moveTo>
                <a:lnTo>
                  <a:pt x="929792" y="0"/>
                </a:lnTo>
                <a:lnTo>
                  <a:pt x="929792" y="929792"/>
                </a:lnTo>
                <a:lnTo>
                  <a:pt x="0" y="9297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7548629" y="-37145"/>
            <a:ext cx="9319558" cy="2403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87"/>
              </a:lnSpc>
            </a:pPr>
            <a:r>
              <a:rPr lang="en-US" sz="14062">
                <a:solidFill>
                  <a:srgbClr val="FFFFFF">
                    <a:alpha val="14902"/>
                  </a:srgbClr>
                </a:solidFill>
                <a:latin typeface="Paytone One"/>
              </a:rPr>
              <a:t>MERCI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998095" y="1189995"/>
            <a:ext cx="3216955" cy="578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36"/>
              </a:lnSpc>
            </a:pPr>
            <a:r>
              <a:rPr lang="en-US" sz="3383">
                <a:solidFill>
                  <a:srgbClr val="0F4D92"/>
                </a:solidFill>
                <a:latin typeface="Paytone One"/>
              </a:rPr>
              <a:t>JOHN CASERTA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519603" y="8276049"/>
            <a:ext cx="4695823" cy="578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36"/>
              </a:lnSpc>
            </a:pPr>
            <a:r>
              <a:rPr lang="en-US" sz="3383">
                <a:solidFill>
                  <a:srgbClr val="FFFFFF"/>
                </a:solidFill>
                <a:latin typeface="Paytone One"/>
              </a:rPr>
              <a:t>AMY CROOKSHANK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11892" y="4832760"/>
            <a:ext cx="3799481" cy="578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36"/>
              </a:lnSpc>
            </a:pPr>
            <a:r>
              <a:rPr lang="en-US" sz="3383">
                <a:solidFill>
                  <a:srgbClr val="0F4D92"/>
                </a:solidFill>
                <a:latin typeface="Paytone One"/>
              </a:rPr>
              <a:t>NATHALIE EDEEN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975584" y="1865207"/>
            <a:ext cx="2922027" cy="33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81"/>
              </a:lnSpc>
              <a:spcBef>
                <a:spcPct val="0"/>
              </a:spcBef>
            </a:pPr>
            <a:r>
              <a:rPr lang="en-US" sz="1986" u="sng" dirty="0">
                <a:solidFill>
                  <a:srgbClr val="0F4D92"/>
                </a:solidFill>
                <a:latin typeface="Object Sans Bold"/>
                <a:hlinkClick r:id="rId9" tooltip="http://calendly.com/jcasert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calendly.com/</a:t>
            </a:r>
            <a:r>
              <a:rPr lang="en-US" sz="1986" u="sng" dirty="0" err="1">
                <a:solidFill>
                  <a:srgbClr val="0F4D92"/>
                </a:solidFill>
                <a:latin typeface="Object Sans Bold"/>
                <a:hlinkClick r:id="rId9" tooltip="http://calendly.com/jcasert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jcaserta</a:t>
            </a:r>
            <a:endParaRPr lang="en-US" sz="1986" u="sng" dirty="0">
              <a:solidFill>
                <a:srgbClr val="0F4D92"/>
              </a:solidFill>
              <a:latin typeface="Object Sans Bold"/>
              <a:hlinkClick r:id="rId9" tooltip="http://calendly.com/jcaserta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11892" y="5519164"/>
            <a:ext cx="3124690" cy="33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81"/>
              </a:lnSpc>
              <a:spcBef>
                <a:spcPct val="0"/>
              </a:spcBef>
            </a:pPr>
            <a:r>
              <a:rPr lang="en-US" sz="1986" u="sng" dirty="0">
                <a:solidFill>
                  <a:schemeClr val="bg1"/>
                </a:solidFill>
                <a:latin typeface="Object Sans Bold"/>
                <a:hlinkClick r:id="rId10" tooltip="http://calendly.com/nedeen-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calendly.com/nedeen-1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015924" y="8949856"/>
            <a:ext cx="3537276" cy="3322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81"/>
              </a:lnSpc>
              <a:spcBef>
                <a:spcPct val="0"/>
              </a:spcBef>
            </a:pPr>
            <a:r>
              <a:rPr lang="en-US" sz="1986" u="sng" dirty="0">
                <a:solidFill>
                  <a:schemeClr val="bg1"/>
                </a:solidFill>
                <a:latin typeface="Object Sans Bold"/>
                <a:hlinkClick r:id="rId11" tooltip="http://calendly.com/acrookshan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calendly.com/</a:t>
            </a:r>
            <a:r>
              <a:rPr lang="en-US" sz="1986" u="sng" dirty="0" err="1">
                <a:solidFill>
                  <a:schemeClr val="bg1"/>
                </a:solidFill>
                <a:latin typeface="Object Sans Bold"/>
                <a:hlinkClick r:id="rId11" tooltip="http://calendly.com/acrookshan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acrookshank</a:t>
            </a:r>
            <a:endParaRPr lang="en-US" sz="1986" u="sng" dirty="0">
              <a:solidFill>
                <a:schemeClr val="bg1"/>
              </a:solidFill>
              <a:latin typeface="Object Sans Bold"/>
              <a:hlinkClick r:id="rId11" tooltip="http://calendly.com/acrookshank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7589634" y="5673344"/>
            <a:ext cx="10831289" cy="2403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87"/>
              </a:lnSpc>
            </a:pPr>
            <a:r>
              <a:rPr lang="en-US" sz="14062">
                <a:solidFill>
                  <a:srgbClr val="FFFFFF"/>
                </a:solidFill>
                <a:latin typeface="Paytone One"/>
              </a:rPr>
              <a:t>THANK YOU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501176" y="-1461461"/>
            <a:ext cx="9319558" cy="2402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87"/>
              </a:lnSpc>
            </a:pPr>
            <a:r>
              <a:rPr lang="en-US" sz="14062">
                <a:solidFill>
                  <a:srgbClr val="FFFFFF">
                    <a:alpha val="14902"/>
                  </a:srgbClr>
                </a:solidFill>
                <a:latin typeface="Paytone One"/>
              </a:rPr>
              <a:t>XIÈXIÈ</a:t>
            </a:r>
          </a:p>
        </p:txBody>
      </p:sp>
      <p:sp>
        <p:nvSpPr>
          <p:cNvPr id="28" name="TextBox 28"/>
          <p:cNvSpPr txBox="1"/>
          <p:nvPr/>
        </p:nvSpPr>
        <p:spPr>
          <a:xfrm rot="-5400000">
            <a:off x="15695618" y="9079990"/>
            <a:ext cx="1353468" cy="507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5"/>
              </a:lnSpc>
            </a:pPr>
            <a:r>
              <a:rPr lang="en-US" sz="2904">
                <a:solidFill>
                  <a:srgbClr val="41C1BA"/>
                </a:solidFill>
                <a:latin typeface="Hiatus"/>
              </a:rPr>
              <a:t>Scan here!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6218320" y="8151588"/>
            <a:ext cx="1841110" cy="38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3"/>
              </a:lnSpc>
            </a:pPr>
            <a:r>
              <a:rPr lang="en-US" sz="2331">
                <a:solidFill>
                  <a:srgbClr val="FFFFFF"/>
                </a:solidFill>
                <a:latin typeface="Paytone One"/>
              </a:rPr>
              <a:t>CONTACT US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043690" y="8314149"/>
            <a:ext cx="7313444" cy="1626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89"/>
              </a:lnSpc>
            </a:pPr>
            <a:r>
              <a:rPr lang="en-US" sz="1135" dirty="0">
                <a:solidFill>
                  <a:srgbClr val="FFFEFE"/>
                </a:solidFill>
                <a:latin typeface="Object Sans"/>
              </a:rPr>
              <a:t>Registered Representative of, Securities and investment advisory services offered through </a:t>
            </a:r>
            <a:r>
              <a:rPr lang="en-US" sz="1135" dirty="0" err="1">
                <a:solidFill>
                  <a:srgbClr val="FFFEFE"/>
                </a:solidFill>
                <a:latin typeface="Object Sans"/>
              </a:rPr>
              <a:t>Hornor</a:t>
            </a:r>
            <a:r>
              <a:rPr lang="en-US" sz="1135" dirty="0">
                <a:solidFill>
                  <a:srgbClr val="FFFEFE"/>
                </a:solidFill>
                <a:latin typeface="Object Sans"/>
              </a:rPr>
              <a:t>, Townsend &amp; Kent, LLC. Registered Investment Adviser. Member FINRA/SIPC. 600 Dresher Road, Horsham PA 19044. </a:t>
            </a:r>
            <a:r>
              <a:rPr lang="en-US" sz="1135" dirty="0">
                <a:solidFill>
                  <a:schemeClr val="bg1"/>
                </a:solidFill>
                <a:latin typeface="Object Sans"/>
              </a:rPr>
              <a:t>800-873-7637, </a:t>
            </a:r>
            <a:r>
              <a:rPr lang="en-US" sz="1135" dirty="0">
                <a:solidFill>
                  <a:schemeClr val="bg1"/>
                </a:solidFill>
                <a:latin typeface="Object Sans"/>
                <a:hlinkClick r:id="rId12" tooltip="http://www.htk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www.htk.com</a:t>
            </a:r>
            <a:r>
              <a:rPr lang="en-US" sz="1135" dirty="0">
                <a:solidFill>
                  <a:schemeClr val="bg1"/>
                </a:solidFill>
                <a:latin typeface="Object Sans"/>
              </a:rPr>
              <a:t>. HTK is a wholly-owned </a:t>
            </a:r>
            <a:r>
              <a:rPr lang="en-US" sz="1135" dirty="0">
                <a:solidFill>
                  <a:srgbClr val="FFFEFE"/>
                </a:solidFill>
                <a:latin typeface="Object Sans"/>
              </a:rPr>
              <a:t>subsidiary of The Penn Mutual Life Insurance Company. HTK does not offer tax or legal advice. Caserta &amp; de Jongh, LLC is unaffiliated with </a:t>
            </a:r>
            <a:r>
              <a:rPr lang="en-US" sz="1135" dirty="0" err="1">
                <a:solidFill>
                  <a:srgbClr val="FFFEFE"/>
                </a:solidFill>
                <a:latin typeface="Object Sans"/>
              </a:rPr>
              <a:t>Hornor</a:t>
            </a:r>
            <a:r>
              <a:rPr lang="en-US" sz="1135" dirty="0">
                <a:solidFill>
                  <a:srgbClr val="FFFEFE"/>
                </a:solidFill>
                <a:latin typeface="Object Sans"/>
              </a:rPr>
              <a:t>, Townsend, and Kent. For Educational Purposes Only - Not to be relied upon as financial advice. Not all topics discussed may be suitable for all investors.</a:t>
            </a:r>
          </a:p>
          <a:p>
            <a:pPr>
              <a:lnSpc>
                <a:spcPts val="1589"/>
              </a:lnSpc>
            </a:pPr>
            <a:endParaRPr lang="en-US" sz="1135" dirty="0">
              <a:solidFill>
                <a:srgbClr val="FFFEFE"/>
              </a:solidFill>
              <a:latin typeface="Object Sans"/>
            </a:endParaRPr>
          </a:p>
          <a:p>
            <a:pPr>
              <a:lnSpc>
                <a:spcPts val="1589"/>
              </a:lnSpc>
            </a:pPr>
            <a:r>
              <a:rPr lang="en-US" sz="1200" b="0" i="0" dirty="0">
                <a:solidFill>
                  <a:schemeClr val="bg1"/>
                </a:solidFill>
                <a:effectLst/>
                <a:latin typeface="Object Sans Bold" panose="020B0604020202020204" charset="0"/>
              </a:rPr>
              <a:t>4976611RLB_Oct24</a:t>
            </a:r>
            <a:endParaRPr lang="en-US" sz="1135" dirty="0">
              <a:solidFill>
                <a:schemeClr val="bg1"/>
              </a:solidFill>
              <a:latin typeface="Object Sans Bold" panose="020B06040202020202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870761"/>
            <a:ext cx="4625504" cy="6629041"/>
            <a:chOff x="0" y="0"/>
            <a:chExt cx="6167339" cy="8838721"/>
          </a:xfrm>
        </p:grpSpPr>
        <p:sp>
          <p:nvSpPr>
            <p:cNvPr id="3" name="Freeform 3"/>
            <p:cNvSpPr/>
            <p:nvPr/>
          </p:nvSpPr>
          <p:spPr>
            <a:xfrm>
              <a:off x="0" y="2064041"/>
              <a:ext cx="6167339" cy="6774680"/>
            </a:xfrm>
            <a:custGeom>
              <a:avLst/>
              <a:gdLst/>
              <a:ahLst/>
              <a:cxnLst/>
              <a:rect l="l" t="t" r="r" b="b"/>
              <a:pathLst>
                <a:path w="6167339" h="6774680">
                  <a:moveTo>
                    <a:pt x="0" y="0"/>
                  </a:moveTo>
                  <a:lnTo>
                    <a:pt x="6167339" y="0"/>
                  </a:lnTo>
                  <a:lnTo>
                    <a:pt x="6167339" y="6774680"/>
                  </a:lnTo>
                  <a:lnTo>
                    <a:pt x="0" y="6774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6444" b="-20279"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3059150" y="1367727"/>
              <a:ext cx="368746" cy="349963"/>
              <a:chOff x="0" y="0"/>
              <a:chExt cx="818129" cy="77645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8129" cy="776456"/>
              </a:xfrm>
              <a:custGeom>
                <a:avLst/>
                <a:gdLst/>
                <a:ahLst/>
                <a:cxnLst/>
                <a:rect l="l" t="t" r="r" b="b"/>
                <a:pathLst>
                  <a:path w="818129" h="776456">
                    <a:moveTo>
                      <a:pt x="0" y="0"/>
                    </a:moveTo>
                    <a:lnTo>
                      <a:pt x="409064" y="776456"/>
                    </a:lnTo>
                    <a:lnTo>
                      <a:pt x="81812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1640181" y="0"/>
              <a:ext cx="3305047" cy="1384054"/>
              <a:chOff x="0" y="0"/>
              <a:chExt cx="2741188" cy="114792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741188" cy="1147927"/>
              </a:xfrm>
              <a:custGeom>
                <a:avLst/>
                <a:gdLst/>
                <a:ahLst/>
                <a:cxnLst/>
                <a:rect l="l" t="t" r="r" b="b"/>
                <a:pathLst>
                  <a:path w="2741188" h="1147927">
                    <a:moveTo>
                      <a:pt x="2616727" y="1147927"/>
                    </a:moveTo>
                    <a:lnTo>
                      <a:pt x="124460" y="1147927"/>
                    </a:lnTo>
                    <a:cubicBezTo>
                      <a:pt x="55880" y="1147927"/>
                      <a:pt x="0" y="1092047"/>
                      <a:pt x="0" y="102346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16728" y="0"/>
                    </a:lnTo>
                    <a:cubicBezTo>
                      <a:pt x="2685308" y="0"/>
                      <a:pt x="2741188" y="55880"/>
                      <a:pt x="2741188" y="124460"/>
                    </a:cubicBezTo>
                    <a:lnTo>
                      <a:pt x="2741188" y="1023467"/>
                    </a:lnTo>
                    <a:cubicBezTo>
                      <a:pt x="2741188" y="1092047"/>
                      <a:pt x="2685308" y="1147927"/>
                      <a:pt x="2616728" y="1147927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1768336" y="140842"/>
              <a:ext cx="3048736" cy="10500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34"/>
                </a:lnSpc>
              </a:pPr>
              <a:r>
                <a:rPr lang="en-US" sz="1524">
                  <a:solidFill>
                    <a:srgbClr val="0F4D92"/>
                  </a:solidFill>
                  <a:latin typeface="Object Sans Bold"/>
                </a:rPr>
                <a:t>John Caserta, MSFS,</a:t>
              </a:r>
            </a:p>
            <a:p>
              <a:pPr algn="ctr">
                <a:lnSpc>
                  <a:spcPts val="2134"/>
                </a:lnSpc>
              </a:pPr>
              <a:r>
                <a:rPr lang="en-US" sz="1524">
                  <a:solidFill>
                    <a:srgbClr val="0F4D92"/>
                  </a:solidFill>
                  <a:latin typeface="Object Sans Bold"/>
                </a:rPr>
                <a:t>ChFC®, RICP®, CLU®</a:t>
              </a:r>
            </a:p>
            <a:p>
              <a:pPr algn="ctr">
                <a:lnSpc>
                  <a:spcPts val="2134"/>
                </a:lnSpc>
              </a:pPr>
              <a:r>
                <a:rPr lang="en-US" sz="1524">
                  <a:solidFill>
                    <a:srgbClr val="0F4D92"/>
                  </a:solidFill>
                  <a:latin typeface="Object Sans Bold"/>
                </a:rPr>
                <a:t>Managing Director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041892" y="4870761"/>
            <a:ext cx="4283809" cy="7150187"/>
            <a:chOff x="0" y="0"/>
            <a:chExt cx="5711745" cy="9533582"/>
          </a:xfrm>
        </p:grpSpPr>
        <p:sp>
          <p:nvSpPr>
            <p:cNvPr id="10" name="Freeform 10"/>
            <p:cNvSpPr/>
            <p:nvPr/>
          </p:nvSpPr>
          <p:spPr>
            <a:xfrm>
              <a:off x="0" y="965964"/>
              <a:ext cx="5711745" cy="8567618"/>
            </a:xfrm>
            <a:custGeom>
              <a:avLst/>
              <a:gdLst/>
              <a:ahLst/>
              <a:cxnLst/>
              <a:rect l="l" t="t" r="r" b="b"/>
              <a:pathLst>
                <a:path w="5711745" h="8567618">
                  <a:moveTo>
                    <a:pt x="0" y="0"/>
                  </a:moveTo>
                  <a:lnTo>
                    <a:pt x="5711745" y="0"/>
                  </a:lnTo>
                  <a:lnTo>
                    <a:pt x="5711745" y="8567618"/>
                  </a:lnTo>
                  <a:lnTo>
                    <a:pt x="0" y="8567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2640457" y="1392115"/>
              <a:ext cx="430830" cy="408885"/>
              <a:chOff x="0" y="0"/>
              <a:chExt cx="818129" cy="77645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8129" cy="776456"/>
              </a:xfrm>
              <a:custGeom>
                <a:avLst/>
                <a:gdLst/>
                <a:ahLst/>
                <a:cxnLst/>
                <a:rect l="l" t="t" r="r" b="b"/>
                <a:pathLst>
                  <a:path w="818129" h="776456">
                    <a:moveTo>
                      <a:pt x="0" y="0"/>
                    </a:moveTo>
                    <a:lnTo>
                      <a:pt x="409064" y="776456"/>
                    </a:lnTo>
                    <a:lnTo>
                      <a:pt x="81812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1342301" y="0"/>
              <a:ext cx="3027144" cy="1411190"/>
              <a:chOff x="0" y="0"/>
              <a:chExt cx="2485832" cy="1158842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485832" cy="1158842"/>
              </a:xfrm>
              <a:custGeom>
                <a:avLst/>
                <a:gdLst/>
                <a:ahLst/>
                <a:cxnLst/>
                <a:rect l="l" t="t" r="r" b="b"/>
                <a:pathLst>
                  <a:path w="2485832" h="1158842">
                    <a:moveTo>
                      <a:pt x="2361372" y="1158842"/>
                    </a:moveTo>
                    <a:lnTo>
                      <a:pt x="124460" y="1158842"/>
                    </a:lnTo>
                    <a:cubicBezTo>
                      <a:pt x="55880" y="1158842"/>
                      <a:pt x="0" y="1102962"/>
                      <a:pt x="0" y="103438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61372" y="0"/>
                    </a:lnTo>
                    <a:cubicBezTo>
                      <a:pt x="2429952" y="0"/>
                      <a:pt x="2485832" y="55880"/>
                      <a:pt x="2485832" y="124460"/>
                    </a:cubicBezTo>
                    <a:lnTo>
                      <a:pt x="2485832" y="1034382"/>
                    </a:lnTo>
                    <a:cubicBezTo>
                      <a:pt x="2485832" y="1102962"/>
                      <a:pt x="2429952" y="1158842"/>
                      <a:pt x="2361372" y="115884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1419881" y="178958"/>
              <a:ext cx="2871983" cy="10671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36"/>
                </a:lnSpc>
              </a:pPr>
              <a:r>
                <a:rPr lang="en-US" sz="1526">
                  <a:solidFill>
                    <a:srgbClr val="0F4D92"/>
                  </a:solidFill>
                  <a:latin typeface="Object Sans Bold"/>
                </a:rPr>
                <a:t>Amy Crookshank</a:t>
              </a:r>
            </a:p>
            <a:p>
              <a:pPr algn="ctr">
                <a:lnSpc>
                  <a:spcPts val="2136"/>
                </a:lnSpc>
              </a:pPr>
              <a:r>
                <a:rPr lang="en-US" sz="1526">
                  <a:solidFill>
                    <a:srgbClr val="0F4D92"/>
                  </a:solidFill>
                  <a:latin typeface="Object Sans Bold"/>
                </a:rPr>
                <a:t>Advisor &amp; Planning Specialist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613521" y="4854306"/>
            <a:ext cx="4291912" cy="6884721"/>
            <a:chOff x="0" y="0"/>
            <a:chExt cx="5722549" cy="9179627"/>
          </a:xfrm>
        </p:grpSpPr>
        <p:sp>
          <p:nvSpPr>
            <p:cNvPr id="17" name="Freeform 17"/>
            <p:cNvSpPr/>
            <p:nvPr/>
          </p:nvSpPr>
          <p:spPr>
            <a:xfrm flipH="1">
              <a:off x="0" y="595804"/>
              <a:ext cx="5722549" cy="8583823"/>
            </a:xfrm>
            <a:custGeom>
              <a:avLst/>
              <a:gdLst/>
              <a:ahLst/>
              <a:cxnLst/>
              <a:rect l="l" t="t" r="r" b="b"/>
              <a:pathLst>
                <a:path w="5722549" h="8583823">
                  <a:moveTo>
                    <a:pt x="5722549" y="0"/>
                  </a:moveTo>
                  <a:lnTo>
                    <a:pt x="0" y="0"/>
                  </a:lnTo>
                  <a:lnTo>
                    <a:pt x="0" y="8583823"/>
                  </a:lnTo>
                  <a:lnTo>
                    <a:pt x="5722549" y="8583823"/>
                  </a:lnTo>
                  <a:lnTo>
                    <a:pt x="5722549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18" name="Group 18"/>
            <p:cNvGrpSpPr/>
            <p:nvPr/>
          </p:nvGrpSpPr>
          <p:grpSpPr>
            <a:xfrm>
              <a:off x="2842173" y="1392115"/>
              <a:ext cx="430830" cy="408885"/>
              <a:chOff x="0" y="0"/>
              <a:chExt cx="818129" cy="776456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8129" cy="776456"/>
              </a:xfrm>
              <a:custGeom>
                <a:avLst/>
                <a:gdLst/>
                <a:ahLst/>
                <a:cxnLst/>
                <a:rect l="l" t="t" r="r" b="b"/>
                <a:pathLst>
                  <a:path w="818129" h="776456">
                    <a:moveTo>
                      <a:pt x="0" y="0"/>
                    </a:moveTo>
                    <a:lnTo>
                      <a:pt x="409064" y="776456"/>
                    </a:lnTo>
                    <a:lnTo>
                      <a:pt x="81812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1544017" y="0"/>
              <a:ext cx="3027144" cy="1411190"/>
              <a:chOff x="0" y="0"/>
              <a:chExt cx="2485832" cy="1158842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485832" cy="1158842"/>
              </a:xfrm>
              <a:custGeom>
                <a:avLst/>
                <a:gdLst/>
                <a:ahLst/>
                <a:cxnLst/>
                <a:rect l="l" t="t" r="r" b="b"/>
                <a:pathLst>
                  <a:path w="2485832" h="1158842">
                    <a:moveTo>
                      <a:pt x="2361372" y="1158842"/>
                    </a:moveTo>
                    <a:lnTo>
                      <a:pt x="124460" y="1158842"/>
                    </a:lnTo>
                    <a:cubicBezTo>
                      <a:pt x="55880" y="1158842"/>
                      <a:pt x="0" y="1102962"/>
                      <a:pt x="0" y="103438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61372" y="0"/>
                    </a:lnTo>
                    <a:cubicBezTo>
                      <a:pt x="2429952" y="0"/>
                      <a:pt x="2485832" y="55880"/>
                      <a:pt x="2485832" y="124460"/>
                    </a:cubicBezTo>
                    <a:lnTo>
                      <a:pt x="2485832" y="1034382"/>
                    </a:lnTo>
                    <a:cubicBezTo>
                      <a:pt x="2485832" y="1102962"/>
                      <a:pt x="2429952" y="1158842"/>
                      <a:pt x="2361372" y="115884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1621597" y="178958"/>
              <a:ext cx="2871983" cy="10671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36"/>
                </a:lnSpc>
              </a:pPr>
              <a:r>
                <a:rPr lang="en-US" sz="1526">
                  <a:solidFill>
                    <a:srgbClr val="0F4D92"/>
                  </a:solidFill>
                  <a:latin typeface="Object Sans Bold"/>
                </a:rPr>
                <a:t>Nathalie Edeen</a:t>
              </a:r>
            </a:p>
            <a:p>
              <a:pPr algn="ctr">
                <a:lnSpc>
                  <a:spcPts val="2136"/>
                </a:lnSpc>
              </a:pPr>
              <a:r>
                <a:rPr lang="en-US" sz="1526">
                  <a:solidFill>
                    <a:srgbClr val="0F4D92"/>
                  </a:solidFill>
                  <a:latin typeface="Object Sans Bold"/>
                </a:rPr>
                <a:t>Advisor &amp; Planning Specialist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672589" y="6150986"/>
            <a:ext cx="3684724" cy="6900002"/>
            <a:chOff x="0" y="0"/>
            <a:chExt cx="4912965" cy="9200003"/>
          </a:xfrm>
        </p:grpSpPr>
        <p:sp>
          <p:nvSpPr>
            <p:cNvPr id="24" name="Freeform 24"/>
            <p:cNvSpPr/>
            <p:nvPr/>
          </p:nvSpPr>
          <p:spPr>
            <a:xfrm>
              <a:off x="0" y="1867678"/>
              <a:ext cx="4912965" cy="7332325"/>
            </a:xfrm>
            <a:custGeom>
              <a:avLst/>
              <a:gdLst/>
              <a:ahLst/>
              <a:cxnLst/>
              <a:rect l="l" t="t" r="r" b="b"/>
              <a:pathLst>
                <a:path w="4912965" h="7332325">
                  <a:moveTo>
                    <a:pt x="0" y="0"/>
                  </a:moveTo>
                  <a:lnTo>
                    <a:pt x="4912965" y="0"/>
                  </a:lnTo>
                  <a:lnTo>
                    <a:pt x="4912965" y="7332325"/>
                  </a:lnTo>
                  <a:lnTo>
                    <a:pt x="0" y="733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9705" t="-19978" r="-9705"/>
              </a:stretch>
            </a:blipFill>
          </p:spPr>
        </p:sp>
        <p:grpSp>
          <p:nvGrpSpPr>
            <p:cNvPr id="25" name="Group 25"/>
            <p:cNvGrpSpPr/>
            <p:nvPr/>
          </p:nvGrpSpPr>
          <p:grpSpPr>
            <a:xfrm>
              <a:off x="1887519" y="1061600"/>
              <a:ext cx="430830" cy="408885"/>
              <a:chOff x="0" y="0"/>
              <a:chExt cx="818129" cy="776456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8129" cy="776456"/>
              </a:xfrm>
              <a:custGeom>
                <a:avLst/>
                <a:gdLst/>
                <a:ahLst/>
                <a:cxnLst/>
                <a:rect l="l" t="t" r="r" b="b"/>
                <a:pathLst>
                  <a:path w="818129" h="776456">
                    <a:moveTo>
                      <a:pt x="0" y="0"/>
                    </a:moveTo>
                    <a:lnTo>
                      <a:pt x="409064" y="776456"/>
                    </a:lnTo>
                    <a:lnTo>
                      <a:pt x="81812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27" name="Group 27"/>
            <p:cNvGrpSpPr/>
            <p:nvPr/>
          </p:nvGrpSpPr>
          <p:grpSpPr>
            <a:xfrm>
              <a:off x="589362" y="0"/>
              <a:ext cx="3027144" cy="1080675"/>
              <a:chOff x="0" y="0"/>
              <a:chExt cx="2485832" cy="887429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485832" cy="887430"/>
              </a:xfrm>
              <a:custGeom>
                <a:avLst/>
                <a:gdLst/>
                <a:ahLst/>
                <a:cxnLst/>
                <a:rect l="l" t="t" r="r" b="b"/>
                <a:pathLst>
                  <a:path w="2485832" h="887430">
                    <a:moveTo>
                      <a:pt x="2361372" y="887429"/>
                    </a:moveTo>
                    <a:lnTo>
                      <a:pt x="124460" y="887429"/>
                    </a:lnTo>
                    <a:cubicBezTo>
                      <a:pt x="55880" y="887429"/>
                      <a:pt x="0" y="831549"/>
                      <a:pt x="0" y="76296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61372" y="0"/>
                    </a:lnTo>
                    <a:cubicBezTo>
                      <a:pt x="2429952" y="0"/>
                      <a:pt x="2485832" y="55880"/>
                      <a:pt x="2485832" y="124460"/>
                    </a:cubicBezTo>
                    <a:lnTo>
                      <a:pt x="2485832" y="762970"/>
                    </a:lnTo>
                    <a:cubicBezTo>
                      <a:pt x="2485832" y="831550"/>
                      <a:pt x="2429952" y="887430"/>
                      <a:pt x="2361372" y="88743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9" name="TextBox 29"/>
            <p:cNvSpPr txBox="1"/>
            <p:nvPr/>
          </p:nvSpPr>
          <p:spPr>
            <a:xfrm>
              <a:off x="666943" y="173554"/>
              <a:ext cx="2871983" cy="695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36"/>
                </a:lnSpc>
              </a:pPr>
              <a:r>
                <a:rPr lang="en-US" sz="1526">
                  <a:solidFill>
                    <a:srgbClr val="0F4D92"/>
                  </a:solidFill>
                  <a:latin typeface="Object Sans Bold"/>
                </a:rPr>
                <a:t>Gimli</a:t>
              </a:r>
            </a:p>
            <a:p>
              <a:pPr algn="ctr">
                <a:lnSpc>
                  <a:spcPts val="2136"/>
                </a:lnSpc>
              </a:pPr>
              <a:r>
                <a:rPr lang="en-US" sz="1526">
                  <a:solidFill>
                    <a:srgbClr val="0F4D92"/>
                  </a:solidFill>
                  <a:latin typeface="Object Sans Bold"/>
                </a:rPr>
                <a:t>Office Support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4823058" y="6150986"/>
            <a:ext cx="3305852" cy="6147248"/>
            <a:chOff x="0" y="0"/>
            <a:chExt cx="4407803" cy="8196330"/>
          </a:xfrm>
        </p:grpSpPr>
        <p:sp>
          <p:nvSpPr>
            <p:cNvPr id="31" name="Freeform 31"/>
            <p:cNvSpPr/>
            <p:nvPr/>
          </p:nvSpPr>
          <p:spPr>
            <a:xfrm flipH="1">
              <a:off x="0" y="1479994"/>
              <a:ext cx="4407803" cy="6716336"/>
            </a:xfrm>
            <a:custGeom>
              <a:avLst/>
              <a:gdLst/>
              <a:ahLst/>
              <a:cxnLst/>
              <a:rect l="l" t="t" r="r" b="b"/>
              <a:pathLst>
                <a:path w="4407803" h="6716336">
                  <a:moveTo>
                    <a:pt x="4407803" y="0"/>
                  </a:moveTo>
                  <a:lnTo>
                    <a:pt x="0" y="0"/>
                  </a:lnTo>
                  <a:lnTo>
                    <a:pt x="0" y="6716336"/>
                  </a:lnTo>
                  <a:lnTo>
                    <a:pt x="4407803" y="6716336"/>
                  </a:lnTo>
                  <a:lnTo>
                    <a:pt x="4407803" y="0"/>
                  </a:lnTo>
                  <a:close/>
                </a:path>
              </a:pathLst>
            </a:custGeom>
            <a:blipFill>
              <a:blip r:embed="rId6"/>
              <a:stretch>
                <a:fillRect t="-18677" r="-20706"/>
              </a:stretch>
            </a:blipFill>
          </p:spPr>
        </p:sp>
        <p:grpSp>
          <p:nvGrpSpPr>
            <p:cNvPr id="32" name="Group 32"/>
            <p:cNvGrpSpPr/>
            <p:nvPr/>
          </p:nvGrpSpPr>
          <p:grpSpPr>
            <a:xfrm>
              <a:off x="1475766" y="1061600"/>
              <a:ext cx="430830" cy="408885"/>
              <a:chOff x="0" y="0"/>
              <a:chExt cx="818129" cy="776456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8129" cy="776456"/>
              </a:xfrm>
              <a:custGeom>
                <a:avLst/>
                <a:gdLst/>
                <a:ahLst/>
                <a:cxnLst/>
                <a:rect l="l" t="t" r="r" b="b"/>
                <a:pathLst>
                  <a:path w="818129" h="776456">
                    <a:moveTo>
                      <a:pt x="0" y="0"/>
                    </a:moveTo>
                    <a:lnTo>
                      <a:pt x="409064" y="776456"/>
                    </a:lnTo>
                    <a:lnTo>
                      <a:pt x="81812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34" name="Group 34"/>
            <p:cNvGrpSpPr/>
            <p:nvPr/>
          </p:nvGrpSpPr>
          <p:grpSpPr>
            <a:xfrm>
              <a:off x="177609" y="0"/>
              <a:ext cx="3027144" cy="1080675"/>
              <a:chOff x="0" y="0"/>
              <a:chExt cx="2485832" cy="887429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2485832" cy="887430"/>
              </a:xfrm>
              <a:custGeom>
                <a:avLst/>
                <a:gdLst/>
                <a:ahLst/>
                <a:cxnLst/>
                <a:rect l="l" t="t" r="r" b="b"/>
                <a:pathLst>
                  <a:path w="2485832" h="887430">
                    <a:moveTo>
                      <a:pt x="2361372" y="887429"/>
                    </a:moveTo>
                    <a:lnTo>
                      <a:pt x="124460" y="887429"/>
                    </a:lnTo>
                    <a:cubicBezTo>
                      <a:pt x="55880" y="887429"/>
                      <a:pt x="0" y="831549"/>
                      <a:pt x="0" y="76296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61372" y="0"/>
                    </a:lnTo>
                    <a:cubicBezTo>
                      <a:pt x="2429952" y="0"/>
                      <a:pt x="2485832" y="55880"/>
                      <a:pt x="2485832" y="124460"/>
                    </a:cubicBezTo>
                    <a:lnTo>
                      <a:pt x="2485832" y="762970"/>
                    </a:lnTo>
                    <a:cubicBezTo>
                      <a:pt x="2485832" y="831550"/>
                      <a:pt x="2429952" y="887430"/>
                      <a:pt x="2361372" y="88743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36" name="TextBox 36"/>
            <p:cNvSpPr txBox="1"/>
            <p:nvPr/>
          </p:nvSpPr>
          <p:spPr>
            <a:xfrm>
              <a:off x="255190" y="173554"/>
              <a:ext cx="2871983" cy="695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36"/>
                </a:lnSpc>
              </a:pPr>
              <a:r>
                <a:rPr lang="en-US" sz="1526">
                  <a:solidFill>
                    <a:srgbClr val="0F4D92"/>
                  </a:solidFill>
                  <a:latin typeface="Object Sans Bold"/>
                </a:rPr>
                <a:t>Theo</a:t>
              </a:r>
            </a:p>
            <a:p>
              <a:pPr algn="ctr">
                <a:lnSpc>
                  <a:spcPts val="2136"/>
                </a:lnSpc>
              </a:pPr>
              <a:r>
                <a:rPr lang="en-US" sz="1526">
                  <a:solidFill>
                    <a:srgbClr val="0F4D92"/>
                  </a:solidFill>
                  <a:latin typeface="Object Sans Bold"/>
                </a:rPr>
                <a:t>Office Support</a:t>
              </a:r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2114610" y="4765986"/>
            <a:ext cx="5149891" cy="949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89"/>
              </a:lnSpc>
            </a:pPr>
            <a:r>
              <a:rPr lang="en-US" sz="5563">
                <a:solidFill>
                  <a:srgbClr val="FFFFFF"/>
                </a:solidFill>
                <a:latin typeface="Paytone One"/>
              </a:rPr>
              <a:t>OUR SUPPORT</a:t>
            </a:r>
          </a:p>
        </p:txBody>
      </p:sp>
      <p:sp>
        <p:nvSpPr>
          <p:cNvPr id="38" name="Freeform 38"/>
          <p:cNvSpPr/>
          <p:nvPr/>
        </p:nvSpPr>
        <p:spPr>
          <a:xfrm rot="-4991244">
            <a:off x="11042514" y="5677172"/>
            <a:ext cx="1260149" cy="548165"/>
          </a:xfrm>
          <a:custGeom>
            <a:avLst/>
            <a:gdLst/>
            <a:ahLst/>
            <a:cxnLst/>
            <a:rect l="l" t="t" r="r" b="b"/>
            <a:pathLst>
              <a:path w="1260149" h="548165">
                <a:moveTo>
                  <a:pt x="0" y="0"/>
                </a:moveTo>
                <a:lnTo>
                  <a:pt x="1260150" y="0"/>
                </a:lnTo>
                <a:lnTo>
                  <a:pt x="1260150" y="548165"/>
                </a:lnTo>
                <a:lnTo>
                  <a:pt x="0" y="5481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2031935" flipH="1">
            <a:off x="2637148" y="199187"/>
            <a:ext cx="1183667" cy="1539730"/>
          </a:xfrm>
          <a:custGeom>
            <a:avLst/>
            <a:gdLst/>
            <a:ahLst/>
            <a:cxnLst/>
            <a:rect l="l" t="t" r="r" b="b"/>
            <a:pathLst>
              <a:path w="1183667" h="1539730">
                <a:moveTo>
                  <a:pt x="1183667" y="0"/>
                </a:moveTo>
                <a:lnTo>
                  <a:pt x="0" y="0"/>
                </a:lnTo>
                <a:lnTo>
                  <a:pt x="0" y="1539730"/>
                </a:lnTo>
                <a:lnTo>
                  <a:pt x="1183667" y="1539730"/>
                </a:lnTo>
                <a:lnTo>
                  <a:pt x="118366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3799075" y="369245"/>
            <a:ext cx="7873514" cy="28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939"/>
              </a:lnSpc>
            </a:pPr>
            <a:r>
              <a:rPr lang="en-US" sz="16385">
                <a:solidFill>
                  <a:srgbClr val="FFFFFF"/>
                </a:solidFill>
                <a:latin typeface="Paytone One"/>
              </a:rPr>
              <a:t>ABOUT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1718936" y="-28594"/>
            <a:ext cx="2970621" cy="3946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873"/>
              </a:lnSpc>
            </a:pPr>
            <a:r>
              <a:rPr lang="en-US" sz="22766">
                <a:solidFill>
                  <a:srgbClr val="41C1BA"/>
                </a:solidFill>
                <a:latin typeface="Hiatus"/>
              </a:rPr>
              <a:t>US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16651759" y="100171"/>
            <a:ext cx="1521699" cy="746863"/>
            <a:chOff x="0" y="0"/>
            <a:chExt cx="2028932" cy="995818"/>
          </a:xfrm>
        </p:grpSpPr>
        <p:sp>
          <p:nvSpPr>
            <p:cNvPr id="43" name="Freeform 43"/>
            <p:cNvSpPr/>
            <p:nvPr/>
          </p:nvSpPr>
          <p:spPr>
            <a:xfrm>
              <a:off x="0" y="81648"/>
              <a:ext cx="680092" cy="833488"/>
            </a:xfrm>
            <a:custGeom>
              <a:avLst/>
              <a:gdLst/>
              <a:ahLst/>
              <a:cxnLst/>
              <a:rect l="l" t="t" r="r" b="b"/>
              <a:pathLst>
                <a:path w="680092" h="833488">
                  <a:moveTo>
                    <a:pt x="0" y="0"/>
                  </a:moveTo>
                  <a:lnTo>
                    <a:pt x="680092" y="0"/>
                  </a:lnTo>
                  <a:lnTo>
                    <a:pt x="680092" y="833487"/>
                  </a:lnTo>
                  <a:lnTo>
                    <a:pt x="0" y="83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44" name="AutoShape 44"/>
            <p:cNvSpPr/>
            <p:nvPr/>
          </p:nvSpPr>
          <p:spPr>
            <a:xfrm>
              <a:off x="895234" y="177258"/>
              <a:ext cx="0" cy="581407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5" name="Freeform 45">
              <a:hlinkClick r:id="rId12" tooltip="https://boolamoola.com"/>
            </p:cNvPr>
            <p:cNvSpPr/>
            <p:nvPr/>
          </p:nvSpPr>
          <p:spPr>
            <a:xfrm>
              <a:off x="1033114" y="0"/>
              <a:ext cx="995818" cy="995818"/>
            </a:xfrm>
            <a:custGeom>
              <a:avLst/>
              <a:gdLst/>
              <a:ahLst/>
              <a:cxnLst/>
              <a:rect l="l" t="t" r="r" b="b"/>
              <a:pathLst>
                <a:path w="995818" h="995818">
                  <a:moveTo>
                    <a:pt x="0" y="0"/>
                  </a:moveTo>
                  <a:lnTo>
                    <a:pt x="995818" y="0"/>
                  </a:lnTo>
                  <a:lnTo>
                    <a:pt x="995818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A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984071"/>
            <a:ext cx="16230600" cy="2159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86"/>
              </a:lnSpc>
            </a:pPr>
            <a:r>
              <a:rPr lang="en-US" sz="12704">
                <a:solidFill>
                  <a:srgbClr val="FFFFFF"/>
                </a:solidFill>
                <a:latin typeface="Paytone One"/>
              </a:rPr>
              <a:t>WHAT IS A BUDGET?</a:t>
            </a:r>
          </a:p>
        </p:txBody>
      </p:sp>
      <p:sp>
        <p:nvSpPr>
          <p:cNvPr id="3" name="Freeform 3"/>
          <p:cNvSpPr/>
          <p:nvPr/>
        </p:nvSpPr>
        <p:spPr>
          <a:xfrm rot="6229080">
            <a:off x="332225" y="4679261"/>
            <a:ext cx="7524575" cy="5771021"/>
          </a:xfrm>
          <a:custGeom>
            <a:avLst/>
            <a:gdLst/>
            <a:ahLst/>
            <a:cxnLst/>
            <a:rect l="l" t="t" r="r" b="b"/>
            <a:pathLst>
              <a:path w="7524575" h="5771021">
                <a:moveTo>
                  <a:pt x="0" y="0"/>
                </a:moveTo>
                <a:lnTo>
                  <a:pt x="7524575" y="0"/>
                </a:lnTo>
                <a:lnTo>
                  <a:pt x="7524575" y="5771021"/>
                </a:lnTo>
                <a:lnTo>
                  <a:pt x="0" y="57710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1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557859" y="3877172"/>
            <a:ext cx="5701441" cy="2246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5"/>
              </a:lnSpc>
            </a:pPr>
            <a:r>
              <a:rPr lang="en-US" sz="13003">
                <a:solidFill>
                  <a:srgbClr val="0F4D92"/>
                </a:solidFill>
                <a:latin typeface="Hiatus"/>
              </a:rPr>
              <a:t>The Basics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651759" y="100171"/>
            <a:ext cx="1521699" cy="746863"/>
            <a:chOff x="0" y="0"/>
            <a:chExt cx="2028932" cy="995818"/>
          </a:xfrm>
        </p:grpSpPr>
        <p:sp>
          <p:nvSpPr>
            <p:cNvPr id="6" name="Freeform 6"/>
            <p:cNvSpPr/>
            <p:nvPr/>
          </p:nvSpPr>
          <p:spPr>
            <a:xfrm>
              <a:off x="0" y="81648"/>
              <a:ext cx="680092" cy="833488"/>
            </a:xfrm>
            <a:custGeom>
              <a:avLst/>
              <a:gdLst/>
              <a:ahLst/>
              <a:cxnLst/>
              <a:rect l="l" t="t" r="r" b="b"/>
              <a:pathLst>
                <a:path w="680092" h="833488">
                  <a:moveTo>
                    <a:pt x="0" y="0"/>
                  </a:moveTo>
                  <a:lnTo>
                    <a:pt x="680092" y="0"/>
                  </a:lnTo>
                  <a:lnTo>
                    <a:pt x="680092" y="833487"/>
                  </a:lnTo>
                  <a:lnTo>
                    <a:pt x="0" y="83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7" name="AutoShape 7"/>
            <p:cNvSpPr/>
            <p:nvPr/>
          </p:nvSpPr>
          <p:spPr>
            <a:xfrm>
              <a:off x="895234" y="177258"/>
              <a:ext cx="0" cy="581407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" name="Freeform 8">
              <a:hlinkClick r:id="rId4" tooltip="https://boolamoola.com"/>
            </p:cNvPr>
            <p:cNvSpPr/>
            <p:nvPr/>
          </p:nvSpPr>
          <p:spPr>
            <a:xfrm>
              <a:off x="1033114" y="0"/>
              <a:ext cx="995818" cy="995818"/>
            </a:xfrm>
            <a:custGeom>
              <a:avLst/>
              <a:gdLst/>
              <a:ahLst/>
              <a:cxnLst/>
              <a:rect l="l" t="t" r="r" b="b"/>
              <a:pathLst>
                <a:path w="995818" h="995818">
                  <a:moveTo>
                    <a:pt x="0" y="0"/>
                  </a:moveTo>
                  <a:lnTo>
                    <a:pt x="995818" y="0"/>
                  </a:lnTo>
                  <a:lnTo>
                    <a:pt x="995818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A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5881847"/>
            <a:ext cx="845726" cy="695033"/>
          </a:xfrm>
          <a:custGeom>
            <a:avLst/>
            <a:gdLst/>
            <a:ahLst/>
            <a:cxnLst/>
            <a:rect l="l" t="t" r="r" b="b"/>
            <a:pathLst>
              <a:path w="845726" h="695033">
                <a:moveTo>
                  <a:pt x="0" y="0"/>
                </a:moveTo>
                <a:lnTo>
                  <a:pt x="845726" y="0"/>
                </a:lnTo>
                <a:lnTo>
                  <a:pt x="845726" y="695033"/>
                </a:lnTo>
                <a:lnTo>
                  <a:pt x="0" y="6950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7643680"/>
            <a:ext cx="845726" cy="695033"/>
          </a:xfrm>
          <a:custGeom>
            <a:avLst/>
            <a:gdLst/>
            <a:ahLst/>
            <a:cxnLst/>
            <a:rect l="l" t="t" r="r" b="b"/>
            <a:pathLst>
              <a:path w="845726" h="695033">
                <a:moveTo>
                  <a:pt x="0" y="0"/>
                </a:moveTo>
                <a:lnTo>
                  <a:pt x="845726" y="0"/>
                </a:lnTo>
                <a:lnTo>
                  <a:pt x="845726" y="695033"/>
                </a:lnTo>
                <a:lnTo>
                  <a:pt x="0" y="6950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776682"/>
            <a:ext cx="16230600" cy="2159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86"/>
              </a:lnSpc>
            </a:pPr>
            <a:r>
              <a:rPr lang="en-US" sz="12704">
                <a:solidFill>
                  <a:srgbClr val="FFFFFF"/>
                </a:solidFill>
                <a:latin typeface="Paytone One"/>
              </a:rPr>
              <a:t>WHAT IS A BUDGET?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64549" y="5796122"/>
            <a:ext cx="4212900" cy="664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46"/>
              </a:lnSpc>
            </a:pPr>
            <a:r>
              <a:rPr lang="en-US" sz="3819">
                <a:solidFill>
                  <a:srgbClr val="0F4D92"/>
                </a:solidFill>
                <a:latin typeface="Object Sans Bold"/>
              </a:rPr>
              <a:t>What you spend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364549" y="7692790"/>
            <a:ext cx="6799894" cy="664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46"/>
              </a:lnSpc>
            </a:pPr>
            <a:r>
              <a:rPr lang="en-US" sz="3819">
                <a:solidFill>
                  <a:srgbClr val="0F4D92"/>
                </a:solidFill>
                <a:latin typeface="Object Sans Bold"/>
              </a:rPr>
              <a:t>What you earn</a:t>
            </a:r>
          </a:p>
        </p:txBody>
      </p:sp>
      <p:sp>
        <p:nvSpPr>
          <p:cNvPr id="7" name="Freeform 7"/>
          <p:cNvSpPr/>
          <p:nvPr/>
        </p:nvSpPr>
        <p:spPr>
          <a:xfrm>
            <a:off x="9484534" y="1979078"/>
            <a:ext cx="6979370" cy="9195605"/>
          </a:xfrm>
          <a:custGeom>
            <a:avLst/>
            <a:gdLst/>
            <a:ahLst/>
            <a:cxnLst/>
            <a:rect l="l" t="t" r="r" b="b"/>
            <a:pathLst>
              <a:path w="6979370" h="9195605">
                <a:moveTo>
                  <a:pt x="0" y="0"/>
                </a:moveTo>
                <a:lnTo>
                  <a:pt x="6979370" y="0"/>
                </a:lnTo>
                <a:lnTo>
                  <a:pt x="6979370" y="9195604"/>
                </a:lnTo>
                <a:lnTo>
                  <a:pt x="0" y="91956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647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3936236"/>
            <a:ext cx="6092117" cy="8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0F4D92"/>
                </a:solidFill>
                <a:latin typeface="Object Sans Bold"/>
              </a:rPr>
              <a:t>Let's start by understanding the basics of what a budget is.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6651759" y="100171"/>
            <a:ext cx="1521699" cy="746863"/>
            <a:chOff x="0" y="0"/>
            <a:chExt cx="2028932" cy="995818"/>
          </a:xfrm>
        </p:grpSpPr>
        <p:sp>
          <p:nvSpPr>
            <p:cNvPr id="10" name="Freeform 10"/>
            <p:cNvSpPr/>
            <p:nvPr/>
          </p:nvSpPr>
          <p:spPr>
            <a:xfrm>
              <a:off x="0" y="81648"/>
              <a:ext cx="680092" cy="833488"/>
            </a:xfrm>
            <a:custGeom>
              <a:avLst/>
              <a:gdLst/>
              <a:ahLst/>
              <a:cxnLst/>
              <a:rect l="l" t="t" r="r" b="b"/>
              <a:pathLst>
                <a:path w="680092" h="833488">
                  <a:moveTo>
                    <a:pt x="0" y="0"/>
                  </a:moveTo>
                  <a:lnTo>
                    <a:pt x="680092" y="0"/>
                  </a:lnTo>
                  <a:lnTo>
                    <a:pt x="680092" y="833487"/>
                  </a:lnTo>
                  <a:lnTo>
                    <a:pt x="0" y="83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1" name="AutoShape 11"/>
            <p:cNvSpPr/>
            <p:nvPr/>
          </p:nvSpPr>
          <p:spPr>
            <a:xfrm>
              <a:off x="895234" y="177258"/>
              <a:ext cx="0" cy="581407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2" name="Freeform 12">
              <a:hlinkClick r:id="rId6" tooltip="https://boolamoola.com"/>
            </p:cNvPr>
            <p:cNvSpPr/>
            <p:nvPr/>
          </p:nvSpPr>
          <p:spPr>
            <a:xfrm>
              <a:off x="1033114" y="0"/>
              <a:ext cx="995818" cy="995818"/>
            </a:xfrm>
            <a:custGeom>
              <a:avLst/>
              <a:gdLst/>
              <a:ahLst/>
              <a:cxnLst/>
              <a:rect l="l" t="t" r="r" b="b"/>
              <a:pathLst>
                <a:path w="995818" h="995818">
                  <a:moveTo>
                    <a:pt x="0" y="0"/>
                  </a:moveTo>
                  <a:lnTo>
                    <a:pt x="995818" y="0"/>
                  </a:lnTo>
                  <a:lnTo>
                    <a:pt x="995818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A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www.adp.com/resources/tools/calculators/salary-paycheck-calculator.aspx"/>
          </p:cNvPr>
          <p:cNvSpPr/>
          <p:nvPr/>
        </p:nvSpPr>
        <p:spPr>
          <a:xfrm>
            <a:off x="4240365" y="4779678"/>
            <a:ext cx="4606012" cy="2767648"/>
          </a:xfrm>
          <a:custGeom>
            <a:avLst/>
            <a:gdLst/>
            <a:ahLst/>
            <a:cxnLst/>
            <a:rect l="l" t="t" r="r" b="b"/>
            <a:pathLst>
              <a:path w="4606012" h="2767648">
                <a:moveTo>
                  <a:pt x="0" y="0"/>
                </a:moveTo>
                <a:lnTo>
                  <a:pt x="4606012" y="0"/>
                </a:lnTo>
                <a:lnTo>
                  <a:pt x="4606012" y="2767648"/>
                </a:lnTo>
                <a:lnTo>
                  <a:pt x="0" y="27676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73" b="-27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334476" y="4369094"/>
            <a:ext cx="3603170" cy="3588815"/>
            <a:chOff x="0" y="0"/>
            <a:chExt cx="4804227" cy="4785086"/>
          </a:xfrm>
        </p:grpSpPr>
        <p:grpSp>
          <p:nvGrpSpPr>
            <p:cNvPr id="4" name="Group 4"/>
            <p:cNvGrpSpPr/>
            <p:nvPr/>
          </p:nvGrpSpPr>
          <p:grpSpPr>
            <a:xfrm>
              <a:off x="124416" y="66995"/>
              <a:ext cx="4555394" cy="4555394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EFE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48"/>
                  </a:lnSpc>
                </a:pPr>
                <a:endParaRPr/>
              </a:p>
            </p:txBody>
          </p:sp>
        </p:grpSp>
        <p:sp>
          <p:nvSpPr>
            <p:cNvPr id="7" name="Freeform 7">
              <a:hlinkClick r:id="rId4" tooltip="https://www.paycheckcity.com/calculator"/>
            </p:cNvPr>
            <p:cNvSpPr/>
            <p:nvPr/>
          </p:nvSpPr>
          <p:spPr>
            <a:xfrm>
              <a:off x="0" y="0"/>
              <a:ext cx="4804227" cy="4785086"/>
            </a:xfrm>
            <a:custGeom>
              <a:avLst/>
              <a:gdLst/>
              <a:ahLst/>
              <a:cxnLst/>
              <a:rect l="l" t="t" r="r" b="b"/>
              <a:pathLst>
                <a:path w="4804227" h="4785086">
                  <a:moveTo>
                    <a:pt x="0" y="0"/>
                  </a:moveTo>
                  <a:lnTo>
                    <a:pt x="4804227" y="0"/>
                  </a:lnTo>
                  <a:lnTo>
                    <a:pt x="4804227" y="4785086"/>
                  </a:lnTo>
                  <a:lnTo>
                    <a:pt x="0" y="4785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-6921278">
            <a:off x="606326" y="5238893"/>
            <a:ext cx="2650015" cy="3854567"/>
          </a:xfrm>
          <a:custGeom>
            <a:avLst/>
            <a:gdLst/>
            <a:ahLst/>
            <a:cxnLst/>
            <a:rect l="l" t="t" r="r" b="b"/>
            <a:pathLst>
              <a:path w="2650015" h="3854567">
                <a:moveTo>
                  <a:pt x="0" y="0"/>
                </a:moveTo>
                <a:lnTo>
                  <a:pt x="2650015" y="0"/>
                </a:lnTo>
                <a:lnTo>
                  <a:pt x="2650015" y="3854567"/>
                </a:lnTo>
                <a:lnTo>
                  <a:pt x="0" y="38545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813137" flipH="1" flipV="1">
            <a:off x="14377887" y="4601249"/>
            <a:ext cx="4107822" cy="1874194"/>
          </a:xfrm>
          <a:custGeom>
            <a:avLst/>
            <a:gdLst/>
            <a:ahLst/>
            <a:cxnLst/>
            <a:rect l="l" t="t" r="r" b="b"/>
            <a:pathLst>
              <a:path w="4107822" h="1874194">
                <a:moveTo>
                  <a:pt x="4107821" y="1874194"/>
                </a:moveTo>
                <a:lnTo>
                  <a:pt x="0" y="1874194"/>
                </a:lnTo>
                <a:lnTo>
                  <a:pt x="0" y="0"/>
                </a:lnTo>
                <a:lnTo>
                  <a:pt x="4107821" y="0"/>
                </a:lnTo>
                <a:lnTo>
                  <a:pt x="4107821" y="1874194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90600" y="1023748"/>
            <a:ext cx="16268700" cy="21652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724"/>
              </a:lnSpc>
            </a:pPr>
            <a:r>
              <a:rPr lang="en-US" sz="12660" dirty="0">
                <a:solidFill>
                  <a:srgbClr val="FFFFFF"/>
                </a:solidFill>
                <a:latin typeface="Paytone One"/>
              </a:rPr>
              <a:t>FREE CALCULATORS!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6651759" y="100171"/>
            <a:ext cx="1521699" cy="746863"/>
            <a:chOff x="0" y="0"/>
            <a:chExt cx="2028932" cy="995818"/>
          </a:xfrm>
        </p:grpSpPr>
        <p:sp>
          <p:nvSpPr>
            <p:cNvPr id="12" name="Freeform 12"/>
            <p:cNvSpPr/>
            <p:nvPr/>
          </p:nvSpPr>
          <p:spPr>
            <a:xfrm>
              <a:off x="0" y="81648"/>
              <a:ext cx="680092" cy="833488"/>
            </a:xfrm>
            <a:custGeom>
              <a:avLst/>
              <a:gdLst/>
              <a:ahLst/>
              <a:cxnLst/>
              <a:rect l="l" t="t" r="r" b="b"/>
              <a:pathLst>
                <a:path w="680092" h="833488">
                  <a:moveTo>
                    <a:pt x="0" y="0"/>
                  </a:moveTo>
                  <a:lnTo>
                    <a:pt x="680092" y="0"/>
                  </a:lnTo>
                  <a:lnTo>
                    <a:pt x="680092" y="833487"/>
                  </a:lnTo>
                  <a:lnTo>
                    <a:pt x="0" y="83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3" name="AutoShape 13"/>
            <p:cNvSpPr/>
            <p:nvPr/>
          </p:nvSpPr>
          <p:spPr>
            <a:xfrm>
              <a:off x="895234" y="177258"/>
              <a:ext cx="0" cy="581407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4" name="Freeform 14">
              <a:hlinkClick r:id="rId9" tooltip="https://boolamoola.com"/>
            </p:cNvPr>
            <p:cNvSpPr/>
            <p:nvPr/>
          </p:nvSpPr>
          <p:spPr>
            <a:xfrm>
              <a:off x="1033114" y="0"/>
              <a:ext cx="995818" cy="995818"/>
            </a:xfrm>
            <a:custGeom>
              <a:avLst/>
              <a:gdLst/>
              <a:ahLst/>
              <a:cxnLst/>
              <a:rect l="l" t="t" r="r" b="b"/>
              <a:pathLst>
                <a:path w="995818" h="995818">
                  <a:moveTo>
                    <a:pt x="0" y="0"/>
                  </a:moveTo>
                  <a:lnTo>
                    <a:pt x="995818" y="0"/>
                  </a:lnTo>
                  <a:lnTo>
                    <a:pt x="995818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C1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78813" y="7659558"/>
            <a:ext cx="4116723" cy="0"/>
          </a:xfrm>
          <a:prstGeom prst="line">
            <a:avLst/>
          </a:prstGeom>
          <a:ln w="952500" cap="rnd">
            <a:solidFill>
              <a:srgbClr val="0F4D9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3942812" y="7439400"/>
            <a:ext cx="430184" cy="430184"/>
          </a:xfrm>
          <a:custGeom>
            <a:avLst/>
            <a:gdLst/>
            <a:ahLst/>
            <a:cxnLst/>
            <a:rect l="l" t="t" r="r" b="b"/>
            <a:pathLst>
              <a:path w="430184" h="430184">
                <a:moveTo>
                  <a:pt x="0" y="0"/>
                </a:moveTo>
                <a:lnTo>
                  <a:pt x="430184" y="0"/>
                </a:lnTo>
                <a:lnTo>
                  <a:pt x="430184" y="430184"/>
                </a:lnTo>
                <a:lnTo>
                  <a:pt x="0" y="4301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959463"/>
            <a:ext cx="16230600" cy="3724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74"/>
              </a:lnSpc>
            </a:pPr>
            <a:r>
              <a:rPr lang="en-US" sz="21767">
                <a:solidFill>
                  <a:srgbClr val="FFFEFE"/>
                </a:solidFill>
                <a:latin typeface="Paytone One Bold"/>
              </a:rPr>
              <a:t>CASH FLOW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78813" y="4153823"/>
            <a:ext cx="10738916" cy="226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205"/>
              </a:lnSpc>
            </a:pPr>
            <a:r>
              <a:rPr lang="en-US" sz="13003">
                <a:solidFill>
                  <a:srgbClr val="0F4D92"/>
                </a:solidFill>
                <a:latin typeface="Hiatus"/>
              </a:rPr>
              <a:t>&amp; Your Pay Stub</a:t>
            </a:r>
          </a:p>
        </p:txBody>
      </p:sp>
      <p:sp>
        <p:nvSpPr>
          <p:cNvPr id="6" name="Freeform 6"/>
          <p:cNvSpPr/>
          <p:nvPr/>
        </p:nvSpPr>
        <p:spPr>
          <a:xfrm>
            <a:off x="9753953" y="4439573"/>
            <a:ext cx="11055349" cy="9853079"/>
          </a:xfrm>
          <a:custGeom>
            <a:avLst/>
            <a:gdLst/>
            <a:ahLst/>
            <a:cxnLst/>
            <a:rect l="l" t="t" r="r" b="b"/>
            <a:pathLst>
              <a:path w="11055349" h="9853079">
                <a:moveTo>
                  <a:pt x="0" y="0"/>
                </a:moveTo>
                <a:lnTo>
                  <a:pt x="11055348" y="0"/>
                </a:lnTo>
                <a:lnTo>
                  <a:pt x="11055348" y="9853080"/>
                </a:lnTo>
                <a:lnTo>
                  <a:pt x="0" y="9853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101352" y="7213571"/>
            <a:ext cx="1554406" cy="79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6"/>
              </a:lnSpc>
            </a:pPr>
            <a:r>
              <a:rPr lang="en-US" sz="4632">
                <a:solidFill>
                  <a:srgbClr val="FFFFFF"/>
                </a:solidFill>
                <a:latin typeface="Object Sans Bold"/>
              </a:rPr>
              <a:t>Next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651759" y="100171"/>
            <a:ext cx="1521699" cy="746863"/>
            <a:chOff x="0" y="0"/>
            <a:chExt cx="2028932" cy="995818"/>
          </a:xfrm>
        </p:grpSpPr>
        <p:sp>
          <p:nvSpPr>
            <p:cNvPr id="9" name="Freeform 9"/>
            <p:cNvSpPr/>
            <p:nvPr/>
          </p:nvSpPr>
          <p:spPr>
            <a:xfrm>
              <a:off x="0" y="81648"/>
              <a:ext cx="680092" cy="833488"/>
            </a:xfrm>
            <a:custGeom>
              <a:avLst/>
              <a:gdLst/>
              <a:ahLst/>
              <a:cxnLst/>
              <a:rect l="l" t="t" r="r" b="b"/>
              <a:pathLst>
                <a:path w="680092" h="833488">
                  <a:moveTo>
                    <a:pt x="0" y="0"/>
                  </a:moveTo>
                  <a:lnTo>
                    <a:pt x="680092" y="0"/>
                  </a:lnTo>
                  <a:lnTo>
                    <a:pt x="680092" y="833487"/>
                  </a:lnTo>
                  <a:lnTo>
                    <a:pt x="0" y="83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0" name="AutoShape 10"/>
            <p:cNvSpPr/>
            <p:nvPr/>
          </p:nvSpPr>
          <p:spPr>
            <a:xfrm>
              <a:off x="895234" y="177258"/>
              <a:ext cx="0" cy="581407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" name="Freeform 11">
              <a:hlinkClick r:id="rId6" tooltip="https://boolamoola.com"/>
            </p:cNvPr>
            <p:cNvSpPr/>
            <p:nvPr/>
          </p:nvSpPr>
          <p:spPr>
            <a:xfrm>
              <a:off x="1033114" y="0"/>
              <a:ext cx="995818" cy="995818"/>
            </a:xfrm>
            <a:custGeom>
              <a:avLst/>
              <a:gdLst/>
              <a:ahLst/>
              <a:cxnLst/>
              <a:rect l="l" t="t" r="r" b="b"/>
              <a:pathLst>
                <a:path w="995818" h="995818">
                  <a:moveTo>
                    <a:pt x="0" y="0"/>
                  </a:moveTo>
                  <a:lnTo>
                    <a:pt x="995818" y="0"/>
                  </a:lnTo>
                  <a:lnTo>
                    <a:pt x="995818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C1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984918"/>
            <a:ext cx="16230600" cy="1619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894"/>
              </a:lnSpc>
            </a:pPr>
            <a:r>
              <a:rPr lang="en-US" sz="10233" spc="92">
                <a:solidFill>
                  <a:srgbClr val="F8FBFD"/>
                </a:solidFill>
                <a:latin typeface="Paytone One"/>
              </a:rPr>
              <a:t>SOCIAL SECURITY MYTHS</a:t>
            </a:r>
          </a:p>
        </p:txBody>
      </p:sp>
      <p:sp>
        <p:nvSpPr>
          <p:cNvPr id="3" name="Freeform 3"/>
          <p:cNvSpPr/>
          <p:nvPr/>
        </p:nvSpPr>
        <p:spPr>
          <a:xfrm>
            <a:off x="3563851" y="5292629"/>
            <a:ext cx="704337" cy="578837"/>
          </a:xfrm>
          <a:custGeom>
            <a:avLst/>
            <a:gdLst/>
            <a:ahLst/>
            <a:cxnLst/>
            <a:rect l="l" t="t" r="r" b="b"/>
            <a:pathLst>
              <a:path w="704337" h="578837">
                <a:moveTo>
                  <a:pt x="0" y="0"/>
                </a:moveTo>
                <a:lnTo>
                  <a:pt x="704337" y="0"/>
                </a:lnTo>
                <a:lnTo>
                  <a:pt x="704337" y="578838"/>
                </a:lnTo>
                <a:lnTo>
                  <a:pt x="0" y="578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563851" y="6442804"/>
            <a:ext cx="704337" cy="578837"/>
          </a:xfrm>
          <a:custGeom>
            <a:avLst/>
            <a:gdLst/>
            <a:ahLst/>
            <a:cxnLst/>
            <a:rect l="l" t="t" r="r" b="b"/>
            <a:pathLst>
              <a:path w="704337" h="578837">
                <a:moveTo>
                  <a:pt x="0" y="0"/>
                </a:moveTo>
                <a:lnTo>
                  <a:pt x="704337" y="0"/>
                </a:lnTo>
                <a:lnTo>
                  <a:pt x="704337" y="578837"/>
                </a:lnTo>
                <a:lnTo>
                  <a:pt x="0" y="5788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563851" y="7656569"/>
            <a:ext cx="704337" cy="578837"/>
          </a:xfrm>
          <a:custGeom>
            <a:avLst/>
            <a:gdLst/>
            <a:ahLst/>
            <a:cxnLst/>
            <a:rect l="l" t="t" r="r" b="b"/>
            <a:pathLst>
              <a:path w="704337" h="578837">
                <a:moveTo>
                  <a:pt x="0" y="0"/>
                </a:moveTo>
                <a:lnTo>
                  <a:pt x="704337" y="0"/>
                </a:lnTo>
                <a:lnTo>
                  <a:pt x="704337" y="578838"/>
                </a:lnTo>
                <a:lnTo>
                  <a:pt x="0" y="578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434522" y="4816379"/>
            <a:ext cx="10531602" cy="3402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43"/>
              </a:lnSpc>
            </a:pPr>
            <a:r>
              <a:rPr lang="en-US" sz="3737" spc="37">
                <a:solidFill>
                  <a:srgbClr val="F8FBFD"/>
                </a:solidFill>
                <a:latin typeface="Object Sans Bold"/>
              </a:rPr>
              <a:t>Social Security won't be there when I retire</a:t>
            </a:r>
          </a:p>
          <a:p>
            <a:pPr>
              <a:lnSpc>
                <a:spcPts val="9343"/>
              </a:lnSpc>
            </a:pPr>
            <a:r>
              <a:rPr lang="en-US" sz="3737" spc="37">
                <a:solidFill>
                  <a:srgbClr val="F8FBFD"/>
                </a:solidFill>
                <a:latin typeface="Object Sans Bold"/>
              </a:rPr>
              <a:t>It's only used for retirement purposes</a:t>
            </a:r>
          </a:p>
          <a:p>
            <a:pPr>
              <a:lnSpc>
                <a:spcPts val="9343"/>
              </a:lnSpc>
            </a:pPr>
            <a:r>
              <a:rPr lang="en-US" sz="3737" spc="37">
                <a:solidFill>
                  <a:srgbClr val="F8FBFD"/>
                </a:solidFill>
                <a:latin typeface="Object Sans Bold"/>
              </a:rPr>
              <a:t>I have to be 65 to use it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651759" y="100171"/>
            <a:ext cx="1521699" cy="746863"/>
            <a:chOff x="0" y="0"/>
            <a:chExt cx="2028932" cy="995818"/>
          </a:xfrm>
        </p:grpSpPr>
        <p:sp>
          <p:nvSpPr>
            <p:cNvPr id="8" name="Freeform 8"/>
            <p:cNvSpPr/>
            <p:nvPr/>
          </p:nvSpPr>
          <p:spPr>
            <a:xfrm>
              <a:off x="0" y="81648"/>
              <a:ext cx="680092" cy="833488"/>
            </a:xfrm>
            <a:custGeom>
              <a:avLst/>
              <a:gdLst/>
              <a:ahLst/>
              <a:cxnLst/>
              <a:rect l="l" t="t" r="r" b="b"/>
              <a:pathLst>
                <a:path w="680092" h="833488">
                  <a:moveTo>
                    <a:pt x="0" y="0"/>
                  </a:moveTo>
                  <a:lnTo>
                    <a:pt x="680092" y="0"/>
                  </a:lnTo>
                  <a:lnTo>
                    <a:pt x="680092" y="833487"/>
                  </a:lnTo>
                  <a:lnTo>
                    <a:pt x="0" y="83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9" name="AutoShape 9"/>
            <p:cNvSpPr/>
            <p:nvPr/>
          </p:nvSpPr>
          <p:spPr>
            <a:xfrm>
              <a:off x="895234" y="177258"/>
              <a:ext cx="0" cy="581407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Freeform 10">
              <a:hlinkClick r:id="rId5" tooltip="https://boolamoola.com"/>
            </p:cNvPr>
            <p:cNvSpPr/>
            <p:nvPr/>
          </p:nvSpPr>
          <p:spPr>
            <a:xfrm>
              <a:off x="1033114" y="0"/>
              <a:ext cx="995818" cy="995818"/>
            </a:xfrm>
            <a:custGeom>
              <a:avLst/>
              <a:gdLst/>
              <a:ahLst/>
              <a:cxnLst/>
              <a:rect l="l" t="t" r="r" b="b"/>
              <a:pathLst>
                <a:path w="995818" h="995818">
                  <a:moveTo>
                    <a:pt x="0" y="0"/>
                  </a:moveTo>
                  <a:lnTo>
                    <a:pt x="995818" y="0"/>
                  </a:lnTo>
                  <a:lnTo>
                    <a:pt x="995818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C1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701488"/>
            <a:ext cx="7005468" cy="1858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6084" lvl="1" indent="-228042">
              <a:lnSpc>
                <a:spcPts val="2957"/>
              </a:lnSpc>
              <a:buFont typeface="Arial"/>
              <a:buChar char="•"/>
            </a:pPr>
            <a:r>
              <a:rPr lang="en-US" sz="2112">
                <a:solidFill>
                  <a:srgbClr val="FFFFFF"/>
                </a:solidFill>
                <a:latin typeface="Object Sans"/>
              </a:rPr>
              <a:t>Funding until 2037</a:t>
            </a:r>
          </a:p>
          <a:p>
            <a:pPr marL="456084" lvl="1" indent="-228042">
              <a:lnSpc>
                <a:spcPts val="2957"/>
              </a:lnSpc>
              <a:buFont typeface="Arial"/>
              <a:buChar char="•"/>
            </a:pPr>
            <a:r>
              <a:rPr lang="en-US" sz="2112">
                <a:solidFill>
                  <a:srgbClr val="FFFFFF"/>
                </a:solidFill>
                <a:latin typeface="Object Sans"/>
              </a:rPr>
              <a:t>After that, only ~75% of benefits</a:t>
            </a:r>
          </a:p>
          <a:p>
            <a:pPr marL="456084" lvl="1" indent="-228042">
              <a:lnSpc>
                <a:spcPts val="2957"/>
              </a:lnSpc>
              <a:buFont typeface="Arial"/>
              <a:buChar char="•"/>
            </a:pPr>
            <a:r>
              <a:rPr lang="en-US" sz="2112">
                <a:solidFill>
                  <a:srgbClr val="FFFFFF"/>
                </a:solidFill>
                <a:latin typeface="Object Sans"/>
              </a:rPr>
              <a:t>In 2022, you pay into SS, 6.2% of your income up to $147,000 of your first earnings, after that you do not contribute into SS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7770883"/>
            <a:ext cx="6678490" cy="1487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6084" lvl="1" indent="-228042">
              <a:lnSpc>
                <a:spcPts val="2957"/>
              </a:lnSpc>
              <a:buFont typeface="Arial"/>
              <a:buChar char="•"/>
            </a:pPr>
            <a:r>
              <a:rPr lang="en-US" sz="2112">
                <a:solidFill>
                  <a:srgbClr val="FFFFFF"/>
                </a:solidFill>
                <a:latin typeface="Object Sans"/>
              </a:rPr>
              <a:t>Pay stub - FICA (Federal Insurance Contributions Act) deduction</a:t>
            </a:r>
          </a:p>
          <a:p>
            <a:pPr marL="456084" lvl="1" indent="-228042">
              <a:lnSpc>
                <a:spcPts val="2957"/>
              </a:lnSpc>
              <a:buFont typeface="Arial"/>
              <a:buChar char="•"/>
            </a:pPr>
            <a:r>
              <a:rPr lang="en-US" sz="2112">
                <a:solidFill>
                  <a:srgbClr val="FFFFFF"/>
                </a:solidFill>
                <a:latin typeface="Object Sans"/>
              </a:rPr>
              <a:t>Sometimes, OASDI (Old age, Survivors &amp; Disability Insurance)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455812"/>
            <a:ext cx="16230600" cy="2216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987"/>
              </a:lnSpc>
            </a:pPr>
            <a:r>
              <a:rPr lang="en-US" sz="13731" spc="398">
                <a:solidFill>
                  <a:srgbClr val="FFFFFF"/>
                </a:solidFill>
                <a:latin typeface="Paytone One Bold"/>
              </a:rPr>
              <a:t>UNDERSTANDING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859584"/>
            <a:ext cx="4726894" cy="559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3"/>
              </a:lnSpc>
            </a:pPr>
            <a:r>
              <a:rPr lang="en-US" sz="3216">
                <a:solidFill>
                  <a:srgbClr val="FFFFFF"/>
                </a:solidFill>
                <a:latin typeface="Object Sans Bold"/>
              </a:rPr>
              <a:t>Social Security </a:t>
            </a:r>
            <a:r>
              <a:rPr lang="en-US" sz="3216">
                <a:solidFill>
                  <a:srgbClr val="0F4D92"/>
                </a:solidFill>
                <a:latin typeface="Object Sans Bold"/>
              </a:rPr>
              <a:t>Status</a:t>
            </a:r>
            <a:r>
              <a:rPr lang="en-US" sz="3216">
                <a:solidFill>
                  <a:srgbClr val="FFFEFE"/>
                </a:solidFill>
                <a:latin typeface="Object Sans Bold"/>
              </a:rPr>
              <a:t>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6925331"/>
            <a:ext cx="6555852" cy="559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3"/>
              </a:lnSpc>
            </a:pPr>
            <a:r>
              <a:rPr lang="en-US" sz="3216">
                <a:solidFill>
                  <a:srgbClr val="FFFFFF"/>
                </a:solidFill>
                <a:latin typeface="Object Sans Bold"/>
              </a:rPr>
              <a:t>How is Social Security</a:t>
            </a:r>
            <a:r>
              <a:rPr lang="en-US" sz="3216">
                <a:solidFill>
                  <a:srgbClr val="0F4D92"/>
                </a:solidFill>
                <a:latin typeface="Object Sans Bold"/>
              </a:rPr>
              <a:t> Funded</a:t>
            </a:r>
            <a:r>
              <a:rPr lang="en-US" sz="3216">
                <a:solidFill>
                  <a:srgbClr val="FFFFFF"/>
                </a:solidFill>
                <a:latin typeface="Object Sans Bold"/>
              </a:rPr>
              <a:t>?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8034168" y="1777876"/>
            <a:ext cx="9892184" cy="8514959"/>
          </a:xfrm>
          <a:custGeom>
            <a:avLst/>
            <a:gdLst/>
            <a:ahLst/>
            <a:cxnLst/>
            <a:rect l="l" t="t" r="r" b="b"/>
            <a:pathLst>
              <a:path w="9892184" h="8514959">
                <a:moveTo>
                  <a:pt x="9892183" y="0"/>
                </a:moveTo>
                <a:lnTo>
                  <a:pt x="0" y="0"/>
                </a:lnTo>
                <a:lnTo>
                  <a:pt x="0" y="8514960"/>
                </a:lnTo>
                <a:lnTo>
                  <a:pt x="9892183" y="8514960"/>
                </a:lnTo>
                <a:lnTo>
                  <a:pt x="9892183" y="0"/>
                </a:lnTo>
                <a:close/>
              </a:path>
            </a:pathLst>
          </a:custGeom>
          <a:blipFill>
            <a:blip r:embed="rId2"/>
            <a:stretch>
              <a:fillRect l="-51368" t="-87390" r="-68086" b="-19527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87196" y="4816417"/>
            <a:ext cx="326759" cy="268537"/>
          </a:xfrm>
          <a:custGeom>
            <a:avLst/>
            <a:gdLst/>
            <a:ahLst/>
            <a:cxnLst/>
            <a:rect l="l" t="t" r="r" b="b"/>
            <a:pathLst>
              <a:path w="326759" h="268537">
                <a:moveTo>
                  <a:pt x="0" y="0"/>
                </a:moveTo>
                <a:lnTo>
                  <a:pt x="326759" y="0"/>
                </a:lnTo>
                <a:lnTo>
                  <a:pt x="326759" y="268537"/>
                </a:lnTo>
                <a:lnTo>
                  <a:pt x="0" y="2685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87196" y="5176803"/>
            <a:ext cx="326759" cy="268537"/>
          </a:xfrm>
          <a:custGeom>
            <a:avLst/>
            <a:gdLst/>
            <a:ahLst/>
            <a:cxnLst/>
            <a:rect l="l" t="t" r="r" b="b"/>
            <a:pathLst>
              <a:path w="326759" h="268537">
                <a:moveTo>
                  <a:pt x="0" y="0"/>
                </a:moveTo>
                <a:lnTo>
                  <a:pt x="326759" y="0"/>
                </a:lnTo>
                <a:lnTo>
                  <a:pt x="326759" y="268537"/>
                </a:lnTo>
                <a:lnTo>
                  <a:pt x="0" y="2685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87196" y="5533669"/>
            <a:ext cx="326759" cy="268537"/>
          </a:xfrm>
          <a:custGeom>
            <a:avLst/>
            <a:gdLst/>
            <a:ahLst/>
            <a:cxnLst/>
            <a:rect l="l" t="t" r="r" b="b"/>
            <a:pathLst>
              <a:path w="326759" h="268537">
                <a:moveTo>
                  <a:pt x="0" y="0"/>
                </a:moveTo>
                <a:lnTo>
                  <a:pt x="326759" y="0"/>
                </a:lnTo>
                <a:lnTo>
                  <a:pt x="326759" y="268537"/>
                </a:lnTo>
                <a:lnTo>
                  <a:pt x="0" y="2685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87196" y="7887921"/>
            <a:ext cx="326759" cy="268537"/>
          </a:xfrm>
          <a:custGeom>
            <a:avLst/>
            <a:gdLst/>
            <a:ahLst/>
            <a:cxnLst/>
            <a:rect l="l" t="t" r="r" b="b"/>
            <a:pathLst>
              <a:path w="326759" h="268537">
                <a:moveTo>
                  <a:pt x="0" y="0"/>
                </a:moveTo>
                <a:lnTo>
                  <a:pt x="326759" y="0"/>
                </a:lnTo>
                <a:lnTo>
                  <a:pt x="326759" y="268537"/>
                </a:lnTo>
                <a:lnTo>
                  <a:pt x="0" y="2685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87196" y="8594388"/>
            <a:ext cx="326759" cy="268537"/>
          </a:xfrm>
          <a:custGeom>
            <a:avLst/>
            <a:gdLst/>
            <a:ahLst/>
            <a:cxnLst/>
            <a:rect l="l" t="t" r="r" b="b"/>
            <a:pathLst>
              <a:path w="326759" h="268537">
                <a:moveTo>
                  <a:pt x="0" y="0"/>
                </a:moveTo>
                <a:lnTo>
                  <a:pt x="326759" y="0"/>
                </a:lnTo>
                <a:lnTo>
                  <a:pt x="326759" y="268537"/>
                </a:lnTo>
                <a:lnTo>
                  <a:pt x="0" y="2685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87196" y="1558801"/>
            <a:ext cx="6497356" cy="16846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240"/>
              </a:lnSpc>
            </a:pPr>
            <a:r>
              <a:rPr lang="en-US" sz="10171" dirty="0">
                <a:solidFill>
                  <a:srgbClr val="0F4D92"/>
                </a:solidFill>
                <a:latin typeface="Hiatus"/>
              </a:rPr>
              <a:t>Social Security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6651759" y="100171"/>
            <a:ext cx="1521699" cy="746863"/>
            <a:chOff x="0" y="0"/>
            <a:chExt cx="2028932" cy="995818"/>
          </a:xfrm>
        </p:grpSpPr>
        <p:sp>
          <p:nvSpPr>
            <p:cNvPr id="15" name="Freeform 15"/>
            <p:cNvSpPr/>
            <p:nvPr/>
          </p:nvSpPr>
          <p:spPr>
            <a:xfrm>
              <a:off x="0" y="81648"/>
              <a:ext cx="680092" cy="833488"/>
            </a:xfrm>
            <a:custGeom>
              <a:avLst/>
              <a:gdLst/>
              <a:ahLst/>
              <a:cxnLst/>
              <a:rect l="l" t="t" r="r" b="b"/>
              <a:pathLst>
                <a:path w="680092" h="833488">
                  <a:moveTo>
                    <a:pt x="0" y="0"/>
                  </a:moveTo>
                  <a:lnTo>
                    <a:pt x="680092" y="0"/>
                  </a:lnTo>
                  <a:lnTo>
                    <a:pt x="680092" y="833487"/>
                  </a:lnTo>
                  <a:lnTo>
                    <a:pt x="0" y="83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6" name="AutoShape 16"/>
            <p:cNvSpPr/>
            <p:nvPr/>
          </p:nvSpPr>
          <p:spPr>
            <a:xfrm>
              <a:off x="895234" y="177258"/>
              <a:ext cx="0" cy="581407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Freeform 17">
              <a:hlinkClick r:id="rId6" tooltip="https://boolamoola.com"/>
            </p:cNvPr>
            <p:cNvSpPr/>
            <p:nvPr/>
          </p:nvSpPr>
          <p:spPr>
            <a:xfrm>
              <a:off x="1033114" y="0"/>
              <a:ext cx="995818" cy="995818"/>
            </a:xfrm>
            <a:custGeom>
              <a:avLst/>
              <a:gdLst/>
              <a:ahLst/>
              <a:cxnLst/>
              <a:rect l="l" t="t" r="r" b="b"/>
              <a:pathLst>
                <a:path w="995818" h="995818">
                  <a:moveTo>
                    <a:pt x="0" y="0"/>
                  </a:moveTo>
                  <a:lnTo>
                    <a:pt x="995818" y="0"/>
                  </a:lnTo>
                  <a:lnTo>
                    <a:pt x="995818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770</Words>
  <Application>Microsoft Office PowerPoint</Application>
  <PresentationFormat>Custom</PresentationFormat>
  <Paragraphs>173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Object Sans Bold</vt:lpstr>
      <vt:lpstr>Arial</vt:lpstr>
      <vt:lpstr>Object Sans</vt:lpstr>
      <vt:lpstr>Paytone One Bold</vt:lpstr>
      <vt:lpstr>Hiatus</vt:lpstr>
      <vt:lpstr>Object Sans Bold Bold</vt:lpstr>
      <vt:lpstr>Calibri</vt:lpstr>
      <vt:lpstr>Paytone One</vt:lpstr>
      <vt:lpstr>Poppins Medium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Yale School of Medicine - Budgeting &amp; Cash Flow 101</dc:title>
  <dc:creator>Dalton</dc:creator>
  <cp:lastModifiedBy>Dalton Everett</cp:lastModifiedBy>
  <cp:revision>2</cp:revision>
  <dcterms:created xsi:type="dcterms:W3CDTF">2006-08-16T00:00:00Z</dcterms:created>
  <dcterms:modified xsi:type="dcterms:W3CDTF">2023-06-22T16:40:34Z</dcterms:modified>
  <dc:identifier>DAFLrLFlAYg</dc:identifier>
</cp:coreProperties>
</file>