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8288000" cy="10287000"/>
  <p:notesSz cx="6858000" cy="9144000"/>
  <p:embeddedFontLst>
    <p:embeddedFont>
      <p:font typeface="Calibri" panose="020F0502020204030204" pitchFamily="34" charset="0"/>
      <p:regular r:id="rId20"/>
      <p:bold r:id="rId21"/>
      <p:italic r:id="rId22"/>
      <p:boldItalic r:id="rId23"/>
    </p:embeddedFont>
    <p:embeddedFont>
      <p:font typeface="Hiatus" charset="0"/>
      <p:regular r:id="rId24"/>
    </p:embeddedFont>
    <p:embeddedFont>
      <p:font typeface="Object Sans" panose="020B0604020202020204" charset="0"/>
      <p:regular r:id="rId25"/>
    </p:embeddedFont>
    <p:embeddedFont>
      <p:font typeface="Object Sans Bold" panose="020B0604020202020204" charset="0"/>
      <p:regular r:id="rId26"/>
    </p:embeddedFont>
    <p:embeddedFont>
      <p:font typeface="Paytone One" panose="020B0604020202020204" charset="0"/>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4D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60896" autoAdjust="0"/>
  </p:normalViewPr>
  <p:slideViewPr>
    <p:cSldViewPr>
      <p:cViewPr>
        <p:scale>
          <a:sx n="33" d="100"/>
          <a:sy n="33" d="100"/>
        </p:scale>
        <p:origin x="2934" y="4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22.06.2023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As you make choices in how you finance your education, consider the following tips that can help you borrow responsibly:</a:t>
            </a:r>
          </a:p>
          <a:p>
            <a:endParaRPr lang="en-US" dirty="0"/>
          </a:p>
          <a:p>
            <a:pPr marL="171450" indent="-171450">
              <a:buFont typeface="Arial" panose="020B0604020202020204" pitchFamily="34" charset="0"/>
              <a:buChar char="•"/>
            </a:pPr>
            <a:r>
              <a:rPr lang="en-US" dirty="0"/>
              <a:t>Plan ahead: Budget your expenses at the start of every quarter and only borrow student loans that you’ll need to pay your school-related costs.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Look to scholarships and grants to cover the costs of higher education. Since scholarships and grants don’t have to be paid back, they’re free money to put toward the cost of your education.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Make interest-only payments on your student loans while you’re in school to save money in the long run when you’re repaying your loans.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Take advantage of tax benefits or incentives that are associated with your tuition and/or student loans.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Estimate the amount of debt you can afford. Use a repayment calculator to figure how much you’ll need to make your monthly loan repayments once you graduate.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If you are struggling to make loan payments, contact your lender. It is critical that you communicate your situation with your lender so that you can make appropriate arrangements that will protect your credit score.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Stay on schedule. Repaying a student loan on time can create and build an excellent credit history.</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If you can prepay a student loan, do so. You won’t incur any penalties and you’ll save on the total interest due.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marL="171450" indent="-171450">
              <a:buFont typeface="Arial" panose="020B0604020202020204" pitchFamily="34" charset="0"/>
              <a:buChar char="•"/>
            </a:pPr>
            <a:r>
              <a:rPr lang="en-US" dirty="0"/>
              <a:t>Secured Loans: Typically lent by a bank to an individual or business and backed by a physical asset, which is used as collateral for the loan.​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Creditworthiness helps determine the ability to get the loan but and how much interest the borrower will pay​.</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Unsecured Loans: Typically lent by a bank to an individual or business without being backed by a physical asset​. The collateral is typically the paying ability of the individual or business​.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Good Debt: Used to purchase assets that appreciate in value​. Typically, lower interest rates than unsecured debt​. Tax deductions available.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Bad Debt: Interest rates are typically higher than secured debt​; Interest is not deductible.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hyperlink" Target="https://boolamoola.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15.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hyperlink" Target="https://boolamoola.com" TargetMode="External"/><Relationship Id="rId5" Type="http://schemas.openxmlformats.org/officeDocument/2006/relationships/image" Target="../media/image2.png"/><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15.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hyperlink" Target="https://boolamoola.com" TargetMode="External"/><Relationship Id="rId5" Type="http://schemas.openxmlformats.org/officeDocument/2006/relationships/image" Target="../media/image2.png"/><Relationship Id="rId4" Type="http://schemas.openxmlformats.org/officeDocument/2006/relationships/image" Target="../media/image45.sv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15.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hyperlink" Target="https://boolamoola.com" TargetMode="External"/><Relationship Id="rId5" Type="http://schemas.openxmlformats.org/officeDocument/2006/relationships/image" Target="../media/image2.png"/><Relationship Id="rId4" Type="http://schemas.openxmlformats.org/officeDocument/2006/relationships/image" Target="../media/image48.svg"/></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0.png"/><Relationship Id="rId7" Type="http://schemas.openxmlformats.org/officeDocument/2006/relationships/image" Target="../media/image52.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15.png"/><Relationship Id="rId4" Type="http://schemas.openxmlformats.org/officeDocument/2006/relationships/image" Target="../media/image51.svg"/><Relationship Id="rId9" Type="http://schemas.openxmlformats.org/officeDocument/2006/relationships/hyperlink" Target="https://boolamoola.com"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54.svg"/><Relationship Id="rId7" Type="http://schemas.openxmlformats.org/officeDocument/2006/relationships/image" Target="../media/image15.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hyperlink" Target="https://boolamoola.com" TargetMode="External"/><Relationship Id="rId5" Type="http://schemas.openxmlformats.org/officeDocument/2006/relationships/image" Target="../media/image2.png"/><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6.png"/><Relationship Id="rId7" Type="http://schemas.openxmlformats.org/officeDocument/2006/relationships/hyperlink" Target="https://boolamoola.com" TargetMode="External"/><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58.svg"/><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9.png"/><Relationship Id="rId7" Type="http://schemas.openxmlformats.org/officeDocument/2006/relationships/hyperlink" Target="https://boolamoola.com" TargetMode="External"/><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58.svg"/><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8.png"/><Relationship Id="rId7" Type="http://schemas.openxmlformats.org/officeDocument/2006/relationships/hyperlink" Target="https://boolamoola.com" TargetMode="External"/><Relationship Id="rId12" Type="http://schemas.openxmlformats.org/officeDocument/2006/relationships/hyperlink" Target="http://www.htk.com/" TargetMode="External"/><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61.svg"/><Relationship Id="rId11" Type="http://schemas.openxmlformats.org/officeDocument/2006/relationships/hyperlink" Target="http://calendly.com/acrookshank" TargetMode="External"/><Relationship Id="rId5" Type="http://schemas.openxmlformats.org/officeDocument/2006/relationships/image" Target="../media/image60.png"/><Relationship Id="rId10" Type="http://schemas.openxmlformats.org/officeDocument/2006/relationships/hyperlink" Target="http://calendly.com/nedeen-1" TargetMode="External"/><Relationship Id="rId4" Type="http://schemas.openxmlformats.org/officeDocument/2006/relationships/image" Target="../media/image7.png"/><Relationship Id="rId9" Type="http://schemas.openxmlformats.org/officeDocument/2006/relationships/hyperlink" Target="http://calendly.com/jcaserta"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5.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hyperlink" Target="https://boolamoola.com" TargetMode="External"/><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2.pn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pn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4.xml.rels><?xml version="1.0" encoding="UTF-8" standalone="yes"?>
<Relationships xmlns="http://schemas.openxmlformats.org/package/2006/relationships"><Relationship Id="rId8" Type="http://schemas.openxmlformats.org/officeDocument/2006/relationships/hyperlink" Target="https://boolamoola.com" TargetMode="External"/><Relationship Id="rId3" Type="http://schemas.openxmlformats.org/officeDocument/2006/relationships/image" Target="../media/image19.png"/><Relationship Id="rId7"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hyperlink" Target="https://boolamoola.com" TargetMode="Externa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1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hyperlink" Target="https://boolamoola.com"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8.svg"/><Relationship Id="rId11" Type="http://schemas.openxmlformats.org/officeDocument/2006/relationships/image" Target="../media/image2.pn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4.svg"/><Relationship Id="rId7" Type="http://schemas.openxmlformats.org/officeDocument/2006/relationships/hyperlink" Target="https://boolamoola.com" TargetMode="External"/><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6.sv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8.svg"/><Relationship Id="rId7" Type="http://schemas.openxmlformats.org/officeDocument/2006/relationships/image" Target="../media/image22.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40.svg"/><Relationship Id="rId10" Type="http://schemas.openxmlformats.org/officeDocument/2006/relationships/image" Target="../media/image15.png"/><Relationship Id="rId4" Type="http://schemas.openxmlformats.org/officeDocument/2006/relationships/image" Target="../media/image39.png"/><Relationship Id="rId9" Type="http://schemas.openxmlformats.org/officeDocument/2006/relationships/hyperlink" Target="https://boolamoola.co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5.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hyperlink" Target="https://boolamoola.com" TargetMode="External"/><Relationship Id="rId5" Type="http://schemas.openxmlformats.org/officeDocument/2006/relationships/image" Target="../media/image2.png"/><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F4D92"/>
        </a:solidFill>
        <a:effectLst/>
      </p:bgPr>
    </p:bg>
    <p:spTree>
      <p:nvGrpSpPr>
        <p:cNvPr id="1" name=""/>
        <p:cNvGrpSpPr/>
        <p:nvPr/>
      </p:nvGrpSpPr>
      <p:grpSpPr>
        <a:xfrm>
          <a:off x="0" y="0"/>
          <a:ext cx="0" cy="0"/>
          <a:chOff x="0" y="0"/>
          <a:chExt cx="0" cy="0"/>
        </a:xfrm>
      </p:grpSpPr>
      <p:sp>
        <p:nvSpPr>
          <p:cNvPr id="2" name="Freeform 2"/>
          <p:cNvSpPr/>
          <p:nvPr/>
        </p:nvSpPr>
        <p:spPr>
          <a:xfrm>
            <a:off x="-3657600" y="0"/>
            <a:ext cx="14819877" cy="10287000"/>
          </a:xfrm>
          <a:custGeom>
            <a:avLst/>
            <a:gdLst/>
            <a:ahLst/>
            <a:cxnLst/>
            <a:rect l="l" t="t" r="r" b="b"/>
            <a:pathLst>
              <a:path w="15213505" h="10915310">
                <a:moveTo>
                  <a:pt x="0" y="0"/>
                </a:moveTo>
                <a:lnTo>
                  <a:pt x="15213505" y="0"/>
                </a:lnTo>
                <a:lnTo>
                  <a:pt x="15213505" y="10915309"/>
                </a:lnTo>
                <a:lnTo>
                  <a:pt x="0" y="10915309"/>
                </a:lnTo>
                <a:lnTo>
                  <a:pt x="0" y="0"/>
                </a:lnTo>
                <a:close/>
              </a:path>
            </a:pathLst>
          </a:custGeom>
          <a:blipFill>
            <a:blip r:embed="rId2"/>
            <a:stretch>
              <a:fillRect r="-7688"/>
            </a:stretch>
          </a:blipFill>
        </p:spPr>
      </p:sp>
      <p:sp>
        <p:nvSpPr>
          <p:cNvPr id="3" name="TextBox 3"/>
          <p:cNvSpPr txBox="1"/>
          <p:nvPr/>
        </p:nvSpPr>
        <p:spPr>
          <a:xfrm>
            <a:off x="1028700" y="2703649"/>
            <a:ext cx="16399571" cy="2472029"/>
          </a:xfrm>
          <a:prstGeom prst="rect">
            <a:avLst/>
          </a:prstGeom>
        </p:spPr>
        <p:txBody>
          <a:bodyPr lIns="0" tIns="0" rIns="0" bIns="0" rtlCol="0" anchor="t">
            <a:spAutoFit/>
          </a:bodyPr>
          <a:lstStyle/>
          <a:p>
            <a:pPr>
              <a:lnSpc>
                <a:spcPts val="20196"/>
              </a:lnSpc>
            </a:pPr>
            <a:r>
              <a:rPr lang="en-US" sz="14426">
                <a:solidFill>
                  <a:srgbClr val="FFFFFF"/>
                </a:solidFill>
                <a:latin typeface="Paytone One"/>
              </a:rPr>
              <a:t>UNDERSTANDING</a:t>
            </a:r>
          </a:p>
        </p:txBody>
      </p:sp>
      <p:sp>
        <p:nvSpPr>
          <p:cNvPr id="4" name="TextBox 4"/>
          <p:cNvSpPr txBox="1"/>
          <p:nvPr/>
        </p:nvSpPr>
        <p:spPr>
          <a:xfrm>
            <a:off x="13487401" y="3313906"/>
            <a:ext cx="2973826" cy="2632452"/>
          </a:xfrm>
          <a:prstGeom prst="rect">
            <a:avLst/>
          </a:prstGeom>
        </p:spPr>
        <p:txBody>
          <a:bodyPr wrap="square" lIns="0" tIns="0" rIns="0" bIns="0" rtlCol="0" anchor="t">
            <a:spAutoFit/>
          </a:bodyPr>
          <a:lstStyle/>
          <a:p>
            <a:pPr algn="ctr">
              <a:lnSpc>
                <a:spcPts val="22203"/>
              </a:lnSpc>
            </a:pPr>
            <a:r>
              <a:rPr lang="en-US" sz="15859" dirty="0">
                <a:solidFill>
                  <a:srgbClr val="41C1BA"/>
                </a:solidFill>
                <a:latin typeface="Hiatus"/>
              </a:rPr>
              <a:t>Debt</a:t>
            </a:r>
          </a:p>
        </p:txBody>
      </p:sp>
      <p:sp>
        <p:nvSpPr>
          <p:cNvPr id="5" name="Freeform 5"/>
          <p:cNvSpPr/>
          <p:nvPr/>
        </p:nvSpPr>
        <p:spPr>
          <a:xfrm>
            <a:off x="14716528" y="1372616"/>
            <a:ext cx="796118" cy="975683"/>
          </a:xfrm>
          <a:custGeom>
            <a:avLst/>
            <a:gdLst/>
            <a:ahLst/>
            <a:cxnLst/>
            <a:rect l="l" t="t" r="r" b="b"/>
            <a:pathLst>
              <a:path w="796118" h="975683">
                <a:moveTo>
                  <a:pt x="0" y="0"/>
                </a:moveTo>
                <a:lnTo>
                  <a:pt x="796118" y="0"/>
                </a:lnTo>
                <a:lnTo>
                  <a:pt x="796118" y="975684"/>
                </a:lnTo>
                <a:lnTo>
                  <a:pt x="0" y="975684"/>
                </a:lnTo>
                <a:lnTo>
                  <a:pt x="0" y="0"/>
                </a:lnTo>
                <a:close/>
              </a:path>
            </a:pathLst>
          </a:custGeom>
          <a:blipFill>
            <a:blip r:embed="rId3"/>
            <a:stretch>
              <a:fillRect/>
            </a:stretch>
          </a:blipFill>
        </p:spPr>
      </p:sp>
      <p:sp>
        <p:nvSpPr>
          <p:cNvPr id="6" name="AutoShape 6"/>
          <p:cNvSpPr/>
          <p:nvPr/>
        </p:nvSpPr>
        <p:spPr>
          <a:xfrm>
            <a:off x="15764492" y="1484538"/>
            <a:ext cx="0" cy="680597"/>
          </a:xfrm>
          <a:prstGeom prst="line">
            <a:avLst/>
          </a:prstGeom>
          <a:ln w="28575" cap="flat">
            <a:solidFill>
              <a:srgbClr val="FFFFFF"/>
            </a:solidFill>
            <a:prstDash val="solid"/>
            <a:headEnd type="none" w="sm" len="sm"/>
            <a:tailEnd type="none" w="sm" len="sm"/>
          </a:ln>
        </p:spPr>
      </p:sp>
      <p:sp>
        <p:nvSpPr>
          <p:cNvPr id="7" name="Freeform 7">
            <a:hlinkClick r:id="rId4" tooltip="https://boolamoola.com"/>
          </p:cNvPr>
          <p:cNvSpPr/>
          <p:nvPr/>
        </p:nvSpPr>
        <p:spPr>
          <a:xfrm>
            <a:off x="15925895" y="1277039"/>
            <a:ext cx="1165708" cy="1165708"/>
          </a:xfrm>
          <a:custGeom>
            <a:avLst/>
            <a:gdLst/>
            <a:ahLst/>
            <a:cxnLst/>
            <a:rect l="l" t="t" r="r" b="b"/>
            <a:pathLst>
              <a:path w="1165708" h="1165708">
                <a:moveTo>
                  <a:pt x="0" y="0"/>
                </a:moveTo>
                <a:lnTo>
                  <a:pt x="1165708" y="0"/>
                </a:lnTo>
                <a:lnTo>
                  <a:pt x="1165708" y="1165708"/>
                </a:lnTo>
                <a:lnTo>
                  <a:pt x="0" y="1165708"/>
                </a:lnTo>
                <a:lnTo>
                  <a:pt x="0" y="0"/>
                </a:lnTo>
                <a:close/>
              </a:path>
            </a:pathLst>
          </a:custGeom>
          <a:blipFill>
            <a:blip r:embed="rId5"/>
            <a:stretch>
              <a:fillRect/>
            </a:stretch>
          </a:blipFill>
        </p:spPr>
      </p:sp>
      <p:sp>
        <p:nvSpPr>
          <p:cNvPr id="8" name="TextBox 8"/>
          <p:cNvSpPr txBox="1"/>
          <p:nvPr/>
        </p:nvSpPr>
        <p:spPr>
          <a:xfrm>
            <a:off x="11506200" y="7286903"/>
            <a:ext cx="5623781" cy="474938"/>
          </a:xfrm>
          <a:prstGeom prst="rect">
            <a:avLst/>
          </a:prstGeom>
        </p:spPr>
        <p:txBody>
          <a:bodyPr wrap="square" lIns="0" tIns="0" rIns="0" bIns="0" rtlCol="0" anchor="t">
            <a:spAutoFit/>
          </a:bodyPr>
          <a:lstStyle/>
          <a:p>
            <a:pPr algn="ctr">
              <a:lnSpc>
                <a:spcPts val="3982"/>
              </a:lnSpc>
            </a:pPr>
            <a:r>
              <a:rPr lang="en-US" sz="2844" dirty="0">
                <a:solidFill>
                  <a:srgbClr val="FFFFFF"/>
                </a:solidFill>
                <a:latin typeface="Object Sans Bold"/>
              </a:rPr>
              <a:t>Managing your loans and debt.</a:t>
            </a:r>
          </a:p>
        </p:txBody>
      </p:sp>
      <p:sp>
        <p:nvSpPr>
          <p:cNvPr id="9" name="Freeform 9"/>
          <p:cNvSpPr/>
          <p:nvPr/>
        </p:nvSpPr>
        <p:spPr>
          <a:xfrm rot="667695">
            <a:off x="14280766" y="7657897"/>
            <a:ext cx="1218204" cy="260391"/>
          </a:xfrm>
          <a:custGeom>
            <a:avLst/>
            <a:gdLst/>
            <a:ahLst/>
            <a:cxnLst/>
            <a:rect l="l" t="t" r="r" b="b"/>
            <a:pathLst>
              <a:path w="1218204" h="260391">
                <a:moveTo>
                  <a:pt x="0" y="0"/>
                </a:moveTo>
                <a:lnTo>
                  <a:pt x="1218204" y="0"/>
                </a:lnTo>
                <a:lnTo>
                  <a:pt x="1218204" y="260391"/>
                </a:lnTo>
                <a:lnTo>
                  <a:pt x="0" y="2603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667695">
            <a:off x="16027420" y="7655954"/>
            <a:ext cx="1218204" cy="260391"/>
          </a:xfrm>
          <a:custGeom>
            <a:avLst/>
            <a:gdLst/>
            <a:ahLst/>
            <a:cxnLst/>
            <a:rect l="l" t="t" r="r" b="b"/>
            <a:pathLst>
              <a:path w="1218204" h="260391">
                <a:moveTo>
                  <a:pt x="0" y="0"/>
                </a:moveTo>
                <a:lnTo>
                  <a:pt x="1218204" y="0"/>
                </a:lnTo>
                <a:lnTo>
                  <a:pt x="1218204" y="260391"/>
                </a:lnTo>
                <a:lnTo>
                  <a:pt x="0" y="2603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1C1BA"/>
        </a:solidFill>
        <a:effectLst/>
      </p:bgPr>
    </p:bg>
    <p:spTree>
      <p:nvGrpSpPr>
        <p:cNvPr id="1" name=""/>
        <p:cNvGrpSpPr/>
        <p:nvPr/>
      </p:nvGrpSpPr>
      <p:grpSpPr>
        <a:xfrm>
          <a:off x="0" y="0"/>
          <a:ext cx="0" cy="0"/>
          <a:chOff x="0" y="0"/>
          <a:chExt cx="0" cy="0"/>
        </a:xfrm>
      </p:grpSpPr>
      <p:grpSp>
        <p:nvGrpSpPr>
          <p:cNvPr id="2" name="Group 2"/>
          <p:cNvGrpSpPr/>
          <p:nvPr/>
        </p:nvGrpSpPr>
        <p:grpSpPr>
          <a:xfrm>
            <a:off x="2056908" y="3368924"/>
            <a:ext cx="14238124" cy="5889376"/>
            <a:chOff x="0" y="0"/>
            <a:chExt cx="3003058" cy="1242168"/>
          </a:xfrm>
        </p:grpSpPr>
        <p:sp>
          <p:nvSpPr>
            <p:cNvPr id="3" name="Freeform 3"/>
            <p:cNvSpPr/>
            <p:nvPr/>
          </p:nvSpPr>
          <p:spPr>
            <a:xfrm>
              <a:off x="0" y="0"/>
              <a:ext cx="3003058" cy="1242168"/>
            </a:xfrm>
            <a:custGeom>
              <a:avLst/>
              <a:gdLst/>
              <a:ahLst/>
              <a:cxnLst/>
              <a:rect l="l" t="t" r="r" b="b"/>
              <a:pathLst>
                <a:path w="3003058" h="1242168">
                  <a:moveTo>
                    <a:pt x="0" y="0"/>
                  </a:moveTo>
                  <a:lnTo>
                    <a:pt x="3003058" y="0"/>
                  </a:lnTo>
                  <a:lnTo>
                    <a:pt x="3003058" y="1242168"/>
                  </a:lnTo>
                  <a:lnTo>
                    <a:pt x="0" y="1242168"/>
                  </a:lnTo>
                  <a:close/>
                </a:path>
              </a:pathLst>
            </a:custGeom>
            <a:solidFill>
              <a:srgbClr val="0F4D92"/>
            </a:solidFill>
          </p:spPr>
        </p:sp>
        <p:sp>
          <p:nvSpPr>
            <p:cNvPr id="4" name="TextBox 4"/>
            <p:cNvSpPr txBox="1"/>
            <p:nvPr/>
          </p:nvSpPr>
          <p:spPr>
            <a:xfrm>
              <a:off x="0" y="0"/>
              <a:ext cx="812800" cy="812800"/>
            </a:xfrm>
            <a:prstGeom prst="rect">
              <a:avLst/>
            </a:prstGeom>
          </p:spPr>
          <p:txBody>
            <a:bodyPr lIns="50800" tIns="50800" rIns="50800" bIns="50800" rtlCol="0" anchor="ctr"/>
            <a:lstStyle/>
            <a:p>
              <a:pPr algn="ctr">
                <a:lnSpc>
                  <a:spcPts val="3179"/>
                </a:lnSpc>
              </a:pPr>
              <a:endParaRPr/>
            </a:p>
          </p:txBody>
        </p:sp>
      </p:grpSp>
      <p:sp>
        <p:nvSpPr>
          <p:cNvPr id="5" name="Freeform 5"/>
          <p:cNvSpPr/>
          <p:nvPr/>
        </p:nvSpPr>
        <p:spPr>
          <a:xfrm>
            <a:off x="1954080" y="3213415"/>
            <a:ext cx="14194918" cy="5897516"/>
          </a:xfrm>
          <a:custGeom>
            <a:avLst/>
            <a:gdLst/>
            <a:ahLst/>
            <a:cxnLst/>
            <a:rect l="l" t="t" r="r" b="b"/>
            <a:pathLst>
              <a:path w="14194918" h="5897516">
                <a:moveTo>
                  <a:pt x="0" y="0"/>
                </a:moveTo>
                <a:lnTo>
                  <a:pt x="14194918" y="0"/>
                </a:lnTo>
                <a:lnTo>
                  <a:pt x="14194918" y="5897516"/>
                </a:lnTo>
                <a:lnTo>
                  <a:pt x="0" y="5897516"/>
                </a:lnTo>
                <a:lnTo>
                  <a:pt x="0" y="0"/>
                </a:lnTo>
                <a:close/>
              </a:path>
            </a:pathLst>
          </a:custGeom>
          <a:blipFill>
            <a:blip r:embed="rId2"/>
            <a:stretch>
              <a:fillRect l="-2094" t="-3490" r="-2094" b="-2714"/>
            </a:stretch>
          </a:blipFill>
        </p:spPr>
      </p:sp>
      <p:grpSp>
        <p:nvGrpSpPr>
          <p:cNvPr id="6" name="Group 6"/>
          <p:cNvGrpSpPr/>
          <p:nvPr/>
        </p:nvGrpSpPr>
        <p:grpSpPr>
          <a:xfrm>
            <a:off x="1200001" y="644033"/>
            <a:ext cx="15316629" cy="1795907"/>
            <a:chOff x="0" y="0"/>
            <a:chExt cx="20422171" cy="2394542"/>
          </a:xfrm>
        </p:grpSpPr>
        <p:sp>
          <p:nvSpPr>
            <p:cNvPr id="7" name="TextBox 7"/>
            <p:cNvSpPr txBox="1"/>
            <p:nvPr/>
          </p:nvSpPr>
          <p:spPr>
            <a:xfrm>
              <a:off x="1005438" y="855422"/>
              <a:ext cx="19416734" cy="1539120"/>
            </a:xfrm>
            <a:prstGeom prst="rect">
              <a:avLst/>
            </a:prstGeom>
          </p:spPr>
          <p:txBody>
            <a:bodyPr lIns="0" tIns="0" rIns="0" bIns="0" rtlCol="0" anchor="t">
              <a:spAutoFit/>
            </a:bodyPr>
            <a:lstStyle/>
            <a:p>
              <a:pPr>
                <a:lnSpc>
                  <a:spcPts val="4624"/>
                </a:lnSpc>
              </a:pPr>
              <a:r>
                <a:rPr lang="en-US" sz="3303">
                  <a:solidFill>
                    <a:srgbClr val="FFFEFE"/>
                  </a:solidFill>
                  <a:latin typeface="Object Sans Bold"/>
                </a:rPr>
                <a:t>Depending on the loan and when it was disbursed, interest rates can</a:t>
              </a:r>
            </a:p>
            <a:p>
              <a:pPr>
                <a:lnSpc>
                  <a:spcPts val="4624"/>
                </a:lnSpc>
              </a:pPr>
              <a:r>
                <a:rPr lang="en-US" sz="3303">
                  <a:solidFill>
                    <a:srgbClr val="FFFEFE"/>
                  </a:solidFill>
                  <a:latin typeface="Object Sans Bold"/>
                </a:rPr>
                <a:t>range from 5.3% to 7.9%</a:t>
              </a:r>
            </a:p>
          </p:txBody>
        </p:sp>
        <p:sp>
          <p:nvSpPr>
            <p:cNvPr id="8" name="Freeform 8"/>
            <p:cNvSpPr/>
            <p:nvPr/>
          </p:nvSpPr>
          <p:spPr>
            <a:xfrm rot="3572113">
              <a:off x="419506" y="-45282"/>
              <a:ext cx="671261" cy="1357328"/>
            </a:xfrm>
            <a:custGeom>
              <a:avLst/>
              <a:gdLst/>
              <a:ahLst/>
              <a:cxnLst/>
              <a:rect l="l" t="t" r="r" b="b"/>
              <a:pathLst>
                <a:path w="671261" h="1357328">
                  <a:moveTo>
                    <a:pt x="0" y="0"/>
                  </a:moveTo>
                  <a:lnTo>
                    <a:pt x="671260" y="0"/>
                  </a:lnTo>
                  <a:lnTo>
                    <a:pt x="671260" y="1357328"/>
                  </a:lnTo>
                  <a:lnTo>
                    <a:pt x="0" y="13573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grpSp>
        <p:nvGrpSpPr>
          <p:cNvPr id="9" name="Group 9"/>
          <p:cNvGrpSpPr/>
          <p:nvPr/>
        </p:nvGrpSpPr>
        <p:grpSpPr>
          <a:xfrm>
            <a:off x="16651759" y="100171"/>
            <a:ext cx="1521699" cy="746863"/>
            <a:chOff x="0" y="0"/>
            <a:chExt cx="2028932" cy="995818"/>
          </a:xfrm>
        </p:grpSpPr>
        <p:sp>
          <p:nvSpPr>
            <p:cNvPr id="10" name="Freeform 10"/>
            <p:cNvSpPr/>
            <p:nvPr/>
          </p:nvSpPr>
          <p:spPr>
            <a:xfrm>
              <a:off x="0" y="81648"/>
              <a:ext cx="680092" cy="833488"/>
            </a:xfrm>
            <a:custGeom>
              <a:avLst/>
              <a:gdLst/>
              <a:ahLst/>
              <a:cxnLst/>
              <a:rect l="l" t="t" r="r" b="b"/>
              <a:pathLst>
                <a:path w="680092" h="833488">
                  <a:moveTo>
                    <a:pt x="0" y="0"/>
                  </a:moveTo>
                  <a:lnTo>
                    <a:pt x="680092" y="0"/>
                  </a:lnTo>
                  <a:lnTo>
                    <a:pt x="680092" y="833487"/>
                  </a:lnTo>
                  <a:lnTo>
                    <a:pt x="0" y="833487"/>
                  </a:lnTo>
                  <a:lnTo>
                    <a:pt x="0" y="0"/>
                  </a:lnTo>
                  <a:close/>
                </a:path>
              </a:pathLst>
            </a:custGeom>
            <a:blipFill>
              <a:blip r:embed="rId5"/>
              <a:stretch>
                <a:fillRect/>
              </a:stretch>
            </a:blipFill>
          </p:spPr>
        </p:sp>
        <p:sp>
          <p:nvSpPr>
            <p:cNvPr id="11" name="AutoShape 11"/>
            <p:cNvSpPr/>
            <p:nvPr/>
          </p:nvSpPr>
          <p:spPr>
            <a:xfrm>
              <a:off x="895234" y="177258"/>
              <a:ext cx="0" cy="581407"/>
            </a:xfrm>
            <a:prstGeom prst="line">
              <a:avLst/>
            </a:prstGeom>
            <a:ln w="25400" cap="flat">
              <a:solidFill>
                <a:srgbClr val="FFFFFF"/>
              </a:solidFill>
              <a:prstDash val="solid"/>
              <a:headEnd type="none" w="sm" len="sm"/>
              <a:tailEnd type="none" w="sm" len="sm"/>
            </a:ln>
          </p:spPr>
        </p:sp>
        <p:sp>
          <p:nvSpPr>
            <p:cNvPr id="12" name="Freeform 12">
              <a:hlinkClick r:id="rId6" tooltip="https://boolamoola.com"/>
            </p:cNvPr>
            <p:cNvSpPr/>
            <p:nvPr/>
          </p:nvSpPr>
          <p:spPr>
            <a:xfrm>
              <a:off x="1033114" y="0"/>
              <a:ext cx="995818" cy="995818"/>
            </a:xfrm>
            <a:custGeom>
              <a:avLst/>
              <a:gdLst/>
              <a:ahLst/>
              <a:cxnLst/>
              <a:rect l="l" t="t" r="r" b="b"/>
              <a:pathLst>
                <a:path w="995818" h="995818">
                  <a:moveTo>
                    <a:pt x="0" y="0"/>
                  </a:moveTo>
                  <a:lnTo>
                    <a:pt x="995818" y="0"/>
                  </a:lnTo>
                  <a:lnTo>
                    <a:pt x="995818" y="995818"/>
                  </a:lnTo>
                  <a:lnTo>
                    <a:pt x="0" y="995818"/>
                  </a:lnTo>
                  <a:lnTo>
                    <a:pt x="0" y="0"/>
                  </a:lnTo>
                  <a:close/>
                </a:path>
              </a:pathLst>
            </a:custGeom>
            <a:blipFill>
              <a:blip r:embed="rId7"/>
              <a:stretch>
                <a:fillRect/>
              </a:stretch>
            </a:blipFill>
          </p:spPr>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1C1BA"/>
        </a:solidFill>
        <a:effectLst/>
      </p:bgPr>
    </p:bg>
    <p:spTree>
      <p:nvGrpSpPr>
        <p:cNvPr id="1" name=""/>
        <p:cNvGrpSpPr/>
        <p:nvPr/>
      </p:nvGrpSpPr>
      <p:grpSpPr>
        <a:xfrm>
          <a:off x="0" y="0"/>
          <a:ext cx="0" cy="0"/>
          <a:chOff x="0" y="0"/>
          <a:chExt cx="0" cy="0"/>
        </a:xfrm>
      </p:grpSpPr>
      <p:grpSp>
        <p:nvGrpSpPr>
          <p:cNvPr id="2" name="Group 2"/>
          <p:cNvGrpSpPr/>
          <p:nvPr/>
        </p:nvGrpSpPr>
        <p:grpSpPr>
          <a:xfrm>
            <a:off x="6690722" y="1351447"/>
            <a:ext cx="10568578" cy="7696055"/>
            <a:chOff x="0" y="0"/>
            <a:chExt cx="2384904" cy="1736691"/>
          </a:xfrm>
        </p:grpSpPr>
        <p:sp>
          <p:nvSpPr>
            <p:cNvPr id="3" name="Freeform 3"/>
            <p:cNvSpPr/>
            <p:nvPr/>
          </p:nvSpPr>
          <p:spPr>
            <a:xfrm>
              <a:off x="0" y="0"/>
              <a:ext cx="2384904" cy="1736691"/>
            </a:xfrm>
            <a:custGeom>
              <a:avLst/>
              <a:gdLst/>
              <a:ahLst/>
              <a:cxnLst/>
              <a:rect l="l" t="t" r="r" b="b"/>
              <a:pathLst>
                <a:path w="2384904" h="1736691">
                  <a:moveTo>
                    <a:pt x="0" y="0"/>
                  </a:moveTo>
                  <a:lnTo>
                    <a:pt x="2384904" y="0"/>
                  </a:lnTo>
                  <a:lnTo>
                    <a:pt x="2384904" y="1736691"/>
                  </a:lnTo>
                  <a:lnTo>
                    <a:pt x="0" y="1736691"/>
                  </a:lnTo>
                  <a:close/>
                </a:path>
              </a:pathLst>
            </a:custGeom>
            <a:solidFill>
              <a:srgbClr val="0F4D92"/>
            </a:solidFill>
          </p:spPr>
        </p:sp>
        <p:sp>
          <p:nvSpPr>
            <p:cNvPr id="4" name="TextBox 4"/>
            <p:cNvSpPr txBox="1"/>
            <p:nvPr/>
          </p:nvSpPr>
          <p:spPr>
            <a:xfrm>
              <a:off x="0" y="0"/>
              <a:ext cx="812800" cy="812800"/>
            </a:xfrm>
            <a:prstGeom prst="rect">
              <a:avLst/>
            </a:prstGeom>
          </p:spPr>
          <p:txBody>
            <a:bodyPr lIns="50800" tIns="50800" rIns="50800" bIns="50800" rtlCol="0" anchor="ctr"/>
            <a:lstStyle/>
            <a:p>
              <a:pPr algn="ctr">
                <a:lnSpc>
                  <a:spcPts val="3179"/>
                </a:lnSpc>
              </a:pPr>
              <a:endParaRPr/>
            </a:p>
          </p:txBody>
        </p:sp>
      </p:grpSp>
      <p:sp>
        <p:nvSpPr>
          <p:cNvPr id="5" name="Freeform 5"/>
          <p:cNvSpPr/>
          <p:nvPr/>
        </p:nvSpPr>
        <p:spPr>
          <a:xfrm>
            <a:off x="6567503" y="1239498"/>
            <a:ext cx="10584047" cy="7701508"/>
          </a:xfrm>
          <a:custGeom>
            <a:avLst/>
            <a:gdLst/>
            <a:ahLst/>
            <a:cxnLst/>
            <a:rect l="l" t="t" r="r" b="b"/>
            <a:pathLst>
              <a:path w="10584047" h="7701508">
                <a:moveTo>
                  <a:pt x="0" y="0"/>
                </a:moveTo>
                <a:lnTo>
                  <a:pt x="10584047" y="0"/>
                </a:lnTo>
                <a:lnTo>
                  <a:pt x="10584047" y="7701508"/>
                </a:lnTo>
                <a:lnTo>
                  <a:pt x="0" y="7701508"/>
                </a:lnTo>
                <a:lnTo>
                  <a:pt x="0" y="0"/>
                </a:lnTo>
                <a:close/>
              </a:path>
            </a:pathLst>
          </a:custGeom>
          <a:blipFill>
            <a:blip r:embed="rId2"/>
            <a:stretch>
              <a:fillRect l="-7824" t="-12671" r="-9836" b="-44547"/>
            </a:stretch>
          </a:blipFill>
        </p:spPr>
      </p:sp>
      <p:sp>
        <p:nvSpPr>
          <p:cNvPr id="6" name="TextBox 6"/>
          <p:cNvSpPr txBox="1"/>
          <p:nvPr/>
        </p:nvSpPr>
        <p:spPr>
          <a:xfrm>
            <a:off x="1028700" y="3596529"/>
            <a:ext cx="4533900" cy="2989166"/>
          </a:xfrm>
          <a:prstGeom prst="rect">
            <a:avLst/>
          </a:prstGeom>
        </p:spPr>
        <p:txBody>
          <a:bodyPr wrap="square" lIns="0" tIns="0" rIns="0" bIns="0" rtlCol="0" anchor="t">
            <a:spAutoFit/>
          </a:bodyPr>
          <a:lstStyle/>
          <a:p>
            <a:pPr>
              <a:lnSpc>
                <a:spcPts val="7967"/>
              </a:lnSpc>
            </a:pPr>
            <a:r>
              <a:rPr lang="en-US" sz="5691" dirty="0">
                <a:solidFill>
                  <a:srgbClr val="FFFEFE"/>
                </a:solidFill>
                <a:latin typeface="Paytone One"/>
              </a:rPr>
              <a:t>LOAN</a:t>
            </a:r>
          </a:p>
          <a:p>
            <a:pPr>
              <a:lnSpc>
                <a:spcPts val="7967"/>
              </a:lnSpc>
            </a:pPr>
            <a:r>
              <a:rPr lang="en-US" sz="5691" dirty="0">
                <a:solidFill>
                  <a:srgbClr val="FFFEFE"/>
                </a:solidFill>
                <a:latin typeface="Paytone One"/>
              </a:rPr>
              <a:t>REPAYMENT</a:t>
            </a:r>
          </a:p>
          <a:p>
            <a:pPr>
              <a:lnSpc>
                <a:spcPts val="7967"/>
              </a:lnSpc>
            </a:pPr>
            <a:r>
              <a:rPr lang="en-US" sz="5691" dirty="0">
                <a:solidFill>
                  <a:srgbClr val="FFFEFE"/>
                </a:solidFill>
                <a:latin typeface="Paytone One"/>
              </a:rPr>
              <a:t>TIMELINE</a:t>
            </a:r>
          </a:p>
        </p:txBody>
      </p:sp>
      <p:sp>
        <p:nvSpPr>
          <p:cNvPr id="7" name="Freeform 7"/>
          <p:cNvSpPr/>
          <p:nvPr/>
        </p:nvSpPr>
        <p:spPr>
          <a:xfrm rot="-8865811">
            <a:off x="1198800" y="5995266"/>
            <a:ext cx="2616545" cy="1393905"/>
          </a:xfrm>
          <a:custGeom>
            <a:avLst/>
            <a:gdLst/>
            <a:ahLst/>
            <a:cxnLst/>
            <a:rect l="l" t="t" r="r" b="b"/>
            <a:pathLst>
              <a:path w="2616545" h="1393905">
                <a:moveTo>
                  <a:pt x="0" y="0"/>
                </a:moveTo>
                <a:lnTo>
                  <a:pt x="2616545" y="0"/>
                </a:lnTo>
                <a:lnTo>
                  <a:pt x="2616545" y="1393905"/>
                </a:lnTo>
                <a:lnTo>
                  <a:pt x="0" y="139390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8" name="Group 8"/>
          <p:cNvGrpSpPr/>
          <p:nvPr/>
        </p:nvGrpSpPr>
        <p:grpSpPr>
          <a:xfrm>
            <a:off x="16651759" y="100171"/>
            <a:ext cx="1521699" cy="746863"/>
            <a:chOff x="0" y="0"/>
            <a:chExt cx="2028932" cy="995818"/>
          </a:xfrm>
        </p:grpSpPr>
        <p:sp>
          <p:nvSpPr>
            <p:cNvPr id="9" name="Freeform 9"/>
            <p:cNvSpPr/>
            <p:nvPr/>
          </p:nvSpPr>
          <p:spPr>
            <a:xfrm>
              <a:off x="0" y="81648"/>
              <a:ext cx="680092" cy="833488"/>
            </a:xfrm>
            <a:custGeom>
              <a:avLst/>
              <a:gdLst/>
              <a:ahLst/>
              <a:cxnLst/>
              <a:rect l="l" t="t" r="r" b="b"/>
              <a:pathLst>
                <a:path w="680092" h="833488">
                  <a:moveTo>
                    <a:pt x="0" y="0"/>
                  </a:moveTo>
                  <a:lnTo>
                    <a:pt x="680092" y="0"/>
                  </a:lnTo>
                  <a:lnTo>
                    <a:pt x="680092" y="833487"/>
                  </a:lnTo>
                  <a:lnTo>
                    <a:pt x="0" y="833487"/>
                  </a:lnTo>
                  <a:lnTo>
                    <a:pt x="0" y="0"/>
                  </a:lnTo>
                  <a:close/>
                </a:path>
              </a:pathLst>
            </a:custGeom>
            <a:blipFill>
              <a:blip r:embed="rId5"/>
              <a:stretch>
                <a:fillRect/>
              </a:stretch>
            </a:blipFill>
          </p:spPr>
        </p:sp>
        <p:sp>
          <p:nvSpPr>
            <p:cNvPr id="10" name="AutoShape 10"/>
            <p:cNvSpPr/>
            <p:nvPr/>
          </p:nvSpPr>
          <p:spPr>
            <a:xfrm>
              <a:off x="895234" y="177258"/>
              <a:ext cx="0" cy="581407"/>
            </a:xfrm>
            <a:prstGeom prst="line">
              <a:avLst/>
            </a:prstGeom>
            <a:ln w="25400" cap="flat">
              <a:solidFill>
                <a:srgbClr val="FFFFFF"/>
              </a:solidFill>
              <a:prstDash val="solid"/>
              <a:headEnd type="none" w="sm" len="sm"/>
              <a:tailEnd type="none" w="sm" len="sm"/>
            </a:ln>
          </p:spPr>
        </p:sp>
        <p:sp>
          <p:nvSpPr>
            <p:cNvPr id="11" name="Freeform 11">
              <a:hlinkClick r:id="rId6" tooltip="https://boolamoola.com"/>
            </p:cNvPr>
            <p:cNvSpPr/>
            <p:nvPr/>
          </p:nvSpPr>
          <p:spPr>
            <a:xfrm>
              <a:off x="1033114" y="0"/>
              <a:ext cx="995818" cy="995818"/>
            </a:xfrm>
            <a:custGeom>
              <a:avLst/>
              <a:gdLst/>
              <a:ahLst/>
              <a:cxnLst/>
              <a:rect l="l" t="t" r="r" b="b"/>
              <a:pathLst>
                <a:path w="995818" h="995818">
                  <a:moveTo>
                    <a:pt x="0" y="0"/>
                  </a:moveTo>
                  <a:lnTo>
                    <a:pt x="995818" y="0"/>
                  </a:lnTo>
                  <a:lnTo>
                    <a:pt x="995818" y="995818"/>
                  </a:lnTo>
                  <a:lnTo>
                    <a:pt x="0" y="995818"/>
                  </a:lnTo>
                  <a:lnTo>
                    <a:pt x="0" y="0"/>
                  </a:lnTo>
                  <a:close/>
                </a:path>
              </a:pathLst>
            </a:custGeom>
            <a:blipFill>
              <a:blip r:embed="rId7"/>
              <a:stretch>
                <a:fillRect/>
              </a:stretch>
            </a:blipFill>
          </p:spPr>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1C1BA"/>
        </a:solidFill>
        <a:effectLst/>
      </p:bgPr>
    </p:bg>
    <p:spTree>
      <p:nvGrpSpPr>
        <p:cNvPr id="1" name=""/>
        <p:cNvGrpSpPr/>
        <p:nvPr/>
      </p:nvGrpSpPr>
      <p:grpSpPr>
        <a:xfrm>
          <a:off x="0" y="0"/>
          <a:ext cx="0" cy="0"/>
          <a:chOff x="0" y="0"/>
          <a:chExt cx="0" cy="0"/>
        </a:xfrm>
      </p:grpSpPr>
      <p:grpSp>
        <p:nvGrpSpPr>
          <p:cNvPr id="2" name="Group 2"/>
          <p:cNvGrpSpPr/>
          <p:nvPr/>
        </p:nvGrpSpPr>
        <p:grpSpPr>
          <a:xfrm>
            <a:off x="6306055" y="1351447"/>
            <a:ext cx="10953245" cy="7696055"/>
            <a:chOff x="0" y="0"/>
            <a:chExt cx="2471708" cy="1736691"/>
          </a:xfrm>
        </p:grpSpPr>
        <p:sp>
          <p:nvSpPr>
            <p:cNvPr id="3" name="Freeform 3"/>
            <p:cNvSpPr/>
            <p:nvPr/>
          </p:nvSpPr>
          <p:spPr>
            <a:xfrm>
              <a:off x="0" y="0"/>
              <a:ext cx="2471708" cy="1736691"/>
            </a:xfrm>
            <a:custGeom>
              <a:avLst/>
              <a:gdLst/>
              <a:ahLst/>
              <a:cxnLst/>
              <a:rect l="l" t="t" r="r" b="b"/>
              <a:pathLst>
                <a:path w="2471708" h="1736691">
                  <a:moveTo>
                    <a:pt x="0" y="0"/>
                  </a:moveTo>
                  <a:lnTo>
                    <a:pt x="2471708" y="0"/>
                  </a:lnTo>
                  <a:lnTo>
                    <a:pt x="2471708" y="1736691"/>
                  </a:lnTo>
                  <a:lnTo>
                    <a:pt x="0" y="1736691"/>
                  </a:lnTo>
                  <a:close/>
                </a:path>
              </a:pathLst>
            </a:custGeom>
            <a:solidFill>
              <a:srgbClr val="0F4D92"/>
            </a:solidFill>
          </p:spPr>
        </p:sp>
        <p:sp>
          <p:nvSpPr>
            <p:cNvPr id="4" name="TextBox 4"/>
            <p:cNvSpPr txBox="1"/>
            <p:nvPr/>
          </p:nvSpPr>
          <p:spPr>
            <a:xfrm>
              <a:off x="0" y="0"/>
              <a:ext cx="812800" cy="812800"/>
            </a:xfrm>
            <a:prstGeom prst="rect">
              <a:avLst/>
            </a:prstGeom>
          </p:spPr>
          <p:txBody>
            <a:bodyPr lIns="50800" tIns="50800" rIns="50800" bIns="50800" rtlCol="0" anchor="ctr"/>
            <a:lstStyle/>
            <a:p>
              <a:pPr algn="ctr">
                <a:lnSpc>
                  <a:spcPts val="3179"/>
                </a:lnSpc>
              </a:pPr>
              <a:endParaRPr/>
            </a:p>
          </p:txBody>
        </p:sp>
      </p:grpSp>
      <p:sp>
        <p:nvSpPr>
          <p:cNvPr id="5" name="Freeform 5"/>
          <p:cNvSpPr/>
          <p:nvPr/>
        </p:nvSpPr>
        <p:spPr>
          <a:xfrm>
            <a:off x="6153611" y="1253525"/>
            <a:ext cx="11010439" cy="7676802"/>
          </a:xfrm>
          <a:custGeom>
            <a:avLst/>
            <a:gdLst/>
            <a:ahLst/>
            <a:cxnLst/>
            <a:rect l="l" t="t" r="r" b="b"/>
            <a:pathLst>
              <a:path w="11010439" h="7676802">
                <a:moveTo>
                  <a:pt x="0" y="0"/>
                </a:moveTo>
                <a:lnTo>
                  <a:pt x="11010439" y="0"/>
                </a:lnTo>
                <a:lnTo>
                  <a:pt x="11010439" y="7676803"/>
                </a:lnTo>
                <a:lnTo>
                  <a:pt x="0" y="7676803"/>
                </a:lnTo>
                <a:lnTo>
                  <a:pt x="0" y="0"/>
                </a:lnTo>
                <a:close/>
              </a:path>
            </a:pathLst>
          </a:custGeom>
          <a:blipFill>
            <a:blip r:embed="rId2"/>
            <a:stretch>
              <a:fillRect l="-3696" t="-2147" r="-4716" b="-1999"/>
            </a:stretch>
          </a:blipFill>
        </p:spPr>
      </p:sp>
      <p:sp>
        <p:nvSpPr>
          <p:cNvPr id="6" name="TextBox 6"/>
          <p:cNvSpPr txBox="1"/>
          <p:nvPr/>
        </p:nvSpPr>
        <p:spPr>
          <a:xfrm>
            <a:off x="1028700" y="3596529"/>
            <a:ext cx="4610100" cy="2989166"/>
          </a:xfrm>
          <a:prstGeom prst="rect">
            <a:avLst/>
          </a:prstGeom>
        </p:spPr>
        <p:txBody>
          <a:bodyPr wrap="square" lIns="0" tIns="0" rIns="0" bIns="0" rtlCol="0" anchor="t">
            <a:spAutoFit/>
          </a:bodyPr>
          <a:lstStyle/>
          <a:p>
            <a:pPr>
              <a:lnSpc>
                <a:spcPts val="7967"/>
              </a:lnSpc>
            </a:pPr>
            <a:r>
              <a:rPr lang="en-US" sz="5691" dirty="0">
                <a:solidFill>
                  <a:srgbClr val="FFFEFE"/>
                </a:solidFill>
                <a:latin typeface="Paytone One"/>
              </a:rPr>
              <a:t>MANAGING</a:t>
            </a:r>
          </a:p>
          <a:p>
            <a:pPr>
              <a:lnSpc>
                <a:spcPts val="7967"/>
              </a:lnSpc>
            </a:pPr>
            <a:r>
              <a:rPr lang="en-US" sz="5691" dirty="0">
                <a:solidFill>
                  <a:srgbClr val="FFFEFE"/>
                </a:solidFill>
                <a:latin typeface="Paytone One"/>
              </a:rPr>
              <a:t>DEBT</a:t>
            </a:r>
          </a:p>
          <a:p>
            <a:pPr>
              <a:lnSpc>
                <a:spcPts val="7967"/>
              </a:lnSpc>
            </a:pPr>
            <a:r>
              <a:rPr lang="en-US" sz="5691" dirty="0">
                <a:solidFill>
                  <a:srgbClr val="FFFEFE"/>
                </a:solidFill>
                <a:latin typeface="Paytone One"/>
              </a:rPr>
              <a:t>REPAYMENT</a:t>
            </a:r>
          </a:p>
        </p:txBody>
      </p:sp>
      <p:sp>
        <p:nvSpPr>
          <p:cNvPr id="7" name="Freeform 7"/>
          <p:cNvSpPr/>
          <p:nvPr/>
        </p:nvSpPr>
        <p:spPr>
          <a:xfrm rot="2930768">
            <a:off x="1459358" y="5659913"/>
            <a:ext cx="2555054" cy="2304194"/>
          </a:xfrm>
          <a:custGeom>
            <a:avLst/>
            <a:gdLst/>
            <a:ahLst/>
            <a:cxnLst/>
            <a:rect l="l" t="t" r="r" b="b"/>
            <a:pathLst>
              <a:path w="2555054" h="2304194">
                <a:moveTo>
                  <a:pt x="0" y="0"/>
                </a:moveTo>
                <a:lnTo>
                  <a:pt x="2555054" y="0"/>
                </a:lnTo>
                <a:lnTo>
                  <a:pt x="2555054" y="2304194"/>
                </a:lnTo>
                <a:lnTo>
                  <a:pt x="0" y="23041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8" name="Group 8"/>
          <p:cNvGrpSpPr/>
          <p:nvPr/>
        </p:nvGrpSpPr>
        <p:grpSpPr>
          <a:xfrm>
            <a:off x="16651759" y="100171"/>
            <a:ext cx="1521699" cy="746863"/>
            <a:chOff x="0" y="0"/>
            <a:chExt cx="2028932" cy="995818"/>
          </a:xfrm>
        </p:grpSpPr>
        <p:sp>
          <p:nvSpPr>
            <p:cNvPr id="9" name="Freeform 9"/>
            <p:cNvSpPr/>
            <p:nvPr/>
          </p:nvSpPr>
          <p:spPr>
            <a:xfrm>
              <a:off x="0" y="81648"/>
              <a:ext cx="680092" cy="833488"/>
            </a:xfrm>
            <a:custGeom>
              <a:avLst/>
              <a:gdLst/>
              <a:ahLst/>
              <a:cxnLst/>
              <a:rect l="l" t="t" r="r" b="b"/>
              <a:pathLst>
                <a:path w="680092" h="833488">
                  <a:moveTo>
                    <a:pt x="0" y="0"/>
                  </a:moveTo>
                  <a:lnTo>
                    <a:pt x="680092" y="0"/>
                  </a:lnTo>
                  <a:lnTo>
                    <a:pt x="680092" y="833487"/>
                  </a:lnTo>
                  <a:lnTo>
                    <a:pt x="0" y="833487"/>
                  </a:lnTo>
                  <a:lnTo>
                    <a:pt x="0" y="0"/>
                  </a:lnTo>
                  <a:close/>
                </a:path>
              </a:pathLst>
            </a:custGeom>
            <a:blipFill>
              <a:blip r:embed="rId5"/>
              <a:stretch>
                <a:fillRect/>
              </a:stretch>
            </a:blipFill>
          </p:spPr>
        </p:sp>
        <p:sp>
          <p:nvSpPr>
            <p:cNvPr id="10" name="AutoShape 10"/>
            <p:cNvSpPr/>
            <p:nvPr/>
          </p:nvSpPr>
          <p:spPr>
            <a:xfrm>
              <a:off x="895234" y="177258"/>
              <a:ext cx="0" cy="581407"/>
            </a:xfrm>
            <a:prstGeom prst="line">
              <a:avLst/>
            </a:prstGeom>
            <a:ln w="25400" cap="flat">
              <a:solidFill>
                <a:srgbClr val="FFFFFF"/>
              </a:solidFill>
              <a:prstDash val="solid"/>
              <a:headEnd type="none" w="sm" len="sm"/>
              <a:tailEnd type="none" w="sm" len="sm"/>
            </a:ln>
          </p:spPr>
        </p:sp>
        <p:sp>
          <p:nvSpPr>
            <p:cNvPr id="11" name="Freeform 11">
              <a:hlinkClick r:id="rId6" tooltip="https://boolamoola.com"/>
            </p:cNvPr>
            <p:cNvSpPr/>
            <p:nvPr/>
          </p:nvSpPr>
          <p:spPr>
            <a:xfrm>
              <a:off x="1033114" y="0"/>
              <a:ext cx="995818" cy="995818"/>
            </a:xfrm>
            <a:custGeom>
              <a:avLst/>
              <a:gdLst/>
              <a:ahLst/>
              <a:cxnLst/>
              <a:rect l="l" t="t" r="r" b="b"/>
              <a:pathLst>
                <a:path w="995818" h="995818">
                  <a:moveTo>
                    <a:pt x="0" y="0"/>
                  </a:moveTo>
                  <a:lnTo>
                    <a:pt x="995818" y="0"/>
                  </a:lnTo>
                  <a:lnTo>
                    <a:pt x="995818" y="995818"/>
                  </a:lnTo>
                  <a:lnTo>
                    <a:pt x="0" y="995818"/>
                  </a:lnTo>
                  <a:lnTo>
                    <a:pt x="0" y="0"/>
                  </a:lnTo>
                  <a:close/>
                </a:path>
              </a:pathLst>
            </a:custGeom>
            <a:blipFill>
              <a:blip r:embed="rId7"/>
              <a:stretch>
                <a:fillRect/>
              </a:stretch>
            </a:blipFill>
          </p:spPr>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41C1BA"/>
        </a:solidFill>
        <a:effectLst/>
      </p:bgPr>
    </p:bg>
    <p:spTree>
      <p:nvGrpSpPr>
        <p:cNvPr id="1" name=""/>
        <p:cNvGrpSpPr/>
        <p:nvPr/>
      </p:nvGrpSpPr>
      <p:grpSpPr>
        <a:xfrm>
          <a:off x="0" y="0"/>
          <a:ext cx="0" cy="0"/>
          <a:chOff x="0" y="0"/>
          <a:chExt cx="0" cy="0"/>
        </a:xfrm>
      </p:grpSpPr>
      <p:sp>
        <p:nvSpPr>
          <p:cNvPr id="2" name="Freeform 2"/>
          <p:cNvSpPr/>
          <p:nvPr/>
        </p:nvSpPr>
        <p:spPr>
          <a:xfrm>
            <a:off x="3172317" y="5798810"/>
            <a:ext cx="5004235" cy="5498791"/>
          </a:xfrm>
          <a:custGeom>
            <a:avLst/>
            <a:gdLst/>
            <a:ahLst/>
            <a:cxnLst/>
            <a:rect l="l" t="t" r="r" b="b"/>
            <a:pathLst>
              <a:path w="5004235" h="5498791">
                <a:moveTo>
                  <a:pt x="0" y="0"/>
                </a:moveTo>
                <a:lnTo>
                  <a:pt x="5004234" y="0"/>
                </a:lnTo>
                <a:lnTo>
                  <a:pt x="5004234" y="5498791"/>
                </a:lnTo>
                <a:lnTo>
                  <a:pt x="0" y="5498791"/>
                </a:lnTo>
                <a:lnTo>
                  <a:pt x="0" y="0"/>
                </a:lnTo>
                <a:close/>
              </a:path>
            </a:pathLst>
          </a:custGeom>
          <a:blipFill>
            <a:blip r:embed="rId2"/>
            <a:stretch>
              <a:fillRect t="-64624" r="-197768"/>
            </a:stretch>
          </a:blipFill>
        </p:spPr>
      </p:sp>
      <p:sp>
        <p:nvSpPr>
          <p:cNvPr id="3" name="Freeform 3"/>
          <p:cNvSpPr/>
          <p:nvPr/>
        </p:nvSpPr>
        <p:spPr>
          <a:xfrm>
            <a:off x="8556153" y="5670588"/>
            <a:ext cx="6569055" cy="5627014"/>
          </a:xfrm>
          <a:custGeom>
            <a:avLst/>
            <a:gdLst/>
            <a:ahLst/>
            <a:cxnLst/>
            <a:rect l="l" t="t" r="r" b="b"/>
            <a:pathLst>
              <a:path w="6569055" h="5627014">
                <a:moveTo>
                  <a:pt x="0" y="0"/>
                </a:moveTo>
                <a:lnTo>
                  <a:pt x="6569055" y="0"/>
                </a:lnTo>
                <a:lnTo>
                  <a:pt x="6569055" y="5627013"/>
                </a:lnTo>
                <a:lnTo>
                  <a:pt x="0" y="5627013"/>
                </a:lnTo>
                <a:lnTo>
                  <a:pt x="0" y="0"/>
                </a:lnTo>
                <a:close/>
              </a:path>
            </a:pathLst>
          </a:custGeom>
          <a:blipFill>
            <a:blip r:embed="rId2"/>
            <a:stretch>
              <a:fillRect l="-123529" t="-60873" r="-3307"/>
            </a:stretch>
          </a:blipFill>
        </p:spPr>
      </p:sp>
      <p:sp>
        <p:nvSpPr>
          <p:cNvPr id="4" name="Freeform 4"/>
          <p:cNvSpPr/>
          <p:nvPr/>
        </p:nvSpPr>
        <p:spPr>
          <a:xfrm>
            <a:off x="10475877" y="6236783"/>
            <a:ext cx="2729608" cy="2606776"/>
          </a:xfrm>
          <a:custGeom>
            <a:avLst/>
            <a:gdLst/>
            <a:ahLst/>
            <a:cxnLst/>
            <a:rect l="l" t="t" r="r" b="b"/>
            <a:pathLst>
              <a:path w="2729608" h="2606776">
                <a:moveTo>
                  <a:pt x="0" y="0"/>
                </a:moveTo>
                <a:lnTo>
                  <a:pt x="2729608" y="0"/>
                </a:lnTo>
                <a:lnTo>
                  <a:pt x="2729608" y="2606776"/>
                </a:lnTo>
                <a:lnTo>
                  <a:pt x="0" y="260677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rot="3383865">
            <a:off x="5835269" y="5925928"/>
            <a:ext cx="540832" cy="1093594"/>
          </a:xfrm>
          <a:custGeom>
            <a:avLst/>
            <a:gdLst/>
            <a:ahLst/>
            <a:cxnLst/>
            <a:rect l="l" t="t" r="r" b="b"/>
            <a:pathLst>
              <a:path w="540832" h="1093594">
                <a:moveTo>
                  <a:pt x="0" y="0"/>
                </a:moveTo>
                <a:lnTo>
                  <a:pt x="540832" y="0"/>
                </a:lnTo>
                <a:lnTo>
                  <a:pt x="540832" y="1093595"/>
                </a:lnTo>
                <a:lnTo>
                  <a:pt x="0" y="109359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6" name="Group 6"/>
          <p:cNvGrpSpPr/>
          <p:nvPr/>
        </p:nvGrpSpPr>
        <p:grpSpPr>
          <a:xfrm>
            <a:off x="-304802" y="1733176"/>
            <a:ext cx="9171669" cy="2623185"/>
            <a:chOff x="0" y="0"/>
            <a:chExt cx="3938617" cy="956945"/>
          </a:xfrm>
        </p:grpSpPr>
        <p:sp>
          <p:nvSpPr>
            <p:cNvPr id="7" name="Freeform 7"/>
            <p:cNvSpPr/>
            <p:nvPr/>
          </p:nvSpPr>
          <p:spPr>
            <a:xfrm>
              <a:off x="0" y="0"/>
              <a:ext cx="3938617" cy="956945"/>
            </a:xfrm>
            <a:custGeom>
              <a:avLst/>
              <a:gdLst/>
              <a:ahLst/>
              <a:cxnLst/>
              <a:rect l="l" t="t" r="r" b="b"/>
              <a:pathLst>
                <a:path w="3938617" h="956945">
                  <a:moveTo>
                    <a:pt x="3814157" y="956945"/>
                  </a:moveTo>
                  <a:lnTo>
                    <a:pt x="124460" y="956945"/>
                  </a:lnTo>
                  <a:cubicBezTo>
                    <a:pt x="55880" y="956945"/>
                    <a:pt x="0" y="901065"/>
                    <a:pt x="0" y="832485"/>
                  </a:cubicBezTo>
                  <a:lnTo>
                    <a:pt x="0" y="124460"/>
                  </a:lnTo>
                  <a:cubicBezTo>
                    <a:pt x="0" y="55880"/>
                    <a:pt x="55880" y="0"/>
                    <a:pt x="124460" y="0"/>
                  </a:cubicBezTo>
                  <a:lnTo>
                    <a:pt x="3814157" y="0"/>
                  </a:lnTo>
                  <a:cubicBezTo>
                    <a:pt x="3882737" y="0"/>
                    <a:pt x="3938617" y="55880"/>
                    <a:pt x="3938617" y="124460"/>
                  </a:cubicBezTo>
                  <a:lnTo>
                    <a:pt x="3938617" y="832485"/>
                  </a:lnTo>
                  <a:cubicBezTo>
                    <a:pt x="3938617" y="901065"/>
                    <a:pt x="3882737" y="956945"/>
                    <a:pt x="3814157" y="956945"/>
                  </a:cubicBezTo>
                  <a:close/>
                </a:path>
              </a:pathLst>
            </a:custGeom>
            <a:solidFill>
              <a:srgbClr val="0F4D92"/>
            </a:solidFill>
          </p:spPr>
        </p:sp>
      </p:grpSp>
      <p:grpSp>
        <p:nvGrpSpPr>
          <p:cNvPr id="8" name="Group 8"/>
          <p:cNvGrpSpPr/>
          <p:nvPr/>
        </p:nvGrpSpPr>
        <p:grpSpPr>
          <a:xfrm>
            <a:off x="-304801" y="1634996"/>
            <a:ext cx="9056635" cy="2623185"/>
            <a:chOff x="0" y="0"/>
            <a:chExt cx="3938617" cy="956945"/>
          </a:xfrm>
        </p:grpSpPr>
        <p:sp>
          <p:nvSpPr>
            <p:cNvPr id="9" name="Freeform 9"/>
            <p:cNvSpPr/>
            <p:nvPr/>
          </p:nvSpPr>
          <p:spPr>
            <a:xfrm>
              <a:off x="0" y="0"/>
              <a:ext cx="3938617" cy="956945"/>
            </a:xfrm>
            <a:custGeom>
              <a:avLst/>
              <a:gdLst/>
              <a:ahLst/>
              <a:cxnLst/>
              <a:rect l="l" t="t" r="r" b="b"/>
              <a:pathLst>
                <a:path w="3938617" h="956945">
                  <a:moveTo>
                    <a:pt x="3814157" y="956945"/>
                  </a:moveTo>
                  <a:lnTo>
                    <a:pt x="124460" y="956945"/>
                  </a:lnTo>
                  <a:cubicBezTo>
                    <a:pt x="55880" y="956945"/>
                    <a:pt x="0" y="901065"/>
                    <a:pt x="0" y="832485"/>
                  </a:cubicBezTo>
                  <a:lnTo>
                    <a:pt x="0" y="124460"/>
                  </a:lnTo>
                  <a:cubicBezTo>
                    <a:pt x="0" y="55880"/>
                    <a:pt x="55880" y="0"/>
                    <a:pt x="124460" y="0"/>
                  </a:cubicBezTo>
                  <a:lnTo>
                    <a:pt x="3814157" y="0"/>
                  </a:lnTo>
                  <a:cubicBezTo>
                    <a:pt x="3882737" y="0"/>
                    <a:pt x="3938617" y="55880"/>
                    <a:pt x="3938617" y="124460"/>
                  </a:cubicBezTo>
                  <a:lnTo>
                    <a:pt x="3938617" y="832485"/>
                  </a:lnTo>
                  <a:cubicBezTo>
                    <a:pt x="3938617" y="901065"/>
                    <a:pt x="3882737" y="956945"/>
                    <a:pt x="3814157" y="956945"/>
                  </a:cubicBezTo>
                  <a:close/>
                </a:path>
              </a:pathLst>
            </a:custGeom>
            <a:solidFill>
              <a:srgbClr val="FFFFFF"/>
            </a:solidFill>
          </p:spPr>
        </p:sp>
      </p:grpSp>
      <p:sp>
        <p:nvSpPr>
          <p:cNvPr id="10" name="TextBox 10"/>
          <p:cNvSpPr txBox="1"/>
          <p:nvPr/>
        </p:nvSpPr>
        <p:spPr>
          <a:xfrm>
            <a:off x="1772074" y="2118241"/>
            <a:ext cx="5589952" cy="1590019"/>
          </a:xfrm>
          <a:prstGeom prst="rect">
            <a:avLst/>
          </a:prstGeom>
        </p:spPr>
        <p:txBody>
          <a:bodyPr lIns="0" tIns="0" rIns="0" bIns="0" rtlCol="0" anchor="t">
            <a:spAutoFit/>
          </a:bodyPr>
          <a:lstStyle/>
          <a:p>
            <a:pPr>
              <a:lnSpc>
                <a:spcPts val="4236"/>
              </a:lnSpc>
            </a:pPr>
            <a:r>
              <a:rPr lang="en-US" sz="3025">
                <a:solidFill>
                  <a:srgbClr val="0F4D92"/>
                </a:solidFill>
                <a:latin typeface="Object Sans Bold"/>
              </a:rPr>
              <a:t>Prioritize high interest debt​</a:t>
            </a:r>
          </a:p>
          <a:p>
            <a:pPr>
              <a:lnSpc>
                <a:spcPts val="4236"/>
              </a:lnSpc>
            </a:pPr>
            <a:r>
              <a:rPr lang="en-US" sz="3025">
                <a:solidFill>
                  <a:srgbClr val="0F4D92"/>
                </a:solidFill>
                <a:latin typeface="Object Sans Bold"/>
              </a:rPr>
              <a:t>Credit cards​</a:t>
            </a:r>
          </a:p>
          <a:p>
            <a:pPr>
              <a:lnSpc>
                <a:spcPts val="4236"/>
              </a:lnSpc>
            </a:pPr>
            <a:r>
              <a:rPr lang="en-US" sz="3025">
                <a:solidFill>
                  <a:srgbClr val="0F4D92"/>
                </a:solidFill>
                <a:latin typeface="Object Sans Bold"/>
              </a:rPr>
              <a:t>Personal loans</a:t>
            </a:r>
          </a:p>
        </p:txBody>
      </p:sp>
      <p:grpSp>
        <p:nvGrpSpPr>
          <p:cNvPr id="11" name="Group 11"/>
          <p:cNvGrpSpPr/>
          <p:nvPr/>
        </p:nvGrpSpPr>
        <p:grpSpPr>
          <a:xfrm>
            <a:off x="9562688" y="1782266"/>
            <a:ext cx="8923284" cy="2623185"/>
            <a:chOff x="0" y="0"/>
            <a:chExt cx="3938617" cy="956945"/>
          </a:xfrm>
        </p:grpSpPr>
        <p:sp>
          <p:nvSpPr>
            <p:cNvPr id="12" name="Freeform 12"/>
            <p:cNvSpPr/>
            <p:nvPr/>
          </p:nvSpPr>
          <p:spPr>
            <a:xfrm>
              <a:off x="0" y="0"/>
              <a:ext cx="3938617" cy="956945"/>
            </a:xfrm>
            <a:custGeom>
              <a:avLst/>
              <a:gdLst/>
              <a:ahLst/>
              <a:cxnLst/>
              <a:rect l="l" t="t" r="r" b="b"/>
              <a:pathLst>
                <a:path w="3938617" h="956945">
                  <a:moveTo>
                    <a:pt x="3814157" y="956945"/>
                  </a:moveTo>
                  <a:lnTo>
                    <a:pt x="124460" y="956945"/>
                  </a:lnTo>
                  <a:cubicBezTo>
                    <a:pt x="55880" y="956945"/>
                    <a:pt x="0" y="901065"/>
                    <a:pt x="0" y="832485"/>
                  </a:cubicBezTo>
                  <a:lnTo>
                    <a:pt x="0" y="124460"/>
                  </a:lnTo>
                  <a:cubicBezTo>
                    <a:pt x="0" y="55880"/>
                    <a:pt x="55880" y="0"/>
                    <a:pt x="124460" y="0"/>
                  </a:cubicBezTo>
                  <a:lnTo>
                    <a:pt x="3814157" y="0"/>
                  </a:lnTo>
                  <a:cubicBezTo>
                    <a:pt x="3882737" y="0"/>
                    <a:pt x="3938617" y="55880"/>
                    <a:pt x="3938617" y="124460"/>
                  </a:cubicBezTo>
                  <a:lnTo>
                    <a:pt x="3938617" y="832485"/>
                  </a:lnTo>
                  <a:cubicBezTo>
                    <a:pt x="3938617" y="901065"/>
                    <a:pt x="3882737" y="956945"/>
                    <a:pt x="3814157" y="956945"/>
                  </a:cubicBezTo>
                  <a:close/>
                </a:path>
              </a:pathLst>
            </a:custGeom>
            <a:solidFill>
              <a:srgbClr val="0F4D92"/>
            </a:solidFill>
          </p:spPr>
        </p:sp>
      </p:grpSp>
      <p:grpSp>
        <p:nvGrpSpPr>
          <p:cNvPr id="13" name="Group 13"/>
          <p:cNvGrpSpPr/>
          <p:nvPr/>
        </p:nvGrpSpPr>
        <p:grpSpPr>
          <a:xfrm>
            <a:off x="9429337" y="1684086"/>
            <a:ext cx="9056632" cy="2623185"/>
            <a:chOff x="0" y="0"/>
            <a:chExt cx="3631232" cy="956945"/>
          </a:xfrm>
        </p:grpSpPr>
        <p:sp>
          <p:nvSpPr>
            <p:cNvPr id="14" name="Freeform 14"/>
            <p:cNvSpPr/>
            <p:nvPr/>
          </p:nvSpPr>
          <p:spPr>
            <a:xfrm>
              <a:off x="0" y="0"/>
              <a:ext cx="3631233" cy="956945"/>
            </a:xfrm>
            <a:custGeom>
              <a:avLst/>
              <a:gdLst/>
              <a:ahLst/>
              <a:cxnLst/>
              <a:rect l="l" t="t" r="r" b="b"/>
              <a:pathLst>
                <a:path w="3631233" h="956945">
                  <a:moveTo>
                    <a:pt x="3506772" y="956945"/>
                  </a:moveTo>
                  <a:lnTo>
                    <a:pt x="124460" y="956945"/>
                  </a:lnTo>
                  <a:cubicBezTo>
                    <a:pt x="55880" y="956945"/>
                    <a:pt x="0" y="901065"/>
                    <a:pt x="0" y="832485"/>
                  </a:cubicBezTo>
                  <a:lnTo>
                    <a:pt x="0" y="124460"/>
                  </a:lnTo>
                  <a:cubicBezTo>
                    <a:pt x="0" y="55880"/>
                    <a:pt x="55880" y="0"/>
                    <a:pt x="124460" y="0"/>
                  </a:cubicBezTo>
                  <a:lnTo>
                    <a:pt x="3506772" y="0"/>
                  </a:lnTo>
                  <a:cubicBezTo>
                    <a:pt x="3575353" y="0"/>
                    <a:pt x="3631233" y="55880"/>
                    <a:pt x="3631233" y="124460"/>
                  </a:cubicBezTo>
                  <a:lnTo>
                    <a:pt x="3631233" y="832485"/>
                  </a:lnTo>
                  <a:cubicBezTo>
                    <a:pt x="3631233" y="901065"/>
                    <a:pt x="3575353" y="956945"/>
                    <a:pt x="3506772" y="956945"/>
                  </a:cubicBezTo>
                  <a:close/>
                </a:path>
              </a:pathLst>
            </a:custGeom>
            <a:solidFill>
              <a:srgbClr val="FFFFFF"/>
            </a:solidFill>
          </p:spPr>
        </p:sp>
      </p:grpSp>
      <p:sp>
        <p:nvSpPr>
          <p:cNvPr id="15" name="TextBox 15"/>
          <p:cNvSpPr txBox="1"/>
          <p:nvPr/>
        </p:nvSpPr>
        <p:spPr>
          <a:xfrm>
            <a:off x="10475877" y="1892376"/>
            <a:ext cx="6790275" cy="2123419"/>
          </a:xfrm>
          <a:prstGeom prst="rect">
            <a:avLst/>
          </a:prstGeom>
        </p:spPr>
        <p:txBody>
          <a:bodyPr lIns="0" tIns="0" rIns="0" bIns="0" rtlCol="0" anchor="t">
            <a:spAutoFit/>
          </a:bodyPr>
          <a:lstStyle/>
          <a:p>
            <a:pPr>
              <a:lnSpc>
                <a:spcPts val="4236"/>
              </a:lnSpc>
            </a:pPr>
            <a:r>
              <a:rPr lang="en-US" sz="3025">
                <a:solidFill>
                  <a:srgbClr val="0F4D92"/>
                </a:solidFill>
                <a:latin typeface="Object Sans Bold"/>
              </a:rPr>
              <a:t>Determine true cost of good debt​</a:t>
            </a:r>
          </a:p>
          <a:p>
            <a:pPr>
              <a:lnSpc>
                <a:spcPts val="4236"/>
              </a:lnSpc>
            </a:pPr>
            <a:r>
              <a:rPr lang="en-US" sz="3025">
                <a:solidFill>
                  <a:srgbClr val="0F4D92"/>
                </a:solidFill>
                <a:latin typeface="Object Sans Bold"/>
              </a:rPr>
              <a:t>Factor in deductions​</a:t>
            </a:r>
          </a:p>
          <a:p>
            <a:pPr>
              <a:lnSpc>
                <a:spcPts val="4236"/>
              </a:lnSpc>
            </a:pPr>
            <a:r>
              <a:rPr lang="en-US" sz="3025">
                <a:solidFill>
                  <a:srgbClr val="0F4D92"/>
                </a:solidFill>
                <a:latin typeface="Object Sans Bold"/>
              </a:rPr>
              <a:t>Compare potential investment returns with the cost of debt</a:t>
            </a:r>
          </a:p>
        </p:txBody>
      </p:sp>
      <p:sp>
        <p:nvSpPr>
          <p:cNvPr id="16" name="Freeform 16"/>
          <p:cNvSpPr/>
          <p:nvPr/>
        </p:nvSpPr>
        <p:spPr>
          <a:xfrm>
            <a:off x="1237497" y="2184916"/>
            <a:ext cx="383075" cy="290339"/>
          </a:xfrm>
          <a:custGeom>
            <a:avLst/>
            <a:gdLst/>
            <a:ahLst/>
            <a:cxnLst/>
            <a:rect l="l" t="t" r="r" b="b"/>
            <a:pathLst>
              <a:path w="383075" h="290339">
                <a:moveTo>
                  <a:pt x="0" y="0"/>
                </a:moveTo>
                <a:lnTo>
                  <a:pt x="383076" y="0"/>
                </a:lnTo>
                <a:lnTo>
                  <a:pt x="383076" y="290339"/>
                </a:lnTo>
                <a:lnTo>
                  <a:pt x="0" y="290339"/>
                </a:lnTo>
                <a:lnTo>
                  <a:pt x="0" y="0"/>
                </a:lnTo>
                <a:close/>
              </a:path>
            </a:pathLst>
          </a:custGeom>
          <a:blipFill>
            <a:blip r:embed="rId7"/>
            <a:stretch>
              <a:fillRect/>
            </a:stretch>
          </a:blipFill>
        </p:spPr>
      </p:sp>
      <p:sp>
        <p:nvSpPr>
          <p:cNvPr id="17" name="Freeform 17"/>
          <p:cNvSpPr/>
          <p:nvPr/>
        </p:nvSpPr>
        <p:spPr>
          <a:xfrm>
            <a:off x="1241786" y="2754429"/>
            <a:ext cx="383075" cy="290339"/>
          </a:xfrm>
          <a:custGeom>
            <a:avLst/>
            <a:gdLst/>
            <a:ahLst/>
            <a:cxnLst/>
            <a:rect l="l" t="t" r="r" b="b"/>
            <a:pathLst>
              <a:path w="383075" h="290339">
                <a:moveTo>
                  <a:pt x="0" y="0"/>
                </a:moveTo>
                <a:lnTo>
                  <a:pt x="383076" y="0"/>
                </a:lnTo>
                <a:lnTo>
                  <a:pt x="383076" y="290339"/>
                </a:lnTo>
                <a:lnTo>
                  <a:pt x="0" y="290339"/>
                </a:lnTo>
                <a:lnTo>
                  <a:pt x="0" y="0"/>
                </a:lnTo>
                <a:close/>
              </a:path>
            </a:pathLst>
          </a:custGeom>
          <a:blipFill>
            <a:blip r:embed="rId7"/>
            <a:stretch>
              <a:fillRect/>
            </a:stretch>
          </a:blipFill>
        </p:spPr>
      </p:sp>
      <p:sp>
        <p:nvSpPr>
          <p:cNvPr id="18" name="Freeform 18"/>
          <p:cNvSpPr/>
          <p:nvPr/>
        </p:nvSpPr>
        <p:spPr>
          <a:xfrm>
            <a:off x="1232627" y="3323942"/>
            <a:ext cx="383075" cy="290339"/>
          </a:xfrm>
          <a:custGeom>
            <a:avLst/>
            <a:gdLst/>
            <a:ahLst/>
            <a:cxnLst/>
            <a:rect l="l" t="t" r="r" b="b"/>
            <a:pathLst>
              <a:path w="383075" h="290339">
                <a:moveTo>
                  <a:pt x="0" y="0"/>
                </a:moveTo>
                <a:lnTo>
                  <a:pt x="383076" y="0"/>
                </a:lnTo>
                <a:lnTo>
                  <a:pt x="383076" y="290340"/>
                </a:lnTo>
                <a:lnTo>
                  <a:pt x="0" y="290340"/>
                </a:lnTo>
                <a:lnTo>
                  <a:pt x="0" y="0"/>
                </a:lnTo>
                <a:close/>
              </a:path>
            </a:pathLst>
          </a:custGeom>
          <a:blipFill>
            <a:blip r:embed="rId7"/>
            <a:stretch>
              <a:fillRect/>
            </a:stretch>
          </a:blipFill>
        </p:spPr>
      </p:sp>
      <p:sp>
        <p:nvSpPr>
          <p:cNvPr id="19" name="Freeform 19"/>
          <p:cNvSpPr/>
          <p:nvPr/>
        </p:nvSpPr>
        <p:spPr>
          <a:xfrm>
            <a:off x="9940027" y="1997151"/>
            <a:ext cx="383075" cy="290339"/>
          </a:xfrm>
          <a:custGeom>
            <a:avLst/>
            <a:gdLst/>
            <a:ahLst/>
            <a:cxnLst/>
            <a:rect l="l" t="t" r="r" b="b"/>
            <a:pathLst>
              <a:path w="383075" h="290339">
                <a:moveTo>
                  <a:pt x="0" y="0"/>
                </a:moveTo>
                <a:lnTo>
                  <a:pt x="383075" y="0"/>
                </a:lnTo>
                <a:lnTo>
                  <a:pt x="383075" y="290339"/>
                </a:lnTo>
                <a:lnTo>
                  <a:pt x="0" y="290339"/>
                </a:lnTo>
                <a:lnTo>
                  <a:pt x="0" y="0"/>
                </a:lnTo>
                <a:close/>
              </a:path>
            </a:pathLst>
          </a:custGeom>
          <a:blipFill>
            <a:blip r:embed="rId7"/>
            <a:stretch>
              <a:fillRect/>
            </a:stretch>
          </a:blipFill>
        </p:spPr>
      </p:sp>
      <p:sp>
        <p:nvSpPr>
          <p:cNvPr id="20" name="Freeform 20"/>
          <p:cNvSpPr/>
          <p:nvPr/>
        </p:nvSpPr>
        <p:spPr>
          <a:xfrm>
            <a:off x="9945589" y="2533996"/>
            <a:ext cx="383075" cy="290339"/>
          </a:xfrm>
          <a:custGeom>
            <a:avLst/>
            <a:gdLst/>
            <a:ahLst/>
            <a:cxnLst/>
            <a:rect l="l" t="t" r="r" b="b"/>
            <a:pathLst>
              <a:path w="383075" h="290339">
                <a:moveTo>
                  <a:pt x="0" y="0"/>
                </a:moveTo>
                <a:lnTo>
                  <a:pt x="383076" y="0"/>
                </a:lnTo>
                <a:lnTo>
                  <a:pt x="383076" y="290339"/>
                </a:lnTo>
                <a:lnTo>
                  <a:pt x="0" y="290339"/>
                </a:lnTo>
                <a:lnTo>
                  <a:pt x="0" y="0"/>
                </a:lnTo>
                <a:close/>
              </a:path>
            </a:pathLst>
          </a:custGeom>
          <a:blipFill>
            <a:blip r:embed="rId7"/>
            <a:stretch>
              <a:fillRect/>
            </a:stretch>
          </a:blipFill>
        </p:spPr>
      </p:sp>
      <p:sp>
        <p:nvSpPr>
          <p:cNvPr id="21" name="Freeform 21"/>
          <p:cNvSpPr/>
          <p:nvPr/>
        </p:nvSpPr>
        <p:spPr>
          <a:xfrm>
            <a:off x="9945589" y="3119828"/>
            <a:ext cx="383075" cy="290339"/>
          </a:xfrm>
          <a:custGeom>
            <a:avLst/>
            <a:gdLst/>
            <a:ahLst/>
            <a:cxnLst/>
            <a:rect l="l" t="t" r="r" b="b"/>
            <a:pathLst>
              <a:path w="383075" h="290339">
                <a:moveTo>
                  <a:pt x="0" y="0"/>
                </a:moveTo>
                <a:lnTo>
                  <a:pt x="383076" y="0"/>
                </a:lnTo>
                <a:lnTo>
                  <a:pt x="383076" y="290340"/>
                </a:lnTo>
                <a:lnTo>
                  <a:pt x="0" y="290340"/>
                </a:lnTo>
                <a:lnTo>
                  <a:pt x="0" y="0"/>
                </a:lnTo>
                <a:close/>
              </a:path>
            </a:pathLst>
          </a:custGeom>
          <a:blipFill>
            <a:blip r:embed="rId7"/>
            <a:stretch>
              <a:fillRect/>
            </a:stretch>
          </a:blipFill>
        </p:spPr>
      </p:sp>
      <p:grpSp>
        <p:nvGrpSpPr>
          <p:cNvPr id="22" name="Group 22"/>
          <p:cNvGrpSpPr/>
          <p:nvPr/>
        </p:nvGrpSpPr>
        <p:grpSpPr>
          <a:xfrm>
            <a:off x="16651759" y="100171"/>
            <a:ext cx="1521699" cy="746863"/>
            <a:chOff x="0" y="0"/>
            <a:chExt cx="2028932" cy="995818"/>
          </a:xfrm>
        </p:grpSpPr>
        <p:sp>
          <p:nvSpPr>
            <p:cNvPr id="23" name="Freeform 23"/>
            <p:cNvSpPr/>
            <p:nvPr/>
          </p:nvSpPr>
          <p:spPr>
            <a:xfrm>
              <a:off x="0" y="81648"/>
              <a:ext cx="680092" cy="833488"/>
            </a:xfrm>
            <a:custGeom>
              <a:avLst/>
              <a:gdLst/>
              <a:ahLst/>
              <a:cxnLst/>
              <a:rect l="l" t="t" r="r" b="b"/>
              <a:pathLst>
                <a:path w="680092" h="833488">
                  <a:moveTo>
                    <a:pt x="0" y="0"/>
                  </a:moveTo>
                  <a:lnTo>
                    <a:pt x="680092" y="0"/>
                  </a:lnTo>
                  <a:lnTo>
                    <a:pt x="680092" y="833487"/>
                  </a:lnTo>
                  <a:lnTo>
                    <a:pt x="0" y="833487"/>
                  </a:lnTo>
                  <a:lnTo>
                    <a:pt x="0" y="0"/>
                  </a:lnTo>
                  <a:close/>
                </a:path>
              </a:pathLst>
            </a:custGeom>
            <a:blipFill>
              <a:blip r:embed="rId8"/>
              <a:stretch>
                <a:fillRect/>
              </a:stretch>
            </a:blipFill>
          </p:spPr>
        </p:sp>
        <p:sp>
          <p:nvSpPr>
            <p:cNvPr id="24" name="AutoShape 24"/>
            <p:cNvSpPr/>
            <p:nvPr/>
          </p:nvSpPr>
          <p:spPr>
            <a:xfrm>
              <a:off x="895234" y="177258"/>
              <a:ext cx="0" cy="581407"/>
            </a:xfrm>
            <a:prstGeom prst="line">
              <a:avLst/>
            </a:prstGeom>
            <a:ln w="25400" cap="flat">
              <a:solidFill>
                <a:srgbClr val="FFFFFF"/>
              </a:solidFill>
              <a:prstDash val="solid"/>
              <a:headEnd type="none" w="sm" len="sm"/>
              <a:tailEnd type="none" w="sm" len="sm"/>
            </a:ln>
          </p:spPr>
        </p:sp>
        <p:sp>
          <p:nvSpPr>
            <p:cNvPr id="25" name="Freeform 25">
              <a:hlinkClick r:id="rId9" tooltip="https://boolamoola.com"/>
            </p:cNvPr>
            <p:cNvSpPr/>
            <p:nvPr/>
          </p:nvSpPr>
          <p:spPr>
            <a:xfrm>
              <a:off x="1033114" y="0"/>
              <a:ext cx="995818" cy="995818"/>
            </a:xfrm>
            <a:custGeom>
              <a:avLst/>
              <a:gdLst/>
              <a:ahLst/>
              <a:cxnLst/>
              <a:rect l="l" t="t" r="r" b="b"/>
              <a:pathLst>
                <a:path w="995818" h="995818">
                  <a:moveTo>
                    <a:pt x="0" y="0"/>
                  </a:moveTo>
                  <a:lnTo>
                    <a:pt x="995818" y="0"/>
                  </a:lnTo>
                  <a:lnTo>
                    <a:pt x="995818" y="995818"/>
                  </a:lnTo>
                  <a:lnTo>
                    <a:pt x="0" y="995818"/>
                  </a:lnTo>
                  <a:lnTo>
                    <a:pt x="0" y="0"/>
                  </a:lnTo>
                  <a:close/>
                </a:path>
              </a:pathLst>
            </a:custGeom>
            <a:blipFill>
              <a:blip r:embed="rId10"/>
              <a:stretch>
                <a:fillRect/>
              </a:stretch>
            </a:blipFill>
          </p:spPr>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41C1BA"/>
        </a:solidFill>
        <a:effectLst/>
      </p:bgPr>
    </p:bg>
    <p:spTree>
      <p:nvGrpSpPr>
        <p:cNvPr id="1" name=""/>
        <p:cNvGrpSpPr/>
        <p:nvPr/>
      </p:nvGrpSpPr>
      <p:grpSpPr>
        <a:xfrm>
          <a:off x="0" y="0"/>
          <a:ext cx="0" cy="0"/>
          <a:chOff x="0" y="0"/>
          <a:chExt cx="0" cy="0"/>
        </a:xfrm>
      </p:grpSpPr>
      <p:grpSp>
        <p:nvGrpSpPr>
          <p:cNvPr id="2" name="Group 2"/>
          <p:cNvGrpSpPr/>
          <p:nvPr/>
        </p:nvGrpSpPr>
        <p:grpSpPr>
          <a:xfrm>
            <a:off x="2101292" y="3289885"/>
            <a:ext cx="14085416" cy="3707231"/>
            <a:chOff x="0" y="0"/>
            <a:chExt cx="18780555" cy="4942975"/>
          </a:xfrm>
        </p:grpSpPr>
        <p:grpSp>
          <p:nvGrpSpPr>
            <p:cNvPr id="3" name="Group 3"/>
            <p:cNvGrpSpPr/>
            <p:nvPr/>
          </p:nvGrpSpPr>
          <p:grpSpPr>
            <a:xfrm>
              <a:off x="161371" y="134476"/>
              <a:ext cx="18619183" cy="4808499"/>
              <a:chOff x="0" y="0"/>
              <a:chExt cx="6122299" cy="1581115"/>
            </a:xfrm>
          </p:grpSpPr>
          <p:sp>
            <p:nvSpPr>
              <p:cNvPr id="4" name="Freeform 4"/>
              <p:cNvSpPr/>
              <p:nvPr/>
            </p:nvSpPr>
            <p:spPr>
              <a:xfrm>
                <a:off x="0" y="0"/>
                <a:ext cx="6122299" cy="1581115"/>
              </a:xfrm>
              <a:custGeom>
                <a:avLst/>
                <a:gdLst/>
                <a:ahLst/>
                <a:cxnLst/>
                <a:rect l="l" t="t" r="r" b="b"/>
                <a:pathLst>
                  <a:path w="6122299" h="1581115">
                    <a:moveTo>
                      <a:pt x="17611" y="0"/>
                    </a:moveTo>
                    <a:lnTo>
                      <a:pt x="6104688" y="0"/>
                    </a:lnTo>
                    <a:cubicBezTo>
                      <a:pt x="6114414" y="0"/>
                      <a:pt x="6122299" y="7885"/>
                      <a:pt x="6122299" y="17611"/>
                    </a:cubicBezTo>
                    <a:lnTo>
                      <a:pt x="6122299" y="1563504"/>
                    </a:lnTo>
                    <a:cubicBezTo>
                      <a:pt x="6122299" y="1573230"/>
                      <a:pt x="6114414" y="1581115"/>
                      <a:pt x="6104688" y="1581115"/>
                    </a:cubicBezTo>
                    <a:lnTo>
                      <a:pt x="17611" y="1581115"/>
                    </a:lnTo>
                    <a:cubicBezTo>
                      <a:pt x="7885" y="1581115"/>
                      <a:pt x="0" y="1573230"/>
                      <a:pt x="0" y="1563504"/>
                    </a:cubicBezTo>
                    <a:lnTo>
                      <a:pt x="0" y="17611"/>
                    </a:lnTo>
                    <a:cubicBezTo>
                      <a:pt x="0" y="7885"/>
                      <a:pt x="7885" y="0"/>
                      <a:pt x="17611" y="0"/>
                    </a:cubicBezTo>
                    <a:close/>
                  </a:path>
                </a:pathLst>
              </a:custGeom>
              <a:solidFill>
                <a:srgbClr val="0F4D92"/>
              </a:solidFill>
              <a:ln>
                <a:noFill/>
              </a:ln>
            </p:spPr>
          </p:sp>
          <p:sp>
            <p:nvSpPr>
              <p:cNvPr id="5" name="TextBox 5"/>
              <p:cNvSpPr txBox="1"/>
              <p:nvPr/>
            </p:nvSpPr>
            <p:spPr>
              <a:xfrm>
                <a:off x="0" y="-38100"/>
                <a:ext cx="812800" cy="850900"/>
              </a:xfrm>
              <a:prstGeom prst="rect">
                <a:avLst/>
              </a:prstGeom>
            </p:spPr>
            <p:txBody>
              <a:bodyPr lIns="254000" tIns="254000" rIns="254000" bIns="254000" rtlCol="0" anchor="ctr"/>
              <a:lstStyle/>
              <a:p>
                <a:pPr>
                  <a:lnSpc>
                    <a:spcPts val="2668"/>
                  </a:lnSpc>
                </a:pPr>
                <a:endParaRPr/>
              </a:p>
            </p:txBody>
          </p:sp>
        </p:grpSp>
        <p:grpSp>
          <p:nvGrpSpPr>
            <p:cNvPr id="6" name="Group 6"/>
            <p:cNvGrpSpPr/>
            <p:nvPr/>
          </p:nvGrpSpPr>
          <p:grpSpPr>
            <a:xfrm>
              <a:off x="0" y="0"/>
              <a:ext cx="18619183" cy="4808499"/>
              <a:chOff x="0" y="0"/>
              <a:chExt cx="6122299" cy="1581115"/>
            </a:xfrm>
          </p:grpSpPr>
          <p:sp>
            <p:nvSpPr>
              <p:cNvPr id="7" name="Freeform 7"/>
              <p:cNvSpPr/>
              <p:nvPr/>
            </p:nvSpPr>
            <p:spPr>
              <a:xfrm>
                <a:off x="0" y="0"/>
                <a:ext cx="6122299" cy="1581115"/>
              </a:xfrm>
              <a:custGeom>
                <a:avLst/>
                <a:gdLst/>
                <a:ahLst/>
                <a:cxnLst/>
                <a:rect l="l" t="t" r="r" b="b"/>
                <a:pathLst>
                  <a:path w="6122299" h="1581115">
                    <a:moveTo>
                      <a:pt x="17611" y="0"/>
                    </a:moveTo>
                    <a:lnTo>
                      <a:pt x="6104688" y="0"/>
                    </a:lnTo>
                    <a:cubicBezTo>
                      <a:pt x="6114414" y="0"/>
                      <a:pt x="6122299" y="7885"/>
                      <a:pt x="6122299" y="17611"/>
                    </a:cubicBezTo>
                    <a:lnTo>
                      <a:pt x="6122299" y="1563504"/>
                    </a:lnTo>
                    <a:cubicBezTo>
                      <a:pt x="6122299" y="1573230"/>
                      <a:pt x="6114414" y="1581115"/>
                      <a:pt x="6104688" y="1581115"/>
                    </a:cubicBezTo>
                    <a:lnTo>
                      <a:pt x="17611" y="1581115"/>
                    </a:lnTo>
                    <a:cubicBezTo>
                      <a:pt x="7885" y="1581115"/>
                      <a:pt x="0" y="1573230"/>
                      <a:pt x="0" y="1563504"/>
                    </a:cubicBezTo>
                    <a:lnTo>
                      <a:pt x="0" y="17611"/>
                    </a:lnTo>
                    <a:cubicBezTo>
                      <a:pt x="0" y="7885"/>
                      <a:pt x="7885" y="0"/>
                      <a:pt x="17611" y="0"/>
                    </a:cubicBezTo>
                    <a:close/>
                  </a:path>
                </a:pathLst>
              </a:custGeom>
              <a:solidFill>
                <a:srgbClr val="FFFFFF"/>
              </a:solidFill>
              <a:ln>
                <a:noFill/>
              </a:ln>
            </p:spPr>
          </p:sp>
          <p:sp>
            <p:nvSpPr>
              <p:cNvPr id="8" name="TextBox 8"/>
              <p:cNvSpPr txBox="1"/>
              <p:nvPr/>
            </p:nvSpPr>
            <p:spPr>
              <a:xfrm>
                <a:off x="0" y="-38100"/>
                <a:ext cx="812800" cy="850900"/>
              </a:xfrm>
              <a:prstGeom prst="rect">
                <a:avLst/>
              </a:prstGeom>
            </p:spPr>
            <p:txBody>
              <a:bodyPr lIns="254000" tIns="254000" rIns="254000" bIns="254000" rtlCol="0" anchor="ctr"/>
              <a:lstStyle/>
              <a:p>
                <a:pPr>
                  <a:lnSpc>
                    <a:spcPts val="2668"/>
                  </a:lnSpc>
                </a:pPr>
                <a:endParaRPr/>
              </a:p>
            </p:txBody>
          </p:sp>
        </p:grpSp>
        <p:sp>
          <p:nvSpPr>
            <p:cNvPr id="9" name="TextBox 9"/>
            <p:cNvSpPr txBox="1"/>
            <p:nvPr/>
          </p:nvSpPr>
          <p:spPr>
            <a:xfrm>
              <a:off x="1652138" y="685425"/>
              <a:ext cx="16051426" cy="3634362"/>
            </a:xfrm>
            <a:prstGeom prst="rect">
              <a:avLst/>
            </a:prstGeom>
          </p:spPr>
          <p:txBody>
            <a:bodyPr lIns="0" tIns="0" rIns="0" bIns="0" rtlCol="0" anchor="t">
              <a:spAutoFit/>
            </a:bodyPr>
            <a:lstStyle/>
            <a:p>
              <a:pPr>
                <a:lnSpc>
                  <a:spcPts val="4373"/>
                </a:lnSpc>
              </a:pPr>
              <a:r>
                <a:rPr lang="en-US" sz="3123">
                  <a:solidFill>
                    <a:srgbClr val="0F4D92"/>
                  </a:solidFill>
                  <a:latin typeface="Object Sans Bold"/>
                </a:rPr>
                <a:t>Public Service Loan Forgiveness​</a:t>
              </a:r>
            </a:p>
            <a:p>
              <a:pPr>
                <a:lnSpc>
                  <a:spcPts val="4373"/>
                </a:lnSpc>
              </a:pPr>
              <a:r>
                <a:rPr lang="en-US" sz="3123">
                  <a:solidFill>
                    <a:srgbClr val="0F4D92"/>
                  </a:solidFill>
                  <a:latin typeface="Object Sans Bold"/>
                </a:rPr>
                <a:t>       No income limitations​</a:t>
              </a:r>
            </a:p>
            <a:p>
              <a:pPr>
                <a:lnSpc>
                  <a:spcPts val="4373"/>
                </a:lnSpc>
              </a:pPr>
              <a:r>
                <a:rPr lang="en-US" sz="3123">
                  <a:solidFill>
                    <a:srgbClr val="0F4D92"/>
                  </a:solidFill>
                  <a:latin typeface="Object Sans Bold"/>
                </a:rPr>
                <a:t>       Need to be on an income-based repayment plan​</a:t>
              </a:r>
            </a:p>
            <a:p>
              <a:pPr>
                <a:lnSpc>
                  <a:spcPts val="4373"/>
                </a:lnSpc>
              </a:pPr>
              <a:r>
                <a:rPr lang="en-US" sz="3123">
                  <a:solidFill>
                    <a:srgbClr val="0F4D92"/>
                  </a:solidFill>
                  <a:latin typeface="Object Sans Bold"/>
                </a:rPr>
                <a:t>       Based on your income, you could pay off your debt prior </a:t>
              </a:r>
            </a:p>
            <a:p>
              <a:pPr>
                <a:lnSpc>
                  <a:spcPts val="4373"/>
                </a:lnSpc>
              </a:pPr>
              <a:r>
                <a:rPr lang="en-US" sz="3123">
                  <a:solidFill>
                    <a:srgbClr val="0F4D92"/>
                  </a:solidFill>
                  <a:latin typeface="Object Sans Bold"/>
                </a:rPr>
                <a:t>       to realizing any public loan forgiveness</a:t>
              </a:r>
            </a:p>
          </p:txBody>
        </p:sp>
      </p:grpSp>
      <p:sp>
        <p:nvSpPr>
          <p:cNvPr id="10" name="Freeform 10"/>
          <p:cNvSpPr/>
          <p:nvPr/>
        </p:nvSpPr>
        <p:spPr>
          <a:xfrm>
            <a:off x="5271094" y="7452033"/>
            <a:ext cx="7745813" cy="629347"/>
          </a:xfrm>
          <a:custGeom>
            <a:avLst/>
            <a:gdLst/>
            <a:ahLst/>
            <a:cxnLst/>
            <a:rect l="l" t="t" r="r" b="b"/>
            <a:pathLst>
              <a:path w="7745813" h="629347">
                <a:moveTo>
                  <a:pt x="0" y="0"/>
                </a:moveTo>
                <a:lnTo>
                  <a:pt x="7745812" y="0"/>
                </a:lnTo>
                <a:lnTo>
                  <a:pt x="7745812" y="629347"/>
                </a:lnTo>
                <a:lnTo>
                  <a:pt x="0" y="6293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1" name="Group 11"/>
          <p:cNvGrpSpPr/>
          <p:nvPr/>
        </p:nvGrpSpPr>
        <p:grpSpPr>
          <a:xfrm>
            <a:off x="11976184" y="516899"/>
            <a:ext cx="4957292" cy="5024551"/>
            <a:chOff x="0" y="0"/>
            <a:chExt cx="6609723" cy="6699402"/>
          </a:xfrm>
        </p:grpSpPr>
        <p:grpSp>
          <p:nvGrpSpPr>
            <p:cNvPr id="12" name="Group 12"/>
            <p:cNvGrpSpPr>
              <a:grpSpLocks noChangeAspect="1"/>
            </p:cNvGrpSpPr>
            <p:nvPr/>
          </p:nvGrpSpPr>
          <p:grpSpPr>
            <a:xfrm rot="988022">
              <a:off x="627100" y="862740"/>
              <a:ext cx="5301731" cy="5191711"/>
              <a:chOff x="-72390" y="7620"/>
              <a:chExt cx="6487160" cy="6352540"/>
            </a:xfrm>
          </p:grpSpPr>
          <p:sp>
            <p:nvSpPr>
              <p:cNvPr id="13" name="Freeform 13"/>
              <p:cNvSpPr/>
              <p:nvPr/>
            </p:nvSpPr>
            <p:spPr>
              <a:xfrm>
                <a:off x="-72390" y="7620"/>
                <a:ext cx="6487160" cy="6352540"/>
              </a:xfrm>
              <a:custGeom>
                <a:avLst/>
                <a:gdLst/>
                <a:ahLst/>
                <a:cxnLst/>
                <a:rect l="l" t="t" r="r" b="b"/>
                <a:pathLst>
                  <a:path w="6487160" h="6352540">
                    <a:moveTo>
                      <a:pt x="6322060" y="3176270"/>
                    </a:moveTo>
                    <a:cubicBezTo>
                      <a:pt x="6322060" y="2844800"/>
                      <a:pt x="6487160" y="2493010"/>
                      <a:pt x="6385560" y="2194560"/>
                    </a:cubicBezTo>
                    <a:cubicBezTo>
                      <a:pt x="6281420" y="1884680"/>
                      <a:pt x="5928360" y="1694180"/>
                      <a:pt x="5734050" y="1436370"/>
                    </a:cubicBezTo>
                    <a:cubicBezTo>
                      <a:pt x="5537200" y="1176020"/>
                      <a:pt x="5455920" y="796290"/>
                      <a:pt x="5185410" y="607060"/>
                    </a:cubicBezTo>
                    <a:cubicBezTo>
                      <a:pt x="4917440" y="420370"/>
                      <a:pt x="4517390" y="462280"/>
                      <a:pt x="4196080" y="360680"/>
                    </a:cubicBezTo>
                    <a:cubicBezTo>
                      <a:pt x="3884930" y="264160"/>
                      <a:pt x="3589020" y="0"/>
                      <a:pt x="3244850" y="0"/>
                    </a:cubicBezTo>
                    <a:cubicBezTo>
                      <a:pt x="2900680" y="0"/>
                      <a:pt x="2603500" y="262890"/>
                      <a:pt x="2293620" y="360680"/>
                    </a:cubicBezTo>
                    <a:cubicBezTo>
                      <a:pt x="1972310" y="461010"/>
                      <a:pt x="1570990" y="419100"/>
                      <a:pt x="1303020" y="607060"/>
                    </a:cubicBezTo>
                    <a:cubicBezTo>
                      <a:pt x="1032510" y="796290"/>
                      <a:pt x="951230" y="1176020"/>
                      <a:pt x="754380" y="1436370"/>
                    </a:cubicBezTo>
                    <a:cubicBezTo>
                      <a:pt x="558800" y="1694180"/>
                      <a:pt x="207010" y="1884680"/>
                      <a:pt x="101600" y="2194560"/>
                    </a:cubicBezTo>
                    <a:cubicBezTo>
                      <a:pt x="1270" y="2493010"/>
                      <a:pt x="165100" y="2844800"/>
                      <a:pt x="165100" y="3176270"/>
                    </a:cubicBezTo>
                    <a:cubicBezTo>
                      <a:pt x="165100" y="3507740"/>
                      <a:pt x="0" y="3859530"/>
                      <a:pt x="101600" y="4157980"/>
                    </a:cubicBezTo>
                    <a:cubicBezTo>
                      <a:pt x="205740" y="4467860"/>
                      <a:pt x="558800" y="4658360"/>
                      <a:pt x="753110" y="4916170"/>
                    </a:cubicBezTo>
                    <a:cubicBezTo>
                      <a:pt x="949960" y="5176520"/>
                      <a:pt x="1031240" y="5556250"/>
                      <a:pt x="1301750" y="5745480"/>
                    </a:cubicBezTo>
                    <a:cubicBezTo>
                      <a:pt x="1569720" y="5933440"/>
                      <a:pt x="1969770" y="5891530"/>
                      <a:pt x="2292350" y="5991860"/>
                    </a:cubicBezTo>
                    <a:cubicBezTo>
                      <a:pt x="2603500" y="6088380"/>
                      <a:pt x="2899410" y="6352540"/>
                      <a:pt x="3243580" y="6352540"/>
                    </a:cubicBezTo>
                    <a:cubicBezTo>
                      <a:pt x="3587750" y="6352540"/>
                      <a:pt x="3884930" y="6089650"/>
                      <a:pt x="4194810" y="5991860"/>
                    </a:cubicBezTo>
                    <a:cubicBezTo>
                      <a:pt x="4516120" y="5891530"/>
                      <a:pt x="4917440" y="5933440"/>
                      <a:pt x="5185410" y="5745480"/>
                    </a:cubicBezTo>
                    <a:cubicBezTo>
                      <a:pt x="5455920" y="5556250"/>
                      <a:pt x="5537200" y="5176520"/>
                      <a:pt x="5734050" y="4916170"/>
                    </a:cubicBezTo>
                    <a:cubicBezTo>
                      <a:pt x="5929630" y="4658360"/>
                      <a:pt x="6281420" y="4467860"/>
                      <a:pt x="6385560" y="4157980"/>
                    </a:cubicBezTo>
                    <a:cubicBezTo>
                      <a:pt x="6487160" y="3858260"/>
                      <a:pt x="6322060" y="3506470"/>
                      <a:pt x="6322060" y="3176270"/>
                    </a:cubicBezTo>
                    <a:close/>
                  </a:path>
                </a:pathLst>
              </a:custGeom>
              <a:solidFill>
                <a:srgbClr val="41C1BA"/>
              </a:solidFill>
            </p:spPr>
          </p:sp>
        </p:grpSp>
        <p:grpSp>
          <p:nvGrpSpPr>
            <p:cNvPr id="14" name="Group 14"/>
            <p:cNvGrpSpPr>
              <a:grpSpLocks noChangeAspect="1"/>
            </p:cNvGrpSpPr>
            <p:nvPr/>
          </p:nvGrpSpPr>
          <p:grpSpPr>
            <a:xfrm rot="988022">
              <a:off x="680891" y="644950"/>
              <a:ext cx="5301731" cy="5191711"/>
              <a:chOff x="-72390" y="7620"/>
              <a:chExt cx="6487160" cy="6352540"/>
            </a:xfrm>
          </p:grpSpPr>
          <p:sp>
            <p:nvSpPr>
              <p:cNvPr id="15" name="Freeform 15"/>
              <p:cNvSpPr/>
              <p:nvPr/>
            </p:nvSpPr>
            <p:spPr>
              <a:xfrm>
                <a:off x="-72390" y="7620"/>
                <a:ext cx="6487160" cy="6352540"/>
              </a:xfrm>
              <a:custGeom>
                <a:avLst/>
                <a:gdLst/>
                <a:ahLst/>
                <a:cxnLst/>
                <a:rect l="l" t="t" r="r" b="b"/>
                <a:pathLst>
                  <a:path w="6487160" h="6352540">
                    <a:moveTo>
                      <a:pt x="6322060" y="3176270"/>
                    </a:moveTo>
                    <a:cubicBezTo>
                      <a:pt x="6322060" y="2844800"/>
                      <a:pt x="6487160" y="2493010"/>
                      <a:pt x="6385560" y="2194560"/>
                    </a:cubicBezTo>
                    <a:cubicBezTo>
                      <a:pt x="6281420" y="1884680"/>
                      <a:pt x="5928360" y="1694180"/>
                      <a:pt x="5734050" y="1436370"/>
                    </a:cubicBezTo>
                    <a:cubicBezTo>
                      <a:pt x="5537200" y="1176020"/>
                      <a:pt x="5455920" y="796290"/>
                      <a:pt x="5185410" y="607060"/>
                    </a:cubicBezTo>
                    <a:cubicBezTo>
                      <a:pt x="4917440" y="420370"/>
                      <a:pt x="4517390" y="462280"/>
                      <a:pt x="4196080" y="360680"/>
                    </a:cubicBezTo>
                    <a:cubicBezTo>
                      <a:pt x="3884930" y="264160"/>
                      <a:pt x="3589020" y="0"/>
                      <a:pt x="3244850" y="0"/>
                    </a:cubicBezTo>
                    <a:cubicBezTo>
                      <a:pt x="2900680" y="0"/>
                      <a:pt x="2603500" y="262890"/>
                      <a:pt x="2293620" y="360680"/>
                    </a:cubicBezTo>
                    <a:cubicBezTo>
                      <a:pt x="1972310" y="461010"/>
                      <a:pt x="1570990" y="419100"/>
                      <a:pt x="1303020" y="607060"/>
                    </a:cubicBezTo>
                    <a:cubicBezTo>
                      <a:pt x="1032510" y="796290"/>
                      <a:pt x="951230" y="1176020"/>
                      <a:pt x="754380" y="1436370"/>
                    </a:cubicBezTo>
                    <a:cubicBezTo>
                      <a:pt x="558800" y="1694180"/>
                      <a:pt x="207010" y="1884680"/>
                      <a:pt x="101600" y="2194560"/>
                    </a:cubicBezTo>
                    <a:cubicBezTo>
                      <a:pt x="1270" y="2493010"/>
                      <a:pt x="165100" y="2844800"/>
                      <a:pt x="165100" y="3176270"/>
                    </a:cubicBezTo>
                    <a:cubicBezTo>
                      <a:pt x="165100" y="3507740"/>
                      <a:pt x="0" y="3859530"/>
                      <a:pt x="101600" y="4157980"/>
                    </a:cubicBezTo>
                    <a:cubicBezTo>
                      <a:pt x="205740" y="4467860"/>
                      <a:pt x="558800" y="4658360"/>
                      <a:pt x="753110" y="4916170"/>
                    </a:cubicBezTo>
                    <a:cubicBezTo>
                      <a:pt x="949960" y="5176520"/>
                      <a:pt x="1031240" y="5556250"/>
                      <a:pt x="1301750" y="5745480"/>
                    </a:cubicBezTo>
                    <a:cubicBezTo>
                      <a:pt x="1569720" y="5933440"/>
                      <a:pt x="1969770" y="5891530"/>
                      <a:pt x="2292350" y="5991860"/>
                    </a:cubicBezTo>
                    <a:cubicBezTo>
                      <a:pt x="2603500" y="6088380"/>
                      <a:pt x="2899410" y="6352540"/>
                      <a:pt x="3243580" y="6352540"/>
                    </a:cubicBezTo>
                    <a:cubicBezTo>
                      <a:pt x="3587750" y="6352540"/>
                      <a:pt x="3884930" y="6089650"/>
                      <a:pt x="4194810" y="5991860"/>
                    </a:cubicBezTo>
                    <a:cubicBezTo>
                      <a:pt x="4516120" y="5891530"/>
                      <a:pt x="4917440" y="5933440"/>
                      <a:pt x="5185410" y="5745480"/>
                    </a:cubicBezTo>
                    <a:cubicBezTo>
                      <a:pt x="5455920" y="5556250"/>
                      <a:pt x="5537200" y="5176520"/>
                      <a:pt x="5734050" y="4916170"/>
                    </a:cubicBezTo>
                    <a:cubicBezTo>
                      <a:pt x="5929630" y="4658360"/>
                      <a:pt x="6281420" y="4467860"/>
                      <a:pt x="6385560" y="4157980"/>
                    </a:cubicBezTo>
                    <a:cubicBezTo>
                      <a:pt x="6487160" y="3858260"/>
                      <a:pt x="6322060" y="3506470"/>
                      <a:pt x="6322060" y="3176270"/>
                    </a:cubicBezTo>
                    <a:close/>
                  </a:path>
                </a:pathLst>
              </a:custGeom>
              <a:solidFill>
                <a:srgbClr val="0F4D92"/>
              </a:solidFill>
            </p:spPr>
          </p:sp>
        </p:grpSp>
        <p:sp>
          <p:nvSpPr>
            <p:cNvPr id="16" name="TextBox 16"/>
            <p:cNvSpPr txBox="1"/>
            <p:nvPr/>
          </p:nvSpPr>
          <p:spPr>
            <a:xfrm rot="988022">
              <a:off x="898747" y="3561011"/>
              <a:ext cx="4611778" cy="601726"/>
            </a:xfrm>
            <a:prstGeom prst="rect">
              <a:avLst/>
            </a:prstGeom>
          </p:spPr>
          <p:txBody>
            <a:bodyPr lIns="0" tIns="0" rIns="0" bIns="0" rtlCol="0" anchor="t">
              <a:spAutoFit/>
            </a:bodyPr>
            <a:lstStyle/>
            <a:p>
              <a:pPr algn="ctr">
                <a:lnSpc>
                  <a:spcPts val="3756"/>
                </a:lnSpc>
              </a:pPr>
              <a:r>
                <a:rPr lang="en-US" sz="2683">
                  <a:solidFill>
                    <a:srgbClr val="FFFEFE"/>
                  </a:solidFill>
                  <a:latin typeface="Paytone One"/>
                </a:rPr>
                <a:t>CONSIDERATIONS</a:t>
              </a:r>
            </a:p>
          </p:txBody>
        </p:sp>
        <p:sp>
          <p:nvSpPr>
            <p:cNvPr id="17" name="TextBox 17"/>
            <p:cNvSpPr txBox="1"/>
            <p:nvPr/>
          </p:nvSpPr>
          <p:spPr>
            <a:xfrm rot="988022">
              <a:off x="1031658" y="2123873"/>
              <a:ext cx="4777088" cy="1631324"/>
            </a:xfrm>
            <a:prstGeom prst="rect">
              <a:avLst/>
            </a:prstGeom>
          </p:spPr>
          <p:txBody>
            <a:bodyPr lIns="0" tIns="0" rIns="0" bIns="0" rtlCol="0" anchor="t">
              <a:spAutoFit/>
            </a:bodyPr>
            <a:lstStyle/>
            <a:p>
              <a:pPr algn="ctr">
                <a:lnSpc>
                  <a:spcPts val="10327"/>
                </a:lnSpc>
              </a:pPr>
              <a:r>
                <a:rPr lang="en-US" sz="7376">
                  <a:solidFill>
                    <a:srgbClr val="FFFEFE"/>
                  </a:solidFill>
                  <a:latin typeface="Paytone One"/>
                </a:rPr>
                <a:t>OTHER</a:t>
              </a:r>
            </a:p>
          </p:txBody>
        </p:sp>
      </p:grpSp>
      <p:sp>
        <p:nvSpPr>
          <p:cNvPr id="18" name="Freeform 18"/>
          <p:cNvSpPr/>
          <p:nvPr/>
        </p:nvSpPr>
        <p:spPr>
          <a:xfrm>
            <a:off x="2810025" y="3914696"/>
            <a:ext cx="383075" cy="290339"/>
          </a:xfrm>
          <a:custGeom>
            <a:avLst/>
            <a:gdLst/>
            <a:ahLst/>
            <a:cxnLst/>
            <a:rect l="l" t="t" r="r" b="b"/>
            <a:pathLst>
              <a:path w="383075" h="290339">
                <a:moveTo>
                  <a:pt x="0" y="0"/>
                </a:moveTo>
                <a:lnTo>
                  <a:pt x="383075" y="0"/>
                </a:lnTo>
                <a:lnTo>
                  <a:pt x="383075" y="290339"/>
                </a:lnTo>
                <a:lnTo>
                  <a:pt x="0" y="290339"/>
                </a:lnTo>
                <a:lnTo>
                  <a:pt x="0" y="0"/>
                </a:lnTo>
                <a:close/>
              </a:path>
            </a:pathLst>
          </a:custGeom>
          <a:blipFill>
            <a:blip r:embed="rId4"/>
            <a:stretch>
              <a:fillRect/>
            </a:stretch>
          </a:blipFill>
        </p:spPr>
      </p:sp>
      <p:sp>
        <p:nvSpPr>
          <p:cNvPr id="19" name="Freeform 19"/>
          <p:cNvSpPr/>
          <p:nvPr/>
        </p:nvSpPr>
        <p:spPr>
          <a:xfrm>
            <a:off x="3479600" y="4484209"/>
            <a:ext cx="383075" cy="290339"/>
          </a:xfrm>
          <a:custGeom>
            <a:avLst/>
            <a:gdLst/>
            <a:ahLst/>
            <a:cxnLst/>
            <a:rect l="l" t="t" r="r" b="b"/>
            <a:pathLst>
              <a:path w="383075" h="290339">
                <a:moveTo>
                  <a:pt x="0" y="0"/>
                </a:moveTo>
                <a:lnTo>
                  <a:pt x="383075" y="0"/>
                </a:lnTo>
                <a:lnTo>
                  <a:pt x="383075" y="290339"/>
                </a:lnTo>
                <a:lnTo>
                  <a:pt x="0" y="290339"/>
                </a:lnTo>
                <a:lnTo>
                  <a:pt x="0" y="0"/>
                </a:lnTo>
                <a:close/>
              </a:path>
            </a:pathLst>
          </a:custGeom>
          <a:blipFill>
            <a:blip r:embed="rId4"/>
            <a:stretch>
              <a:fillRect/>
            </a:stretch>
          </a:blipFill>
        </p:spPr>
      </p:sp>
      <p:sp>
        <p:nvSpPr>
          <p:cNvPr id="20" name="Freeform 20"/>
          <p:cNvSpPr/>
          <p:nvPr/>
        </p:nvSpPr>
        <p:spPr>
          <a:xfrm>
            <a:off x="3479600" y="5021413"/>
            <a:ext cx="383075" cy="290339"/>
          </a:xfrm>
          <a:custGeom>
            <a:avLst/>
            <a:gdLst/>
            <a:ahLst/>
            <a:cxnLst/>
            <a:rect l="l" t="t" r="r" b="b"/>
            <a:pathLst>
              <a:path w="383075" h="290339">
                <a:moveTo>
                  <a:pt x="0" y="0"/>
                </a:moveTo>
                <a:lnTo>
                  <a:pt x="383075" y="0"/>
                </a:lnTo>
                <a:lnTo>
                  <a:pt x="383075" y="290340"/>
                </a:lnTo>
                <a:lnTo>
                  <a:pt x="0" y="290340"/>
                </a:lnTo>
                <a:lnTo>
                  <a:pt x="0" y="0"/>
                </a:lnTo>
                <a:close/>
              </a:path>
            </a:pathLst>
          </a:custGeom>
          <a:blipFill>
            <a:blip r:embed="rId4"/>
            <a:stretch>
              <a:fillRect/>
            </a:stretch>
          </a:blipFill>
        </p:spPr>
      </p:sp>
      <p:sp>
        <p:nvSpPr>
          <p:cNvPr id="21" name="Freeform 21"/>
          <p:cNvSpPr/>
          <p:nvPr/>
        </p:nvSpPr>
        <p:spPr>
          <a:xfrm>
            <a:off x="3479600" y="5559403"/>
            <a:ext cx="383075" cy="290339"/>
          </a:xfrm>
          <a:custGeom>
            <a:avLst/>
            <a:gdLst/>
            <a:ahLst/>
            <a:cxnLst/>
            <a:rect l="l" t="t" r="r" b="b"/>
            <a:pathLst>
              <a:path w="383075" h="290339">
                <a:moveTo>
                  <a:pt x="0" y="0"/>
                </a:moveTo>
                <a:lnTo>
                  <a:pt x="383075" y="0"/>
                </a:lnTo>
                <a:lnTo>
                  <a:pt x="383075" y="290339"/>
                </a:lnTo>
                <a:lnTo>
                  <a:pt x="0" y="290339"/>
                </a:lnTo>
                <a:lnTo>
                  <a:pt x="0" y="0"/>
                </a:lnTo>
                <a:close/>
              </a:path>
            </a:pathLst>
          </a:custGeom>
          <a:blipFill>
            <a:blip r:embed="rId4"/>
            <a:stretch>
              <a:fillRect/>
            </a:stretch>
          </a:blipFill>
        </p:spPr>
      </p:sp>
      <p:grpSp>
        <p:nvGrpSpPr>
          <p:cNvPr id="22" name="Group 22"/>
          <p:cNvGrpSpPr/>
          <p:nvPr/>
        </p:nvGrpSpPr>
        <p:grpSpPr>
          <a:xfrm>
            <a:off x="16651759" y="100171"/>
            <a:ext cx="1521699" cy="746863"/>
            <a:chOff x="0" y="0"/>
            <a:chExt cx="2028932" cy="995818"/>
          </a:xfrm>
        </p:grpSpPr>
        <p:sp>
          <p:nvSpPr>
            <p:cNvPr id="23" name="Freeform 23"/>
            <p:cNvSpPr/>
            <p:nvPr/>
          </p:nvSpPr>
          <p:spPr>
            <a:xfrm>
              <a:off x="0" y="81648"/>
              <a:ext cx="680092" cy="833488"/>
            </a:xfrm>
            <a:custGeom>
              <a:avLst/>
              <a:gdLst/>
              <a:ahLst/>
              <a:cxnLst/>
              <a:rect l="l" t="t" r="r" b="b"/>
              <a:pathLst>
                <a:path w="680092" h="833488">
                  <a:moveTo>
                    <a:pt x="0" y="0"/>
                  </a:moveTo>
                  <a:lnTo>
                    <a:pt x="680092" y="0"/>
                  </a:lnTo>
                  <a:lnTo>
                    <a:pt x="680092" y="833487"/>
                  </a:lnTo>
                  <a:lnTo>
                    <a:pt x="0" y="833487"/>
                  </a:lnTo>
                  <a:lnTo>
                    <a:pt x="0" y="0"/>
                  </a:lnTo>
                  <a:close/>
                </a:path>
              </a:pathLst>
            </a:custGeom>
            <a:blipFill>
              <a:blip r:embed="rId5"/>
              <a:stretch>
                <a:fillRect/>
              </a:stretch>
            </a:blipFill>
          </p:spPr>
        </p:sp>
        <p:sp>
          <p:nvSpPr>
            <p:cNvPr id="24" name="AutoShape 24"/>
            <p:cNvSpPr/>
            <p:nvPr/>
          </p:nvSpPr>
          <p:spPr>
            <a:xfrm>
              <a:off x="895234" y="177258"/>
              <a:ext cx="0" cy="581407"/>
            </a:xfrm>
            <a:prstGeom prst="line">
              <a:avLst/>
            </a:prstGeom>
            <a:ln w="25400" cap="flat">
              <a:solidFill>
                <a:srgbClr val="FFFFFF"/>
              </a:solidFill>
              <a:prstDash val="solid"/>
              <a:headEnd type="none" w="sm" len="sm"/>
              <a:tailEnd type="none" w="sm" len="sm"/>
            </a:ln>
          </p:spPr>
        </p:sp>
        <p:sp>
          <p:nvSpPr>
            <p:cNvPr id="25" name="Freeform 25">
              <a:hlinkClick r:id="rId6" tooltip="https://boolamoola.com"/>
            </p:cNvPr>
            <p:cNvSpPr/>
            <p:nvPr/>
          </p:nvSpPr>
          <p:spPr>
            <a:xfrm>
              <a:off x="1033114" y="0"/>
              <a:ext cx="995818" cy="995818"/>
            </a:xfrm>
            <a:custGeom>
              <a:avLst/>
              <a:gdLst/>
              <a:ahLst/>
              <a:cxnLst/>
              <a:rect l="l" t="t" r="r" b="b"/>
              <a:pathLst>
                <a:path w="995818" h="995818">
                  <a:moveTo>
                    <a:pt x="0" y="0"/>
                  </a:moveTo>
                  <a:lnTo>
                    <a:pt x="995818" y="0"/>
                  </a:lnTo>
                  <a:lnTo>
                    <a:pt x="995818" y="995818"/>
                  </a:lnTo>
                  <a:lnTo>
                    <a:pt x="0" y="995818"/>
                  </a:lnTo>
                  <a:lnTo>
                    <a:pt x="0" y="0"/>
                  </a:lnTo>
                  <a:close/>
                </a:path>
              </a:pathLst>
            </a:custGeom>
            <a:blipFill>
              <a:blip r:embed="rId7"/>
              <a:stretch>
                <a:fillRect/>
              </a:stretch>
            </a:blipFill>
          </p:spPr>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F4D92"/>
        </a:solidFill>
        <a:effectLst/>
      </p:bgPr>
    </p:bg>
    <p:spTree>
      <p:nvGrpSpPr>
        <p:cNvPr id="1" name=""/>
        <p:cNvGrpSpPr/>
        <p:nvPr/>
      </p:nvGrpSpPr>
      <p:grpSpPr>
        <a:xfrm>
          <a:off x="0" y="0"/>
          <a:ext cx="0" cy="0"/>
          <a:chOff x="0" y="0"/>
          <a:chExt cx="0" cy="0"/>
        </a:xfrm>
      </p:grpSpPr>
      <p:sp>
        <p:nvSpPr>
          <p:cNvPr id="2" name="Freeform 2"/>
          <p:cNvSpPr/>
          <p:nvPr/>
        </p:nvSpPr>
        <p:spPr>
          <a:xfrm>
            <a:off x="1028700" y="4486275"/>
            <a:ext cx="3391461" cy="6099040"/>
          </a:xfrm>
          <a:custGeom>
            <a:avLst/>
            <a:gdLst/>
            <a:ahLst/>
            <a:cxnLst/>
            <a:rect l="l" t="t" r="r" b="b"/>
            <a:pathLst>
              <a:path w="3391461" h="6099040">
                <a:moveTo>
                  <a:pt x="0" y="0"/>
                </a:moveTo>
                <a:lnTo>
                  <a:pt x="3391461" y="0"/>
                </a:lnTo>
                <a:lnTo>
                  <a:pt x="3391461" y="6099040"/>
                </a:lnTo>
                <a:lnTo>
                  <a:pt x="0" y="6099040"/>
                </a:lnTo>
                <a:lnTo>
                  <a:pt x="0" y="0"/>
                </a:lnTo>
                <a:close/>
              </a:path>
            </a:pathLst>
          </a:custGeom>
          <a:blipFill>
            <a:blip r:embed="rId2"/>
            <a:stretch>
              <a:fillRect r="-19815"/>
            </a:stretch>
          </a:blipFill>
        </p:spPr>
      </p:sp>
      <p:grpSp>
        <p:nvGrpSpPr>
          <p:cNvPr id="3" name="Group 3"/>
          <p:cNvGrpSpPr/>
          <p:nvPr/>
        </p:nvGrpSpPr>
        <p:grpSpPr>
          <a:xfrm rot="714671">
            <a:off x="2044968" y="399889"/>
            <a:ext cx="6828457" cy="7009787"/>
            <a:chOff x="0" y="0"/>
            <a:chExt cx="9104609" cy="9346383"/>
          </a:xfrm>
        </p:grpSpPr>
        <p:grpSp>
          <p:nvGrpSpPr>
            <p:cNvPr id="4" name="Group 4"/>
            <p:cNvGrpSpPr/>
            <p:nvPr/>
          </p:nvGrpSpPr>
          <p:grpSpPr>
            <a:xfrm rot="-714671">
              <a:off x="579520" y="976050"/>
              <a:ext cx="7994974" cy="5970930"/>
              <a:chOff x="0" y="0"/>
              <a:chExt cx="1088325" cy="812800"/>
            </a:xfrm>
          </p:grpSpPr>
          <p:sp>
            <p:nvSpPr>
              <p:cNvPr id="5" name="Freeform 5"/>
              <p:cNvSpPr/>
              <p:nvPr/>
            </p:nvSpPr>
            <p:spPr>
              <a:xfrm>
                <a:off x="139576" y="0"/>
                <a:ext cx="809173" cy="812800"/>
              </a:xfrm>
              <a:custGeom>
                <a:avLst/>
                <a:gdLst/>
                <a:ahLst/>
                <a:cxnLst/>
                <a:rect l="l" t="t" r="r" b="b"/>
                <a:pathLst>
                  <a:path w="809173" h="812800">
                    <a:moveTo>
                      <a:pt x="404587" y="0"/>
                    </a:moveTo>
                    <a:cubicBezTo>
                      <a:pt x="628326" y="1001"/>
                      <a:pt x="809173" y="182659"/>
                      <a:pt x="809173" y="406400"/>
                    </a:cubicBezTo>
                    <a:cubicBezTo>
                      <a:pt x="809173" y="630141"/>
                      <a:pt x="628326" y="811799"/>
                      <a:pt x="404587" y="812800"/>
                    </a:cubicBezTo>
                    <a:cubicBezTo>
                      <a:pt x="180848" y="811799"/>
                      <a:pt x="0" y="630141"/>
                      <a:pt x="0" y="406400"/>
                    </a:cubicBezTo>
                    <a:cubicBezTo>
                      <a:pt x="0" y="182659"/>
                      <a:pt x="180848" y="1001"/>
                      <a:pt x="404587" y="0"/>
                    </a:cubicBezTo>
                    <a:close/>
                  </a:path>
                </a:pathLst>
              </a:custGeom>
              <a:solidFill>
                <a:srgbClr val="41C1BA"/>
              </a:solidFill>
            </p:spPr>
          </p:sp>
          <p:sp>
            <p:nvSpPr>
              <p:cNvPr id="6" name="TextBox 6"/>
              <p:cNvSpPr txBox="1"/>
              <p:nvPr/>
            </p:nvSpPr>
            <p:spPr>
              <a:xfrm>
                <a:off x="76200" y="76200"/>
                <a:ext cx="660400" cy="660400"/>
              </a:xfrm>
              <a:prstGeom prst="rect">
                <a:avLst/>
              </a:prstGeom>
            </p:spPr>
            <p:txBody>
              <a:bodyPr lIns="50800" tIns="50800" rIns="50800" bIns="50800" rtlCol="0" anchor="ctr"/>
              <a:lstStyle/>
              <a:p>
                <a:pPr algn="ctr">
                  <a:lnSpc>
                    <a:spcPts val="3179"/>
                  </a:lnSpc>
                </a:pPr>
                <a:endParaRPr/>
              </a:p>
            </p:txBody>
          </p:sp>
        </p:grpSp>
        <p:grpSp>
          <p:nvGrpSpPr>
            <p:cNvPr id="7" name="Group 7"/>
            <p:cNvGrpSpPr/>
            <p:nvPr/>
          </p:nvGrpSpPr>
          <p:grpSpPr>
            <a:xfrm rot="1670143">
              <a:off x="1733083" y="6227136"/>
              <a:ext cx="1154809" cy="3024624"/>
              <a:chOff x="0" y="0"/>
              <a:chExt cx="284519" cy="745199"/>
            </a:xfrm>
          </p:grpSpPr>
          <p:sp>
            <p:nvSpPr>
              <p:cNvPr id="8" name="Freeform 8"/>
              <p:cNvSpPr/>
              <p:nvPr/>
            </p:nvSpPr>
            <p:spPr>
              <a:xfrm>
                <a:off x="0" y="0"/>
                <a:ext cx="284519" cy="745199"/>
              </a:xfrm>
              <a:custGeom>
                <a:avLst/>
                <a:gdLst/>
                <a:ahLst/>
                <a:cxnLst/>
                <a:rect l="l" t="t" r="r" b="b"/>
                <a:pathLst>
                  <a:path w="284519" h="745199">
                    <a:moveTo>
                      <a:pt x="142259" y="745199"/>
                    </a:moveTo>
                    <a:lnTo>
                      <a:pt x="284519" y="0"/>
                    </a:lnTo>
                    <a:lnTo>
                      <a:pt x="0" y="0"/>
                    </a:lnTo>
                    <a:lnTo>
                      <a:pt x="142259" y="745199"/>
                    </a:lnTo>
                    <a:close/>
                  </a:path>
                </a:pathLst>
              </a:custGeom>
              <a:solidFill>
                <a:srgbClr val="41C1BA"/>
              </a:solidFill>
            </p:spPr>
          </p:sp>
          <p:sp>
            <p:nvSpPr>
              <p:cNvPr id="9" name="TextBox 9"/>
              <p:cNvSpPr txBox="1"/>
              <p:nvPr/>
            </p:nvSpPr>
            <p:spPr>
              <a:xfrm>
                <a:off x="127000" y="-25400"/>
                <a:ext cx="558800" cy="406400"/>
              </a:xfrm>
              <a:prstGeom prst="rect">
                <a:avLst/>
              </a:prstGeom>
            </p:spPr>
            <p:txBody>
              <a:bodyPr lIns="50800" tIns="50800" rIns="50800" bIns="50800" rtlCol="0" anchor="ctr"/>
              <a:lstStyle/>
              <a:p>
                <a:pPr algn="ctr">
                  <a:lnSpc>
                    <a:spcPts val="3899"/>
                  </a:lnSpc>
                </a:pPr>
                <a:endParaRPr/>
              </a:p>
            </p:txBody>
          </p:sp>
        </p:grpSp>
        <p:grpSp>
          <p:nvGrpSpPr>
            <p:cNvPr id="10" name="Group 10"/>
            <p:cNvGrpSpPr/>
            <p:nvPr/>
          </p:nvGrpSpPr>
          <p:grpSpPr>
            <a:xfrm rot="1670143">
              <a:off x="1788185" y="6232343"/>
              <a:ext cx="1059617" cy="2725876"/>
              <a:chOff x="0" y="0"/>
              <a:chExt cx="275463" cy="708632"/>
            </a:xfrm>
          </p:grpSpPr>
          <p:sp>
            <p:nvSpPr>
              <p:cNvPr id="11" name="Freeform 11"/>
              <p:cNvSpPr/>
              <p:nvPr/>
            </p:nvSpPr>
            <p:spPr>
              <a:xfrm>
                <a:off x="0" y="0"/>
                <a:ext cx="275463" cy="708632"/>
              </a:xfrm>
              <a:custGeom>
                <a:avLst/>
                <a:gdLst/>
                <a:ahLst/>
                <a:cxnLst/>
                <a:rect l="l" t="t" r="r" b="b"/>
                <a:pathLst>
                  <a:path w="275463" h="708632">
                    <a:moveTo>
                      <a:pt x="137732" y="708632"/>
                    </a:moveTo>
                    <a:lnTo>
                      <a:pt x="275463" y="0"/>
                    </a:lnTo>
                    <a:lnTo>
                      <a:pt x="0" y="0"/>
                    </a:lnTo>
                    <a:lnTo>
                      <a:pt x="137732" y="708632"/>
                    </a:lnTo>
                    <a:close/>
                  </a:path>
                </a:pathLst>
              </a:custGeom>
              <a:solidFill>
                <a:srgbClr val="FFFFFF"/>
              </a:solidFill>
            </p:spPr>
          </p:sp>
          <p:sp>
            <p:nvSpPr>
              <p:cNvPr id="12" name="TextBox 12"/>
              <p:cNvSpPr txBox="1"/>
              <p:nvPr/>
            </p:nvSpPr>
            <p:spPr>
              <a:xfrm>
                <a:off x="127000" y="-25400"/>
                <a:ext cx="558800" cy="406400"/>
              </a:xfrm>
              <a:prstGeom prst="rect">
                <a:avLst/>
              </a:prstGeom>
            </p:spPr>
            <p:txBody>
              <a:bodyPr lIns="50800" tIns="50800" rIns="50800" bIns="50800" rtlCol="0" anchor="ctr"/>
              <a:lstStyle/>
              <a:p>
                <a:pPr algn="ctr">
                  <a:lnSpc>
                    <a:spcPts val="3899"/>
                  </a:lnSpc>
                </a:pPr>
                <a:endParaRPr/>
              </a:p>
            </p:txBody>
          </p:sp>
        </p:grpSp>
        <p:grpSp>
          <p:nvGrpSpPr>
            <p:cNvPr id="13" name="Group 13"/>
            <p:cNvGrpSpPr/>
            <p:nvPr/>
          </p:nvGrpSpPr>
          <p:grpSpPr>
            <a:xfrm rot="-714671">
              <a:off x="530115" y="760782"/>
              <a:ext cx="7994974" cy="5970930"/>
              <a:chOff x="0" y="0"/>
              <a:chExt cx="1088325" cy="812800"/>
            </a:xfrm>
          </p:grpSpPr>
          <p:sp>
            <p:nvSpPr>
              <p:cNvPr id="14" name="Freeform 14"/>
              <p:cNvSpPr/>
              <p:nvPr/>
            </p:nvSpPr>
            <p:spPr>
              <a:xfrm>
                <a:off x="139576" y="0"/>
                <a:ext cx="809173" cy="812800"/>
              </a:xfrm>
              <a:custGeom>
                <a:avLst/>
                <a:gdLst/>
                <a:ahLst/>
                <a:cxnLst/>
                <a:rect l="l" t="t" r="r" b="b"/>
                <a:pathLst>
                  <a:path w="809173" h="812800">
                    <a:moveTo>
                      <a:pt x="404587" y="0"/>
                    </a:moveTo>
                    <a:cubicBezTo>
                      <a:pt x="628326" y="1001"/>
                      <a:pt x="809173" y="182659"/>
                      <a:pt x="809173" y="406400"/>
                    </a:cubicBezTo>
                    <a:cubicBezTo>
                      <a:pt x="809173" y="630141"/>
                      <a:pt x="628326" y="811799"/>
                      <a:pt x="404587" y="812800"/>
                    </a:cubicBezTo>
                    <a:cubicBezTo>
                      <a:pt x="180848" y="811799"/>
                      <a:pt x="0" y="630141"/>
                      <a:pt x="0" y="406400"/>
                    </a:cubicBezTo>
                    <a:cubicBezTo>
                      <a:pt x="0" y="182659"/>
                      <a:pt x="180848" y="1001"/>
                      <a:pt x="404587" y="0"/>
                    </a:cubicBezTo>
                    <a:close/>
                  </a:path>
                </a:pathLst>
              </a:custGeom>
              <a:solidFill>
                <a:srgbClr val="FFFEFE"/>
              </a:solidFill>
            </p:spPr>
          </p:sp>
          <p:sp>
            <p:nvSpPr>
              <p:cNvPr id="15" name="TextBox 15"/>
              <p:cNvSpPr txBox="1"/>
              <p:nvPr/>
            </p:nvSpPr>
            <p:spPr>
              <a:xfrm>
                <a:off x="76200" y="76200"/>
                <a:ext cx="660400" cy="660400"/>
              </a:xfrm>
              <a:prstGeom prst="rect">
                <a:avLst/>
              </a:prstGeom>
            </p:spPr>
            <p:txBody>
              <a:bodyPr lIns="50800" tIns="50800" rIns="50800" bIns="50800" rtlCol="0" anchor="ctr"/>
              <a:lstStyle/>
              <a:p>
                <a:pPr algn="ctr">
                  <a:lnSpc>
                    <a:spcPts val="3179"/>
                  </a:lnSpc>
                </a:pPr>
                <a:endParaRPr/>
              </a:p>
            </p:txBody>
          </p:sp>
        </p:grpSp>
        <p:sp>
          <p:nvSpPr>
            <p:cNvPr id="16" name="Freeform 16"/>
            <p:cNvSpPr/>
            <p:nvPr/>
          </p:nvSpPr>
          <p:spPr>
            <a:xfrm rot="-714671">
              <a:off x="1534046" y="1501080"/>
              <a:ext cx="5987112" cy="4490334"/>
            </a:xfrm>
            <a:custGeom>
              <a:avLst/>
              <a:gdLst/>
              <a:ahLst/>
              <a:cxnLst/>
              <a:rect l="l" t="t" r="r" b="b"/>
              <a:pathLst>
                <a:path w="5987112" h="4490334">
                  <a:moveTo>
                    <a:pt x="0" y="0"/>
                  </a:moveTo>
                  <a:lnTo>
                    <a:pt x="5987113" y="0"/>
                  </a:lnTo>
                  <a:lnTo>
                    <a:pt x="5987113" y="4490334"/>
                  </a:lnTo>
                  <a:lnTo>
                    <a:pt x="0" y="4490334"/>
                  </a:lnTo>
                  <a:lnTo>
                    <a:pt x="0" y="0"/>
                  </a:lnTo>
                  <a:close/>
                </a:path>
              </a:pathLst>
            </a:custGeom>
            <a:blipFill>
              <a:blip r:embed="rId3"/>
              <a:stretch>
                <a:fillRect/>
              </a:stretch>
            </a:blipFill>
          </p:spPr>
        </p:sp>
      </p:grpSp>
      <p:sp>
        <p:nvSpPr>
          <p:cNvPr id="17" name="TextBox 17"/>
          <p:cNvSpPr txBox="1"/>
          <p:nvPr/>
        </p:nvSpPr>
        <p:spPr>
          <a:xfrm>
            <a:off x="9711314" y="2822422"/>
            <a:ext cx="7547986" cy="1680056"/>
          </a:xfrm>
          <a:prstGeom prst="rect">
            <a:avLst/>
          </a:prstGeom>
        </p:spPr>
        <p:txBody>
          <a:bodyPr lIns="0" tIns="0" rIns="0" bIns="0" rtlCol="0" anchor="t">
            <a:spAutoFit/>
          </a:bodyPr>
          <a:lstStyle/>
          <a:p>
            <a:pPr algn="r">
              <a:lnSpc>
                <a:spcPts val="13003"/>
              </a:lnSpc>
            </a:pPr>
            <a:r>
              <a:rPr lang="en-US" sz="11609">
                <a:solidFill>
                  <a:srgbClr val="FFFEFE"/>
                </a:solidFill>
                <a:latin typeface="Paytone One"/>
              </a:rPr>
              <a:t>BUILDING</a:t>
            </a:r>
          </a:p>
        </p:txBody>
      </p:sp>
      <p:sp>
        <p:nvSpPr>
          <p:cNvPr id="18" name="Freeform 18"/>
          <p:cNvSpPr/>
          <p:nvPr/>
        </p:nvSpPr>
        <p:spPr>
          <a:xfrm rot="-7314688" flipH="1" flipV="1">
            <a:off x="-253661" y="326171"/>
            <a:ext cx="2564722" cy="2261619"/>
          </a:xfrm>
          <a:custGeom>
            <a:avLst/>
            <a:gdLst/>
            <a:ahLst/>
            <a:cxnLst/>
            <a:rect l="l" t="t" r="r" b="b"/>
            <a:pathLst>
              <a:path w="2564722" h="2261619">
                <a:moveTo>
                  <a:pt x="2564722" y="2261619"/>
                </a:moveTo>
                <a:lnTo>
                  <a:pt x="0" y="2261619"/>
                </a:lnTo>
                <a:lnTo>
                  <a:pt x="0" y="0"/>
                </a:lnTo>
                <a:lnTo>
                  <a:pt x="2564722" y="0"/>
                </a:lnTo>
                <a:lnTo>
                  <a:pt x="2564722" y="2261619"/>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9" name="TextBox 19"/>
          <p:cNvSpPr txBox="1"/>
          <p:nvPr/>
        </p:nvSpPr>
        <p:spPr>
          <a:xfrm>
            <a:off x="9711314" y="4251067"/>
            <a:ext cx="7547986" cy="1007754"/>
          </a:xfrm>
          <a:prstGeom prst="rect">
            <a:avLst/>
          </a:prstGeom>
        </p:spPr>
        <p:txBody>
          <a:bodyPr lIns="0" tIns="0" rIns="0" bIns="0" rtlCol="0" anchor="t">
            <a:spAutoFit/>
          </a:bodyPr>
          <a:lstStyle/>
          <a:p>
            <a:pPr algn="r">
              <a:lnSpc>
                <a:spcPts val="7895"/>
              </a:lnSpc>
            </a:pPr>
            <a:r>
              <a:rPr lang="en-US" sz="7049">
                <a:solidFill>
                  <a:srgbClr val="41C1BA"/>
                </a:solidFill>
                <a:latin typeface="Paytone One"/>
              </a:rPr>
              <a:t>CREDIT HISTORY</a:t>
            </a:r>
          </a:p>
        </p:txBody>
      </p:sp>
      <p:sp>
        <p:nvSpPr>
          <p:cNvPr id="20" name="AutoShape 20"/>
          <p:cNvSpPr/>
          <p:nvPr/>
        </p:nvSpPr>
        <p:spPr>
          <a:xfrm>
            <a:off x="9868567" y="7150142"/>
            <a:ext cx="7648778" cy="25393"/>
          </a:xfrm>
          <a:prstGeom prst="line">
            <a:avLst/>
          </a:prstGeom>
          <a:ln w="952500" cap="rnd">
            <a:solidFill>
              <a:srgbClr val="41C1BA"/>
            </a:solidFill>
            <a:prstDash val="solid"/>
            <a:headEnd type="none" w="sm" len="sm"/>
            <a:tailEnd type="none" w="sm" len="sm"/>
          </a:ln>
        </p:spPr>
      </p:sp>
      <p:sp>
        <p:nvSpPr>
          <p:cNvPr id="21" name="TextBox 21"/>
          <p:cNvSpPr txBox="1"/>
          <p:nvPr/>
        </p:nvSpPr>
        <p:spPr>
          <a:xfrm>
            <a:off x="10787589" y="6783595"/>
            <a:ext cx="5810733" cy="682286"/>
          </a:xfrm>
          <a:prstGeom prst="rect">
            <a:avLst/>
          </a:prstGeom>
        </p:spPr>
        <p:txBody>
          <a:bodyPr lIns="0" tIns="0" rIns="0" bIns="0" rtlCol="0" anchor="t">
            <a:spAutoFit/>
          </a:bodyPr>
          <a:lstStyle/>
          <a:p>
            <a:pPr algn="r">
              <a:lnSpc>
                <a:spcPts val="5599"/>
              </a:lnSpc>
            </a:pPr>
            <a:r>
              <a:rPr lang="en-US" sz="3999">
                <a:solidFill>
                  <a:srgbClr val="FFFEFE"/>
                </a:solidFill>
                <a:latin typeface="Object Sans Bold"/>
              </a:rPr>
              <a:t>What is a FICO Score?</a:t>
            </a:r>
          </a:p>
        </p:txBody>
      </p:sp>
      <p:grpSp>
        <p:nvGrpSpPr>
          <p:cNvPr id="22" name="Group 22"/>
          <p:cNvGrpSpPr/>
          <p:nvPr/>
        </p:nvGrpSpPr>
        <p:grpSpPr>
          <a:xfrm>
            <a:off x="16651759" y="100171"/>
            <a:ext cx="1521699" cy="746863"/>
            <a:chOff x="0" y="0"/>
            <a:chExt cx="2028932" cy="995818"/>
          </a:xfrm>
        </p:grpSpPr>
        <p:sp>
          <p:nvSpPr>
            <p:cNvPr id="23" name="Freeform 23"/>
            <p:cNvSpPr/>
            <p:nvPr/>
          </p:nvSpPr>
          <p:spPr>
            <a:xfrm>
              <a:off x="0" y="81648"/>
              <a:ext cx="680092" cy="833488"/>
            </a:xfrm>
            <a:custGeom>
              <a:avLst/>
              <a:gdLst/>
              <a:ahLst/>
              <a:cxnLst/>
              <a:rect l="l" t="t" r="r" b="b"/>
              <a:pathLst>
                <a:path w="680092" h="833488">
                  <a:moveTo>
                    <a:pt x="0" y="0"/>
                  </a:moveTo>
                  <a:lnTo>
                    <a:pt x="680092" y="0"/>
                  </a:lnTo>
                  <a:lnTo>
                    <a:pt x="680092" y="833487"/>
                  </a:lnTo>
                  <a:lnTo>
                    <a:pt x="0" y="833487"/>
                  </a:lnTo>
                  <a:lnTo>
                    <a:pt x="0" y="0"/>
                  </a:lnTo>
                  <a:close/>
                </a:path>
              </a:pathLst>
            </a:custGeom>
            <a:blipFill>
              <a:blip r:embed="rId6"/>
              <a:stretch>
                <a:fillRect/>
              </a:stretch>
            </a:blipFill>
          </p:spPr>
        </p:sp>
        <p:sp>
          <p:nvSpPr>
            <p:cNvPr id="24" name="AutoShape 24"/>
            <p:cNvSpPr/>
            <p:nvPr/>
          </p:nvSpPr>
          <p:spPr>
            <a:xfrm>
              <a:off x="895234" y="177258"/>
              <a:ext cx="0" cy="581407"/>
            </a:xfrm>
            <a:prstGeom prst="line">
              <a:avLst/>
            </a:prstGeom>
            <a:ln w="25400" cap="flat">
              <a:solidFill>
                <a:srgbClr val="FFFFFF"/>
              </a:solidFill>
              <a:prstDash val="solid"/>
              <a:headEnd type="none" w="sm" len="sm"/>
              <a:tailEnd type="none" w="sm" len="sm"/>
            </a:ln>
          </p:spPr>
        </p:sp>
        <p:sp>
          <p:nvSpPr>
            <p:cNvPr id="25" name="Freeform 25">
              <a:hlinkClick r:id="rId7" tooltip="https://boolamoola.com"/>
            </p:cNvPr>
            <p:cNvSpPr/>
            <p:nvPr/>
          </p:nvSpPr>
          <p:spPr>
            <a:xfrm>
              <a:off x="1033114" y="0"/>
              <a:ext cx="995818" cy="995818"/>
            </a:xfrm>
            <a:custGeom>
              <a:avLst/>
              <a:gdLst/>
              <a:ahLst/>
              <a:cxnLst/>
              <a:rect l="l" t="t" r="r" b="b"/>
              <a:pathLst>
                <a:path w="995818" h="995818">
                  <a:moveTo>
                    <a:pt x="0" y="0"/>
                  </a:moveTo>
                  <a:lnTo>
                    <a:pt x="995818" y="0"/>
                  </a:lnTo>
                  <a:lnTo>
                    <a:pt x="995818" y="995818"/>
                  </a:lnTo>
                  <a:lnTo>
                    <a:pt x="0" y="995818"/>
                  </a:lnTo>
                  <a:lnTo>
                    <a:pt x="0" y="0"/>
                  </a:lnTo>
                  <a:close/>
                </a:path>
              </a:pathLst>
            </a:custGeom>
            <a:blipFill>
              <a:blip r:embed="rId8"/>
              <a:stretch>
                <a:fillRect/>
              </a:stretch>
            </a:blipFill>
          </p:spPr>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F4D92"/>
        </a:solidFill>
        <a:effectLst/>
      </p:bgPr>
    </p:bg>
    <p:spTree>
      <p:nvGrpSpPr>
        <p:cNvPr id="1" name=""/>
        <p:cNvGrpSpPr/>
        <p:nvPr/>
      </p:nvGrpSpPr>
      <p:grpSpPr>
        <a:xfrm>
          <a:off x="0" y="0"/>
          <a:ext cx="0" cy="0"/>
          <a:chOff x="0" y="0"/>
          <a:chExt cx="0" cy="0"/>
        </a:xfrm>
      </p:grpSpPr>
      <p:sp>
        <p:nvSpPr>
          <p:cNvPr id="2" name="Freeform 2"/>
          <p:cNvSpPr/>
          <p:nvPr/>
        </p:nvSpPr>
        <p:spPr>
          <a:xfrm>
            <a:off x="1028700" y="4486275"/>
            <a:ext cx="3391461" cy="6099040"/>
          </a:xfrm>
          <a:custGeom>
            <a:avLst/>
            <a:gdLst/>
            <a:ahLst/>
            <a:cxnLst/>
            <a:rect l="l" t="t" r="r" b="b"/>
            <a:pathLst>
              <a:path w="3391461" h="6099040">
                <a:moveTo>
                  <a:pt x="0" y="0"/>
                </a:moveTo>
                <a:lnTo>
                  <a:pt x="3391461" y="0"/>
                </a:lnTo>
                <a:lnTo>
                  <a:pt x="3391461" y="6099040"/>
                </a:lnTo>
                <a:lnTo>
                  <a:pt x="0" y="6099040"/>
                </a:lnTo>
                <a:lnTo>
                  <a:pt x="0" y="0"/>
                </a:lnTo>
                <a:close/>
              </a:path>
            </a:pathLst>
          </a:custGeom>
          <a:blipFill>
            <a:blip r:embed="rId2"/>
            <a:stretch>
              <a:fillRect r="-19815"/>
            </a:stretch>
          </a:blipFill>
        </p:spPr>
      </p:sp>
      <p:grpSp>
        <p:nvGrpSpPr>
          <p:cNvPr id="3" name="Group 3"/>
          <p:cNvGrpSpPr/>
          <p:nvPr/>
        </p:nvGrpSpPr>
        <p:grpSpPr>
          <a:xfrm>
            <a:off x="3178476" y="1395763"/>
            <a:ext cx="6208622" cy="6140032"/>
            <a:chOff x="0" y="0"/>
            <a:chExt cx="8278163" cy="8186709"/>
          </a:xfrm>
        </p:grpSpPr>
        <p:grpSp>
          <p:nvGrpSpPr>
            <p:cNvPr id="4" name="Group 4"/>
            <p:cNvGrpSpPr/>
            <p:nvPr/>
          </p:nvGrpSpPr>
          <p:grpSpPr>
            <a:xfrm>
              <a:off x="832130" y="175852"/>
              <a:ext cx="7446033" cy="7446033"/>
              <a:chOff x="0" y="0"/>
              <a:chExt cx="812800" cy="812800"/>
            </a:xfrm>
          </p:grpSpPr>
          <p:sp>
            <p:nvSpPr>
              <p:cNvPr id="5" name="Freeform 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41C1BA"/>
              </a:solidFill>
            </p:spPr>
          </p:sp>
          <p:sp>
            <p:nvSpPr>
              <p:cNvPr id="6" name="TextBox 6"/>
              <p:cNvSpPr txBox="1"/>
              <p:nvPr/>
            </p:nvSpPr>
            <p:spPr>
              <a:xfrm>
                <a:off x="76200" y="76200"/>
                <a:ext cx="660400" cy="660400"/>
              </a:xfrm>
              <a:prstGeom prst="rect">
                <a:avLst/>
              </a:prstGeom>
            </p:spPr>
            <p:txBody>
              <a:bodyPr lIns="50800" tIns="50800" rIns="50800" bIns="50800" rtlCol="0" anchor="ctr"/>
              <a:lstStyle/>
              <a:p>
                <a:pPr algn="ctr">
                  <a:lnSpc>
                    <a:spcPts val="2583"/>
                  </a:lnSpc>
                </a:pPr>
                <a:endParaRPr/>
              </a:p>
            </p:txBody>
          </p:sp>
        </p:grpSp>
        <p:grpSp>
          <p:nvGrpSpPr>
            <p:cNvPr id="7" name="Group 7"/>
            <p:cNvGrpSpPr/>
            <p:nvPr/>
          </p:nvGrpSpPr>
          <p:grpSpPr>
            <a:xfrm rot="2524036">
              <a:off x="702447" y="5731281"/>
              <a:ext cx="938349" cy="2457680"/>
              <a:chOff x="0" y="0"/>
              <a:chExt cx="284519" cy="745199"/>
            </a:xfrm>
          </p:grpSpPr>
          <p:sp>
            <p:nvSpPr>
              <p:cNvPr id="8" name="Freeform 8"/>
              <p:cNvSpPr/>
              <p:nvPr/>
            </p:nvSpPr>
            <p:spPr>
              <a:xfrm>
                <a:off x="0" y="0"/>
                <a:ext cx="284519" cy="745199"/>
              </a:xfrm>
              <a:custGeom>
                <a:avLst/>
                <a:gdLst/>
                <a:ahLst/>
                <a:cxnLst/>
                <a:rect l="l" t="t" r="r" b="b"/>
                <a:pathLst>
                  <a:path w="284519" h="745199">
                    <a:moveTo>
                      <a:pt x="142259" y="745199"/>
                    </a:moveTo>
                    <a:lnTo>
                      <a:pt x="284519" y="0"/>
                    </a:lnTo>
                    <a:lnTo>
                      <a:pt x="0" y="0"/>
                    </a:lnTo>
                    <a:lnTo>
                      <a:pt x="142259" y="745199"/>
                    </a:lnTo>
                    <a:close/>
                  </a:path>
                </a:pathLst>
              </a:custGeom>
              <a:solidFill>
                <a:srgbClr val="41C1BA"/>
              </a:solidFill>
            </p:spPr>
          </p:sp>
          <p:sp>
            <p:nvSpPr>
              <p:cNvPr id="9" name="TextBox 9"/>
              <p:cNvSpPr txBox="1"/>
              <p:nvPr/>
            </p:nvSpPr>
            <p:spPr>
              <a:xfrm>
                <a:off x="127000" y="-6350"/>
                <a:ext cx="558800" cy="387350"/>
              </a:xfrm>
              <a:prstGeom prst="rect">
                <a:avLst/>
              </a:prstGeom>
            </p:spPr>
            <p:txBody>
              <a:bodyPr lIns="50800" tIns="50800" rIns="50800" bIns="50800" rtlCol="0" anchor="ctr"/>
              <a:lstStyle/>
              <a:p>
                <a:pPr algn="ctr">
                  <a:lnSpc>
                    <a:spcPts val="3168"/>
                  </a:lnSpc>
                </a:pPr>
                <a:endParaRPr/>
              </a:p>
            </p:txBody>
          </p:sp>
        </p:grpSp>
        <p:grpSp>
          <p:nvGrpSpPr>
            <p:cNvPr id="10" name="Group 10"/>
            <p:cNvGrpSpPr/>
            <p:nvPr/>
          </p:nvGrpSpPr>
          <p:grpSpPr>
            <a:xfrm rot="2524036">
              <a:off x="775833" y="5740607"/>
              <a:ext cx="860999" cy="2214930"/>
              <a:chOff x="0" y="0"/>
              <a:chExt cx="275463" cy="708632"/>
            </a:xfrm>
          </p:grpSpPr>
          <p:sp>
            <p:nvSpPr>
              <p:cNvPr id="11" name="Freeform 11"/>
              <p:cNvSpPr/>
              <p:nvPr/>
            </p:nvSpPr>
            <p:spPr>
              <a:xfrm>
                <a:off x="0" y="0"/>
                <a:ext cx="275463" cy="708632"/>
              </a:xfrm>
              <a:custGeom>
                <a:avLst/>
                <a:gdLst/>
                <a:ahLst/>
                <a:cxnLst/>
                <a:rect l="l" t="t" r="r" b="b"/>
                <a:pathLst>
                  <a:path w="275463" h="708632">
                    <a:moveTo>
                      <a:pt x="137732" y="708632"/>
                    </a:moveTo>
                    <a:lnTo>
                      <a:pt x="275463" y="0"/>
                    </a:lnTo>
                    <a:lnTo>
                      <a:pt x="0" y="0"/>
                    </a:lnTo>
                    <a:lnTo>
                      <a:pt x="137732" y="708632"/>
                    </a:lnTo>
                    <a:close/>
                  </a:path>
                </a:pathLst>
              </a:custGeom>
              <a:solidFill>
                <a:srgbClr val="FFFFFF"/>
              </a:solidFill>
            </p:spPr>
          </p:sp>
          <p:sp>
            <p:nvSpPr>
              <p:cNvPr id="12" name="TextBox 12"/>
              <p:cNvSpPr txBox="1"/>
              <p:nvPr/>
            </p:nvSpPr>
            <p:spPr>
              <a:xfrm>
                <a:off x="127000" y="-6350"/>
                <a:ext cx="558800" cy="387350"/>
              </a:xfrm>
              <a:prstGeom prst="rect">
                <a:avLst/>
              </a:prstGeom>
            </p:spPr>
            <p:txBody>
              <a:bodyPr lIns="50800" tIns="50800" rIns="50800" bIns="50800" rtlCol="0" anchor="ctr"/>
              <a:lstStyle/>
              <a:p>
                <a:pPr algn="ctr">
                  <a:lnSpc>
                    <a:spcPts val="3168"/>
                  </a:lnSpc>
                </a:pPr>
                <a:endParaRPr/>
              </a:p>
            </p:txBody>
          </p:sp>
        </p:grpSp>
        <p:grpSp>
          <p:nvGrpSpPr>
            <p:cNvPr id="13" name="Group 13"/>
            <p:cNvGrpSpPr/>
            <p:nvPr/>
          </p:nvGrpSpPr>
          <p:grpSpPr>
            <a:xfrm>
              <a:off x="771477" y="0"/>
              <a:ext cx="7446033" cy="7446033"/>
              <a:chOff x="0" y="0"/>
              <a:chExt cx="812800" cy="812800"/>
            </a:xfrm>
          </p:grpSpPr>
          <p:sp>
            <p:nvSpPr>
              <p:cNvPr id="14" name="Freeform 14"/>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FEFE"/>
              </a:solidFill>
            </p:spPr>
          </p:sp>
          <p:sp>
            <p:nvSpPr>
              <p:cNvPr id="15" name="TextBox 15"/>
              <p:cNvSpPr txBox="1"/>
              <p:nvPr/>
            </p:nvSpPr>
            <p:spPr>
              <a:xfrm>
                <a:off x="76200" y="76200"/>
                <a:ext cx="660400" cy="660400"/>
              </a:xfrm>
              <a:prstGeom prst="rect">
                <a:avLst/>
              </a:prstGeom>
            </p:spPr>
            <p:txBody>
              <a:bodyPr lIns="50800" tIns="50800" rIns="50800" bIns="50800" rtlCol="0" anchor="ctr"/>
              <a:lstStyle/>
              <a:p>
                <a:pPr algn="ctr">
                  <a:lnSpc>
                    <a:spcPts val="2583"/>
                  </a:lnSpc>
                </a:pPr>
                <a:endParaRPr/>
              </a:p>
            </p:txBody>
          </p:sp>
        </p:grpSp>
        <p:sp>
          <p:nvSpPr>
            <p:cNvPr id="16" name="Freeform 16"/>
            <p:cNvSpPr/>
            <p:nvPr/>
          </p:nvSpPr>
          <p:spPr>
            <a:xfrm>
              <a:off x="1390261" y="1367430"/>
              <a:ext cx="6308640" cy="4711173"/>
            </a:xfrm>
            <a:custGeom>
              <a:avLst/>
              <a:gdLst/>
              <a:ahLst/>
              <a:cxnLst/>
              <a:rect l="l" t="t" r="r" b="b"/>
              <a:pathLst>
                <a:path w="6308640" h="4711173">
                  <a:moveTo>
                    <a:pt x="0" y="0"/>
                  </a:moveTo>
                  <a:lnTo>
                    <a:pt x="6308640" y="0"/>
                  </a:lnTo>
                  <a:lnTo>
                    <a:pt x="6308640" y="4711173"/>
                  </a:lnTo>
                  <a:lnTo>
                    <a:pt x="0" y="4711173"/>
                  </a:lnTo>
                  <a:lnTo>
                    <a:pt x="0" y="0"/>
                  </a:lnTo>
                  <a:close/>
                </a:path>
              </a:pathLst>
            </a:custGeom>
            <a:blipFill>
              <a:blip r:embed="rId3"/>
              <a:stretch>
                <a:fillRect/>
              </a:stretch>
            </a:blipFill>
          </p:spPr>
        </p:sp>
      </p:grpSp>
      <p:sp>
        <p:nvSpPr>
          <p:cNvPr id="17" name="TextBox 17"/>
          <p:cNvSpPr txBox="1"/>
          <p:nvPr/>
        </p:nvSpPr>
        <p:spPr>
          <a:xfrm>
            <a:off x="11440315" y="2476367"/>
            <a:ext cx="5818985" cy="5248541"/>
          </a:xfrm>
          <a:prstGeom prst="rect">
            <a:avLst/>
          </a:prstGeom>
        </p:spPr>
        <p:txBody>
          <a:bodyPr lIns="0" tIns="0" rIns="0" bIns="0" rtlCol="0" anchor="t">
            <a:spAutoFit/>
          </a:bodyPr>
          <a:lstStyle/>
          <a:p>
            <a:pPr>
              <a:lnSpc>
                <a:spcPts val="5235"/>
              </a:lnSpc>
            </a:pPr>
            <a:r>
              <a:rPr lang="en-US" sz="3739">
                <a:solidFill>
                  <a:srgbClr val="FFFEFE"/>
                </a:solidFill>
                <a:latin typeface="Object Sans Bold"/>
              </a:rPr>
              <a:t>FICO Scores are calculated using many different pieces of credit data in your credit report. This data is grouped into 5 categories as you can see to the left.</a:t>
            </a:r>
          </a:p>
        </p:txBody>
      </p:sp>
      <p:sp>
        <p:nvSpPr>
          <p:cNvPr id="18" name="Freeform 18"/>
          <p:cNvSpPr/>
          <p:nvPr/>
        </p:nvSpPr>
        <p:spPr>
          <a:xfrm rot="5626546" flipH="1" flipV="1">
            <a:off x="7436328" y="8429202"/>
            <a:ext cx="2705420" cy="2385689"/>
          </a:xfrm>
          <a:custGeom>
            <a:avLst/>
            <a:gdLst/>
            <a:ahLst/>
            <a:cxnLst/>
            <a:rect l="l" t="t" r="r" b="b"/>
            <a:pathLst>
              <a:path w="2705420" h="2385689">
                <a:moveTo>
                  <a:pt x="2705421" y="2385688"/>
                </a:moveTo>
                <a:lnTo>
                  <a:pt x="0" y="2385688"/>
                </a:lnTo>
                <a:lnTo>
                  <a:pt x="0" y="0"/>
                </a:lnTo>
                <a:lnTo>
                  <a:pt x="2705421" y="0"/>
                </a:lnTo>
                <a:lnTo>
                  <a:pt x="2705421" y="2385688"/>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9" name="Group 19"/>
          <p:cNvGrpSpPr/>
          <p:nvPr/>
        </p:nvGrpSpPr>
        <p:grpSpPr>
          <a:xfrm>
            <a:off x="16651759" y="100171"/>
            <a:ext cx="1521699" cy="746863"/>
            <a:chOff x="0" y="0"/>
            <a:chExt cx="2028932" cy="995818"/>
          </a:xfrm>
        </p:grpSpPr>
        <p:sp>
          <p:nvSpPr>
            <p:cNvPr id="20" name="Freeform 20"/>
            <p:cNvSpPr/>
            <p:nvPr/>
          </p:nvSpPr>
          <p:spPr>
            <a:xfrm>
              <a:off x="0" y="81648"/>
              <a:ext cx="680092" cy="833488"/>
            </a:xfrm>
            <a:custGeom>
              <a:avLst/>
              <a:gdLst/>
              <a:ahLst/>
              <a:cxnLst/>
              <a:rect l="l" t="t" r="r" b="b"/>
              <a:pathLst>
                <a:path w="680092" h="833488">
                  <a:moveTo>
                    <a:pt x="0" y="0"/>
                  </a:moveTo>
                  <a:lnTo>
                    <a:pt x="680092" y="0"/>
                  </a:lnTo>
                  <a:lnTo>
                    <a:pt x="680092" y="833487"/>
                  </a:lnTo>
                  <a:lnTo>
                    <a:pt x="0" y="833487"/>
                  </a:lnTo>
                  <a:lnTo>
                    <a:pt x="0" y="0"/>
                  </a:lnTo>
                  <a:close/>
                </a:path>
              </a:pathLst>
            </a:custGeom>
            <a:blipFill>
              <a:blip r:embed="rId6"/>
              <a:stretch>
                <a:fillRect/>
              </a:stretch>
            </a:blipFill>
          </p:spPr>
        </p:sp>
        <p:sp>
          <p:nvSpPr>
            <p:cNvPr id="21" name="AutoShape 21"/>
            <p:cNvSpPr/>
            <p:nvPr/>
          </p:nvSpPr>
          <p:spPr>
            <a:xfrm>
              <a:off x="895234" y="177258"/>
              <a:ext cx="0" cy="581407"/>
            </a:xfrm>
            <a:prstGeom prst="line">
              <a:avLst/>
            </a:prstGeom>
            <a:ln w="25400" cap="flat">
              <a:solidFill>
                <a:srgbClr val="FFFFFF"/>
              </a:solidFill>
              <a:prstDash val="solid"/>
              <a:headEnd type="none" w="sm" len="sm"/>
              <a:tailEnd type="none" w="sm" len="sm"/>
            </a:ln>
          </p:spPr>
        </p:sp>
        <p:sp>
          <p:nvSpPr>
            <p:cNvPr id="22" name="Freeform 22">
              <a:hlinkClick r:id="rId7" tooltip="https://boolamoola.com"/>
            </p:cNvPr>
            <p:cNvSpPr/>
            <p:nvPr/>
          </p:nvSpPr>
          <p:spPr>
            <a:xfrm>
              <a:off x="1033114" y="0"/>
              <a:ext cx="995818" cy="995818"/>
            </a:xfrm>
            <a:custGeom>
              <a:avLst/>
              <a:gdLst/>
              <a:ahLst/>
              <a:cxnLst/>
              <a:rect l="l" t="t" r="r" b="b"/>
              <a:pathLst>
                <a:path w="995818" h="995818">
                  <a:moveTo>
                    <a:pt x="0" y="0"/>
                  </a:moveTo>
                  <a:lnTo>
                    <a:pt x="995818" y="0"/>
                  </a:lnTo>
                  <a:lnTo>
                    <a:pt x="995818" y="995818"/>
                  </a:lnTo>
                  <a:lnTo>
                    <a:pt x="0" y="995818"/>
                  </a:lnTo>
                  <a:lnTo>
                    <a:pt x="0" y="0"/>
                  </a:lnTo>
                  <a:close/>
                </a:path>
              </a:pathLst>
            </a:custGeom>
            <a:blipFill>
              <a:blip r:embed="rId8"/>
              <a:stretch>
                <a:fillRect/>
              </a:stretch>
            </a:blipFill>
          </p:spPr>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F4D92"/>
        </a:solidFill>
        <a:effectLst/>
      </p:bgPr>
    </p:bg>
    <p:spTree>
      <p:nvGrpSpPr>
        <p:cNvPr id="1" name=""/>
        <p:cNvGrpSpPr/>
        <p:nvPr/>
      </p:nvGrpSpPr>
      <p:grpSpPr>
        <a:xfrm>
          <a:off x="0" y="0"/>
          <a:ext cx="0" cy="0"/>
          <a:chOff x="0" y="0"/>
          <a:chExt cx="0" cy="0"/>
        </a:xfrm>
      </p:grpSpPr>
      <p:grpSp>
        <p:nvGrpSpPr>
          <p:cNvPr id="2" name="Group 2"/>
          <p:cNvGrpSpPr/>
          <p:nvPr/>
        </p:nvGrpSpPr>
        <p:grpSpPr>
          <a:xfrm>
            <a:off x="-15552" y="7638651"/>
            <a:ext cx="7602282" cy="2648349"/>
            <a:chOff x="0" y="0"/>
            <a:chExt cx="1182234" cy="547046"/>
          </a:xfrm>
        </p:grpSpPr>
        <p:sp>
          <p:nvSpPr>
            <p:cNvPr id="3" name="Freeform 3"/>
            <p:cNvSpPr/>
            <p:nvPr/>
          </p:nvSpPr>
          <p:spPr>
            <a:xfrm>
              <a:off x="0" y="0"/>
              <a:ext cx="1182234" cy="547046"/>
            </a:xfrm>
            <a:custGeom>
              <a:avLst/>
              <a:gdLst/>
              <a:ahLst/>
              <a:cxnLst/>
              <a:rect l="l" t="t" r="r" b="b"/>
              <a:pathLst>
                <a:path w="1182234" h="547046">
                  <a:moveTo>
                    <a:pt x="0" y="0"/>
                  </a:moveTo>
                  <a:lnTo>
                    <a:pt x="1182234" y="0"/>
                  </a:lnTo>
                  <a:lnTo>
                    <a:pt x="1182234" y="547046"/>
                  </a:lnTo>
                  <a:lnTo>
                    <a:pt x="0" y="547046"/>
                  </a:lnTo>
                  <a:close/>
                </a:path>
              </a:pathLst>
            </a:custGeom>
            <a:solidFill>
              <a:srgbClr val="41C1BA"/>
            </a:solidFill>
          </p:spPr>
        </p:sp>
        <p:sp>
          <p:nvSpPr>
            <p:cNvPr id="4" name="TextBox 4"/>
            <p:cNvSpPr txBox="1"/>
            <p:nvPr/>
          </p:nvSpPr>
          <p:spPr>
            <a:xfrm>
              <a:off x="0" y="0"/>
              <a:ext cx="812800" cy="812800"/>
            </a:xfrm>
            <a:prstGeom prst="rect">
              <a:avLst/>
            </a:prstGeom>
          </p:spPr>
          <p:txBody>
            <a:bodyPr lIns="50800" tIns="50800" rIns="50800" bIns="50800" rtlCol="0" anchor="ctr"/>
            <a:lstStyle/>
            <a:p>
              <a:pPr algn="ctr">
                <a:lnSpc>
                  <a:spcPts val="1156"/>
                </a:lnSpc>
              </a:pPr>
              <a:endParaRPr/>
            </a:p>
          </p:txBody>
        </p:sp>
      </p:grpSp>
      <p:grpSp>
        <p:nvGrpSpPr>
          <p:cNvPr id="5" name="Group 5"/>
          <p:cNvGrpSpPr/>
          <p:nvPr/>
        </p:nvGrpSpPr>
        <p:grpSpPr>
          <a:xfrm>
            <a:off x="-15552" y="4184460"/>
            <a:ext cx="7602282" cy="3517742"/>
            <a:chOff x="0" y="0"/>
            <a:chExt cx="1182234" cy="547046"/>
          </a:xfrm>
        </p:grpSpPr>
        <p:sp>
          <p:nvSpPr>
            <p:cNvPr id="6" name="Freeform 6"/>
            <p:cNvSpPr/>
            <p:nvPr/>
          </p:nvSpPr>
          <p:spPr>
            <a:xfrm>
              <a:off x="0" y="0"/>
              <a:ext cx="1182234" cy="547046"/>
            </a:xfrm>
            <a:custGeom>
              <a:avLst/>
              <a:gdLst/>
              <a:ahLst/>
              <a:cxnLst/>
              <a:rect l="l" t="t" r="r" b="b"/>
              <a:pathLst>
                <a:path w="1182234" h="547046">
                  <a:moveTo>
                    <a:pt x="0" y="0"/>
                  </a:moveTo>
                  <a:lnTo>
                    <a:pt x="1182234" y="0"/>
                  </a:lnTo>
                  <a:lnTo>
                    <a:pt x="1182234" y="547046"/>
                  </a:lnTo>
                  <a:lnTo>
                    <a:pt x="0" y="547046"/>
                  </a:lnTo>
                  <a:close/>
                </a:path>
              </a:pathLst>
            </a:custGeom>
            <a:solidFill>
              <a:srgbClr val="16A9FF"/>
            </a:solidFill>
          </p:spPr>
        </p:sp>
        <p:sp>
          <p:nvSpPr>
            <p:cNvPr id="7" name="TextBox 7"/>
            <p:cNvSpPr txBox="1"/>
            <p:nvPr/>
          </p:nvSpPr>
          <p:spPr>
            <a:xfrm>
              <a:off x="0" y="0"/>
              <a:ext cx="812800" cy="812800"/>
            </a:xfrm>
            <a:prstGeom prst="rect">
              <a:avLst/>
            </a:prstGeom>
          </p:spPr>
          <p:txBody>
            <a:bodyPr lIns="50800" tIns="50800" rIns="50800" bIns="50800" rtlCol="0" anchor="ctr"/>
            <a:lstStyle/>
            <a:p>
              <a:pPr algn="ctr">
                <a:lnSpc>
                  <a:spcPts val="1156"/>
                </a:lnSpc>
              </a:pPr>
              <a:endParaRPr/>
            </a:p>
          </p:txBody>
        </p:sp>
      </p:grpSp>
      <p:grpSp>
        <p:nvGrpSpPr>
          <p:cNvPr id="8" name="Group 8"/>
          <p:cNvGrpSpPr/>
          <p:nvPr/>
        </p:nvGrpSpPr>
        <p:grpSpPr>
          <a:xfrm>
            <a:off x="-15552" y="0"/>
            <a:ext cx="7602282" cy="4263774"/>
            <a:chOff x="0" y="0"/>
            <a:chExt cx="1182234" cy="663061"/>
          </a:xfrm>
        </p:grpSpPr>
        <p:sp>
          <p:nvSpPr>
            <p:cNvPr id="9" name="Freeform 9"/>
            <p:cNvSpPr/>
            <p:nvPr/>
          </p:nvSpPr>
          <p:spPr>
            <a:xfrm>
              <a:off x="0" y="0"/>
              <a:ext cx="1182234" cy="663061"/>
            </a:xfrm>
            <a:custGeom>
              <a:avLst/>
              <a:gdLst/>
              <a:ahLst/>
              <a:cxnLst/>
              <a:rect l="l" t="t" r="r" b="b"/>
              <a:pathLst>
                <a:path w="1182234" h="663061">
                  <a:moveTo>
                    <a:pt x="0" y="0"/>
                  </a:moveTo>
                  <a:lnTo>
                    <a:pt x="1182234" y="0"/>
                  </a:lnTo>
                  <a:lnTo>
                    <a:pt x="1182234" y="663061"/>
                  </a:lnTo>
                  <a:lnTo>
                    <a:pt x="0" y="663061"/>
                  </a:lnTo>
                  <a:close/>
                </a:path>
              </a:pathLst>
            </a:custGeom>
            <a:solidFill>
              <a:srgbClr val="FFFFFF"/>
            </a:solidFill>
          </p:spPr>
        </p:sp>
        <p:sp>
          <p:nvSpPr>
            <p:cNvPr id="10" name="TextBox 10"/>
            <p:cNvSpPr txBox="1"/>
            <p:nvPr/>
          </p:nvSpPr>
          <p:spPr>
            <a:xfrm>
              <a:off x="0" y="0"/>
              <a:ext cx="812800" cy="812800"/>
            </a:xfrm>
            <a:prstGeom prst="rect">
              <a:avLst/>
            </a:prstGeom>
          </p:spPr>
          <p:txBody>
            <a:bodyPr lIns="50800" tIns="50800" rIns="50800" bIns="50800" rtlCol="0" anchor="ctr"/>
            <a:lstStyle/>
            <a:p>
              <a:pPr algn="ctr">
                <a:lnSpc>
                  <a:spcPts val="1156"/>
                </a:lnSpc>
              </a:pPr>
              <a:endParaRPr/>
            </a:p>
          </p:txBody>
        </p:sp>
      </p:grpSp>
      <p:sp>
        <p:nvSpPr>
          <p:cNvPr id="11" name="Freeform 11"/>
          <p:cNvSpPr/>
          <p:nvPr/>
        </p:nvSpPr>
        <p:spPr>
          <a:xfrm flipH="1">
            <a:off x="-700107" y="165815"/>
            <a:ext cx="4675692" cy="4097959"/>
          </a:xfrm>
          <a:custGeom>
            <a:avLst/>
            <a:gdLst/>
            <a:ahLst/>
            <a:cxnLst/>
            <a:rect l="l" t="t" r="r" b="b"/>
            <a:pathLst>
              <a:path w="4675692" h="4097959">
                <a:moveTo>
                  <a:pt x="4675691" y="0"/>
                </a:moveTo>
                <a:lnTo>
                  <a:pt x="0" y="0"/>
                </a:lnTo>
                <a:lnTo>
                  <a:pt x="0" y="4097959"/>
                </a:lnTo>
                <a:lnTo>
                  <a:pt x="4675691" y="4097959"/>
                </a:lnTo>
                <a:lnTo>
                  <a:pt x="4675691" y="0"/>
                </a:lnTo>
                <a:close/>
              </a:path>
            </a:pathLst>
          </a:custGeom>
          <a:blipFill>
            <a:blip r:embed="rId2"/>
            <a:stretch>
              <a:fillRect t="-20610" b="-50751"/>
            </a:stretch>
          </a:blipFill>
        </p:spPr>
      </p:sp>
      <p:sp>
        <p:nvSpPr>
          <p:cNvPr id="12" name="Freeform 12"/>
          <p:cNvSpPr/>
          <p:nvPr/>
        </p:nvSpPr>
        <p:spPr>
          <a:xfrm flipH="1">
            <a:off x="3785589" y="2932509"/>
            <a:ext cx="3801141" cy="4769693"/>
          </a:xfrm>
          <a:custGeom>
            <a:avLst/>
            <a:gdLst/>
            <a:ahLst/>
            <a:cxnLst/>
            <a:rect l="l" t="t" r="r" b="b"/>
            <a:pathLst>
              <a:path w="3801141" h="4769693">
                <a:moveTo>
                  <a:pt x="3801140" y="0"/>
                </a:moveTo>
                <a:lnTo>
                  <a:pt x="0" y="0"/>
                </a:lnTo>
                <a:lnTo>
                  <a:pt x="0" y="4769693"/>
                </a:lnTo>
                <a:lnTo>
                  <a:pt x="3801140" y="4769693"/>
                </a:lnTo>
                <a:lnTo>
                  <a:pt x="3801140" y="0"/>
                </a:lnTo>
                <a:close/>
              </a:path>
            </a:pathLst>
          </a:custGeom>
          <a:blipFill>
            <a:blip r:embed="rId3"/>
            <a:stretch>
              <a:fillRect l="-12917" t="-18951" b="-16029"/>
            </a:stretch>
          </a:blipFill>
        </p:spPr>
      </p:sp>
      <p:sp>
        <p:nvSpPr>
          <p:cNvPr id="13" name="Freeform 13"/>
          <p:cNvSpPr/>
          <p:nvPr/>
        </p:nvSpPr>
        <p:spPr>
          <a:xfrm flipH="1">
            <a:off x="-700107" y="6628323"/>
            <a:ext cx="4257751" cy="4528069"/>
          </a:xfrm>
          <a:custGeom>
            <a:avLst/>
            <a:gdLst/>
            <a:ahLst/>
            <a:cxnLst/>
            <a:rect l="l" t="t" r="r" b="b"/>
            <a:pathLst>
              <a:path w="4257751" h="4528069">
                <a:moveTo>
                  <a:pt x="4257751" y="0"/>
                </a:moveTo>
                <a:lnTo>
                  <a:pt x="0" y="0"/>
                </a:lnTo>
                <a:lnTo>
                  <a:pt x="0" y="4528070"/>
                </a:lnTo>
                <a:lnTo>
                  <a:pt x="4257751" y="4528070"/>
                </a:lnTo>
                <a:lnTo>
                  <a:pt x="4257751" y="0"/>
                </a:lnTo>
                <a:close/>
              </a:path>
            </a:pathLst>
          </a:custGeom>
          <a:blipFill>
            <a:blip r:embed="rId4"/>
            <a:stretch>
              <a:fillRect t="-16481" b="-24563"/>
            </a:stretch>
          </a:blipFill>
        </p:spPr>
      </p:sp>
      <p:sp>
        <p:nvSpPr>
          <p:cNvPr id="14" name="TextBox 14"/>
          <p:cNvSpPr txBox="1"/>
          <p:nvPr/>
        </p:nvSpPr>
        <p:spPr>
          <a:xfrm>
            <a:off x="7529751" y="1413310"/>
            <a:ext cx="9319558" cy="2403087"/>
          </a:xfrm>
          <a:prstGeom prst="rect">
            <a:avLst/>
          </a:prstGeom>
        </p:spPr>
        <p:txBody>
          <a:bodyPr lIns="0" tIns="0" rIns="0" bIns="0" rtlCol="0" anchor="t">
            <a:spAutoFit/>
          </a:bodyPr>
          <a:lstStyle/>
          <a:p>
            <a:pPr>
              <a:lnSpc>
                <a:spcPts val="19687"/>
              </a:lnSpc>
            </a:pPr>
            <a:r>
              <a:rPr lang="en-US" sz="14062">
                <a:solidFill>
                  <a:srgbClr val="FFFFFF">
                    <a:alpha val="14902"/>
                  </a:srgbClr>
                </a:solidFill>
                <a:latin typeface="Paytone One"/>
              </a:rPr>
              <a:t>GRACIAS</a:t>
            </a:r>
          </a:p>
        </p:txBody>
      </p:sp>
      <p:sp>
        <p:nvSpPr>
          <p:cNvPr id="15" name="TextBox 15"/>
          <p:cNvSpPr txBox="1"/>
          <p:nvPr/>
        </p:nvSpPr>
        <p:spPr>
          <a:xfrm>
            <a:off x="7529751" y="2855388"/>
            <a:ext cx="7048519" cy="2403087"/>
          </a:xfrm>
          <a:prstGeom prst="rect">
            <a:avLst/>
          </a:prstGeom>
        </p:spPr>
        <p:txBody>
          <a:bodyPr lIns="0" tIns="0" rIns="0" bIns="0" rtlCol="0" anchor="t">
            <a:spAutoFit/>
          </a:bodyPr>
          <a:lstStyle/>
          <a:p>
            <a:pPr>
              <a:lnSpc>
                <a:spcPts val="19687"/>
              </a:lnSpc>
            </a:pPr>
            <a:r>
              <a:rPr lang="en-US" sz="14062">
                <a:solidFill>
                  <a:srgbClr val="16A9FF"/>
                </a:solidFill>
                <a:latin typeface="Paytone One"/>
              </a:rPr>
              <a:t>GRAZIE</a:t>
            </a:r>
          </a:p>
        </p:txBody>
      </p:sp>
      <p:sp>
        <p:nvSpPr>
          <p:cNvPr id="16" name="TextBox 16"/>
          <p:cNvSpPr txBox="1"/>
          <p:nvPr/>
        </p:nvSpPr>
        <p:spPr>
          <a:xfrm>
            <a:off x="7529751" y="4250946"/>
            <a:ext cx="9125678" cy="2403087"/>
          </a:xfrm>
          <a:prstGeom prst="rect">
            <a:avLst/>
          </a:prstGeom>
        </p:spPr>
        <p:txBody>
          <a:bodyPr lIns="0" tIns="0" rIns="0" bIns="0" rtlCol="0" anchor="t">
            <a:spAutoFit/>
          </a:bodyPr>
          <a:lstStyle/>
          <a:p>
            <a:pPr>
              <a:lnSpc>
                <a:spcPts val="19687"/>
              </a:lnSpc>
            </a:pPr>
            <a:r>
              <a:rPr lang="en-US" sz="14062">
                <a:solidFill>
                  <a:srgbClr val="41C1BA"/>
                </a:solidFill>
                <a:latin typeface="Paytone One"/>
              </a:rPr>
              <a:t>DZIĘKUJĘ</a:t>
            </a:r>
          </a:p>
        </p:txBody>
      </p:sp>
      <p:sp>
        <p:nvSpPr>
          <p:cNvPr id="17" name="Freeform 17"/>
          <p:cNvSpPr/>
          <p:nvPr/>
        </p:nvSpPr>
        <p:spPr>
          <a:xfrm>
            <a:off x="16713114" y="8664038"/>
            <a:ext cx="1346316" cy="1346316"/>
          </a:xfrm>
          <a:custGeom>
            <a:avLst/>
            <a:gdLst/>
            <a:ahLst/>
            <a:cxnLst/>
            <a:rect l="l" t="t" r="r" b="b"/>
            <a:pathLst>
              <a:path w="1346316" h="1346316">
                <a:moveTo>
                  <a:pt x="0" y="0"/>
                </a:moveTo>
                <a:lnTo>
                  <a:pt x="1346316" y="0"/>
                </a:lnTo>
                <a:lnTo>
                  <a:pt x="1346316" y="1346316"/>
                </a:lnTo>
                <a:lnTo>
                  <a:pt x="0" y="134631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8" name="Freeform 18">
            <a:hlinkClick r:id="rId7" tooltip="https://boolamoola.com"/>
          </p:cNvPr>
          <p:cNvSpPr/>
          <p:nvPr/>
        </p:nvSpPr>
        <p:spPr>
          <a:xfrm>
            <a:off x="17129638" y="229555"/>
            <a:ext cx="929792" cy="929792"/>
          </a:xfrm>
          <a:custGeom>
            <a:avLst/>
            <a:gdLst/>
            <a:ahLst/>
            <a:cxnLst/>
            <a:rect l="l" t="t" r="r" b="b"/>
            <a:pathLst>
              <a:path w="929792" h="929792">
                <a:moveTo>
                  <a:pt x="0" y="0"/>
                </a:moveTo>
                <a:lnTo>
                  <a:pt x="929792" y="0"/>
                </a:lnTo>
                <a:lnTo>
                  <a:pt x="929792" y="929792"/>
                </a:lnTo>
                <a:lnTo>
                  <a:pt x="0" y="929792"/>
                </a:lnTo>
                <a:lnTo>
                  <a:pt x="0" y="0"/>
                </a:lnTo>
                <a:close/>
              </a:path>
            </a:pathLst>
          </a:custGeom>
          <a:blipFill>
            <a:blip r:embed="rId8"/>
            <a:stretch>
              <a:fillRect/>
            </a:stretch>
          </a:blipFill>
        </p:spPr>
      </p:sp>
      <p:sp>
        <p:nvSpPr>
          <p:cNvPr id="19" name="TextBox 19"/>
          <p:cNvSpPr txBox="1"/>
          <p:nvPr/>
        </p:nvSpPr>
        <p:spPr>
          <a:xfrm>
            <a:off x="7548629" y="-37145"/>
            <a:ext cx="9319558" cy="2403087"/>
          </a:xfrm>
          <a:prstGeom prst="rect">
            <a:avLst/>
          </a:prstGeom>
        </p:spPr>
        <p:txBody>
          <a:bodyPr lIns="0" tIns="0" rIns="0" bIns="0" rtlCol="0" anchor="t">
            <a:spAutoFit/>
          </a:bodyPr>
          <a:lstStyle/>
          <a:p>
            <a:pPr>
              <a:lnSpc>
                <a:spcPts val="19687"/>
              </a:lnSpc>
            </a:pPr>
            <a:r>
              <a:rPr lang="en-US" sz="14062">
                <a:solidFill>
                  <a:srgbClr val="FFFFFF">
                    <a:alpha val="14902"/>
                  </a:srgbClr>
                </a:solidFill>
                <a:latin typeface="Paytone One"/>
              </a:rPr>
              <a:t>MERCI</a:t>
            </a:r>
          </a:p>
        </p:txBody>
      </p:sp>
      <p:sp>
        <p:nvSpPr>
          <p:cNvPr id="20" name="TextBox 20"/>
          <p:cNvSpPr txBox="1"/>
          <p:nvPr/>
        </p:nvSpPr>
        <p:spPr>
          <a:xfrm>
            <a:off x="3998095" y="1189995"/>
            <a:ext cx="3216955" cy="578557"/>
          </a:xfrm>
          <a:prstGeom prst="rect">
            <a:avLst/>
          </a:prstGeom>
        </p:spPr>
        <p:txBody>
          <a:bodyPr lIns="0" tIns="0" rIns="0" bIns="0" rtlCol="0" anchor="t">
            <a:spAutoFit/>
          </a:bodyPr>
          <a:lstStyle/>
          <a:p>
            <a:pPr algn="r">
              <a:lnSpc>
                <a:spcPts val="4736"/>
              </a:lnSpc>
            </a:pPr>
            <a:r>
              <a:rPr lang="en-US" sz="3383">
                <a:solidFill>
                  <a:srgbClr val="0F4D92"/>
                </a:solidFill>
                <a:latin typeface="Paytone One"/>
              </a:rPr>
              <a:t>JOHN CASERTA</a:t>
            </a:r>
          </a:p>
        </p:txBody>
      </p:sp>
      <p:sp>
        <p:nvSpPr>
          <p:cNvPr id="21" name="TextBox 21"/>
          <p:cNvSpPr txBox="1"/>
          <p:nvPr/>
        </p:nvSpPr>
        <p:spPr>
          <a:xfrm>
            <a:off x="2519603" y="8276049"/>
            <a:ext cx="4695823" cy="578557"/>
          </a:xfrm>
          <a:prstGeom prst="rect">
            <a:avLst/>
          </a:prstGeom>
        </p:spPr>
        <p:txBody>
          <a:bodyPr lIns="0" tIns="0" rIns="0" bIns="0" rtlCol="0" anchor="t">
            <a:spAutoFit/>
          </a:bodyPr>
          <a:lstStyle/>
          <a:p>
            <a:pPr algn="r">
              <a:lnSpc>
                <a:spcPts val="4736"/>
              </a:lnSpc>
            </a:pPr>
            <a:r>
              <a:rPr lang="en-US" sz="3383">
                <a:solidFill>
                  <a:srgbClr val="FFFFFF"/>
                </a:solidFill>
                <a:latin typeface="Paytone One"/>
              </a:rPr>
              <a:t>AMY CROOKSHANK</a:t>
            </a:r>
          </a:p>
        </p:txBody>
      </p:sp>
      <p:sp>
        <p:nvSpPr>
          <p:cNvPr id="22" name="TextBox 22"/>
          <p:cNvSpPr txBox="1"/>
          <p:nvPr/>
        </p:nvSpPr>
        <p:spPr>
          <a:xfrm>
            <a:off x="511892" y="4832760"/>
            <a:ext cx="3799481" cy="578557"/>
          </a:xfrm>
          <a:prstGeom prst="rect">
            <a:avLst/>
          </a:prstGeom>
        </p:spPr>
        <p:txBody>
          <a:bodyPr lIns="0" tIns="0" rIns="0" bIns="0" rtlCol="0" anchor="t">
            <a:spAutoFit/>
          </a:bodyPr>
          <a:lstStyle/>
          <a:p>
            <a:pPr>
              <a:lnSpc>
                <a:spcPts val="4736"/>
              </a:lnSpc>
            </a:pPr>
            <a:r>
              <a:rPr lang="en-US" sz="3383">
                <a:solidFill>
                  <a:srgbClr val="0F4D92"/>
                </a:solidFill>
                <a:latin typeface="Paytone One"/>
              </a:rPr>
              <a:t>NATHALIE EDEEN</a:t>
            </a:r>
          </a:p>
        </p:txBody>
      </p:sp>
      <p:sp>
        <p:nvSpPr>
          <p:cNvPr id="23" name="TextBox 23"/>
          <p:cNvSpPr txBox="1"/>
          <p:nvPr/>
        </p:nvSpPr>
        <p:spPr>
          <a:xfrm>
            <a:off x="3975584" y="1865207"/>
            <a:ext cx="2922027" cy="332270"/>
          </a:xfrm>
          <a:prstGeom prst="rect">
            <a:avLst/>
          </a:prstGeom>
        </p:spPr>
        <p:txBody>
          <a:bodyPr lIns="0" tIns="0" rIns="0" bIns="0" rtlCol="0" anchor="t">
            <a:spAutoFit/>
          </a:bodyPr>
          <a:lstStyle/>
          <a:p>
            <a:pPr>
              <a:lnSpc>
                <a:spcPts val="2781"/>
              </a:lnSpc>
              <a:spcBef>
                <a:spcPct val="0"/>
              </a:spcBef>
            </a:pPr>
            <a:r>
              <a:rPr lang="en-US" sz="1986" u="sng" dirty="0">
                <a:solidFill>
                  <a:srgbClr val="0F4D92"/>
                </a:solidFill>
                <a:latin typeface="Object Sans Bold"/>
                <a:hlinkClick r:id="rId9" tooltip="http://calendly.com/jcaserta">
                  <a:extLst>
                    <a:ext uri="{A12FA001-AC4F-418D-AE19-62706E023703}">
                      <ahyp:hlinkClr xmlns:ahyp="http://schemas.microsoft.com/office/drawing/2018/hyperlinkcolor" val="tx"/>
                    </a:ext>
                  </a:extLst>
                </a:hlinkClick>
              </a:rPr>
              <a:t>calendly.com/</a:t>
            </a:r>
            <a:r>
              <a:rPr lang="en-US" sz="1986" u="sng" dirty="0" err="1">
                <a:solidFill>
                  <a:srgbClr val="0F4D92"/>
                </a:solidFill>
                <a:latin typeface="Object Sans Bold"/>
                <a:hlinkClick r:id="rId9" tooltip="http://calendly.com/jcaserta">
                  <a:extLst>
                    <a:ext uri="{A12FA001-AC4F-418D-AE19-62706E023703}">
                      <ahyp:hlinkClr xmlns:ahyp="http://schemas.microsoft.com/office/drawing/2018/hyperlinkcolor" val="tx"/>
                    </a:ext>
                  </a:extLst>
                </a:hlinkClick>
              </a:rPr>
              <a:t>jcaserta</a:t>
            </a:r>
            <a:endParaRPr lang="en-US" sz="1986" u="sng" dirty="0">
              <a:solidFill>
                <a:srgbClr val="0F4D92"/>
              </a:solidFill>
              <a:latin typeface="Object Sans Bold"/>
              <a:hlinkClick r:id="rId9" tooltip="http://calendly.com/jcaserta">
                <a:extLst>
                  <a:ext uri="{A12FA001-AC4F-418D-AE19-62706E023703}">
                    <ahyp:hlinkClr xmlns:ahyp="http://schemas.microsoft.com/office/drawing/2018/hyperlinkcolor" val="tx"/>
                  </a:ext>
                </a:extLst>
              </a:hlinkClick>
            </a:endParaRPr>
          </a:p>
        </p:txBody>
      </p:sp>
      <p:sp>
        <p:nvSpPr>
          <p:cNvPr id="24" name="TextBox 24"/>
          <p:cNvSpPr txBox="1"/>
          <p:nvPr/>
        </p:nvSpPr>
        <p:spPr>
          <a:xfrm>
            <a:off x="511892" y="5519164"/>
            <a:ext cx="3124690" cy="332270"/>
          </a:xfrm>
          <a:prstGeom prst="rect">
            <a:avLst/>
          </a:prstGeom>
        </p:spPr>
        <p:txBody>
          <a:bodyPr lIns="0" tIns="0" rIns="0" bIns="0" rtlCol="0" anchor="t">
            <a:spAutoFit/>
          </a:bodyPr>
          <a:lstStyle/>
          <a:p>
            <a:pPr>
              <a:lnSpc>
                <a:spcPts val="2781"/>
              </a:lnSpc>
              <a:spcBef>
                <a:spcPct val="0"/>
              </a:spcBef>
            </a:pPr>
            <a:r>
              <a:rPr lang="en-US" sz="1986" u="sng" dirty="0">
                <a:solidFill>
                  <a:schemeClr val="bg1"/>
                </a:solidFill>
                <a:latin typeface="Object Sans Bold"/>
                <a:hlinkClick r:id="rId10" tooltip="http://calendly.com/nedeen-1">
                  <a:extLst>
                    <a:ext uri="{A12FA001-AC4F-418D-AE19-62706E023703}">
                      <ahyp:hlinkClr xmlns:ahyp="http://schemas.microsoft.com/office/drawing/2018/hyperlinkcolor" val="tx"/>
                    </a:ext>
                  </a:extLst>
                </a:hlinkClick>
              </a:rPr>
              <a:t>calendly.com/nedeen-1</a:t>
            </a:r>
          </a:p>
        </p:txBody>
      </p:sp>
      <p:sp>
        <p:nvSpPr>
          <p:cNvPr id="25" name="TextBox 25"/>
          <p:cNvSpPr txBox="1"/>
          <p:nvPr/>
        </p:nvSpPr>
        <p:spPr>
          <a:xfrm>
            <a:off x="3015924" y="8949856"/>
            <a:ext cx="3389477" cy="332270"/>
          </a:xfrm>
          <a:prstGeom prst="rect">
            <a:avLst/>
          </a:prstGeom>
        </p:spPr>
        <p:txBody>
          <a:bodyPr lIns="0" tIns="0" rIns="0" bIns="0" rtlCol="0" anchor="t">
            <a:spAutoFit/>
          </a:bodyPr>
          <a:lstStyle/>
          <a:p>
            <a:pPr>
              <a:lnSpc>
                <a:spcPts val="2781"/>
              </a:lnSpc>
              <a:spcBef>
                <a:spcPct val="0"/>
              </a:spcBef>
            </a:pPr>
            <a:r>
              <a:rPr lang="en-US" sz="1986" u="sng" dirty="0">
                <a:solidFill>
                  <a:schemeClr val="bg1"/>
                </a:solidFill>
                <a:latin typeface="Object Sans Bold"/>
                <a:hlinkClick r:id="rId11" tooltip="http://calendly.com/acrookshank">
                  <a:extLst>
                    <a:ext uri="{A12FA001-AC4F-418D-AE19-62706E023703}">
                      <ahyp:hlinkClr xmlns:ahyp="http://schemas.microsoft.com/office/drawing/2018/hyperlinkcolor" val="tx"/>
                    </a:ext>
                  </a:extLst>
                </a:hlinkClick>
              </a:rPr>
              <a:t>calendly.com/</a:t>
            </a:r>
            <a:r>
              <a:rPr lang="en-US" sz="1986" u="sng" dirty="0" err="1">
                <a:solidFill>
                  <a:schemeClr val="bg1"/>
                </a:solidFill>
                <a:latin typeface="Object Sans Bold"/>
                <a:hlinkClick r:id="rId11" tooltip="http://calendly.com/acrookshank">
                  <a:extLst>
                    <a:ext uri="{A12FA001-AC4F-418D-AE19-62706E023703}">
                      <ahyp:hlinkClr xmlns:ahyp="http://schemas.microsoft.com/office/drawing/2018/hyperlinkcolor" val="tx"/>
                    </a:ext>
                  </a:extLst>
                </a:hlinkClick>
              </a:rPr>
              <a:t>acrookshank</a:t>
            </a:r>
            <a:endParaRPr lang="en-US" sz="1986" u="sng" dirty="0">
              <a:solidFill>
                <a:schemeClr val="bg1"/>
              </a:solidFill>
              <a:latin typeface="Object Sans Bold"/>
              <a:hlinkClick r:id="rId11" tooltip="http://calendly.com/acrookshank">
                <a:extLst>
                  <a:ext uri="{A12FA001-AC4F-418D-AE19-62706E023703}">
                    <ahyp:hlinkClr xmlns:ahyp="http://schemas.microsoft.com/office/drawing/2018/hyperlinkcolor" val="tx"/>
                  </a:ext>
                </a:extLst>
              </a:hlinkClick>
            </a:endParaRPr>
          </a:p>
        </p:txBody>
      </p:sp>
      <p:sp>
        <p:nvSpPr>
          <p:cNvPr id="26" name="TextBox 26"/>
          <p:cNvSpPr txBox="1"/>
          <p:nvPr/>
        </p:nvSpPr>
        <p:spPr>
          <a:xfrm>
            <a:off x="7589634" y="5673344"/>
            <a:ext cx="10831289" cy="2403087"/>
          </a:xfrm>
          <a:prstGeom prst="rect">
            <a:avLst/>
          </a:prstGeom>
        </p:spPr>
        <p:txBody>
          <a:bodyPr lIns="0" tIns="0" rIns="0" bIns="0" rtlCol="0" anchor="t">
            <a:spAutoFit/>
          </a:bodyPr>
          <a:lstStyle/>
          <a:p>
            <a:pPr>
              <a:lnSpc>
                <a:spcPts val="19687"/>
              </a:lnSpc>
            </a:pPr>
            <a:r>
              <a:rPr lang="en-US" sz="14062">
                <a:solidFill>
                  <a:srgbClr val="FFFFFF"/>
                </a:solidFill>
                <a:latin typeface="Paytone One"/>
              </a:rPr>
              <a:t>THANK YOU</a:t>
            </a:r>
          </a:p>
        </p:txBody>
      </p:sp>
      <p:sp>
        <p:nvSpPr>
          <p:cNvPr id="27" name="TextBox 27"/>
          <p:cNvSpPr txBox="1"/>
          <p:nvPr/>
        </p:nvSpPr>
        <p:spPr>
          <a:xfrm>
            <a:off x="7501176" y="-1461461"/>
            <a:ext cx="9319558" cy="2402123"/>
          </a:xfrm>
          <a:prstGeom prst="rect">
            <a:avLst/>
          </a:prstGeom>
        </p:spPr>
        <p:txBody>
          <a:bodyPr lIns="0" tIns="0" rIns="0" bIns="0" rtlCol="0" anchor="t">
            <a:spAutoFit/>
          </a:bodyPr>
          <a:lstStyle/>
          <a:p>
            <a:pPr>
              <a:lnSpc>
                <a:spcPts val="19687"/>
              </a:lnSpc>
            </a:pPr>
            <a:r>
              <a:rPr lang="en-US" sz="14062">
                <a:solidFill>
                  <a:srgbClr val="FFFFFF">
                    <a:alpha val="14902"/>
                  </a:srgbClr>
                </a:solidFill>
                <a:latin typeface="Paytone One"/>
              </a:rPr>
              <a:t>XIÈXIÈ</a:t>
            </a:r>
          </a:p>
        </p:txBody>
      </p:sp>
      <p:sp>
        <p:nvSpPr>
          <p:cNvPr id="28" name="TextBox 28"/>
          <p:cNvSpPr txBox="1"/>
          <p:nvPr/>
        </p:nvSpPr>
        <p:spPr>
          <a:xfrm rot="-5400000">
            <a:off x="15695618" y="9079990"/>
            <a:ext cx="1353468" cy="507260"/>
          </a:xfrm>
          <a:prstGeom prst="rect">
            <a:avLst/>
          </a:prstGeom>
        </p:spPr>
        <p:txBody>
          <a:bodyPr lIns="0" tIns="0" rIns="0" bIns="0" rtlCol="0" anchor="t">
            <a:spAutoFit/>
          </a:bodyPr>
          <a:lstStyle/>
          <a:p>
            <a:pPr algn="ctr">
              <a:lnSpc>
                <a:spcPts val="4065"/>
              </a:lnSpc>
            </a:pPr>
            <a:r>
              <a:rPr lang="en-US" sz="2904">
                <a:solidFill>
                  <a:srgbClr val="41C1BA"/>
                </a:solidFill>
                <a:latin typeface="Hiatus"/>
              </a:rPr>
              <a:t>Scan here!</a:t>
            </a:r>
          </a:p>
        </p:txBody>
      </p:sp>
      <p:sp>
        <p:nvSpPr>
          <p:cNvPr id="29" name="TextBox 29"/>
          <p:cNvSpPr txBox="1"/>
          <p:nvPr/>
        </p:nvSpPr>
        <p:spPr>
          <a:xfrm>
            <a:off x="16118722" y="8151588"/>
            <a:ext cx="1940708" cy="388625"/>
          </a:xfrm>
          <a:prstGeom prst="rect">
            <a:avLst/>
          </a:prstGeom>
        </p:spPr>
        <p:txBody>
          <a:bodyPr wrap="square" lIns="0" tIns="0" rIns="0" bIns="0" rtlCol="0" anchor="t">
            <a:spAutoFit/>
          </a:bodyPr>
          <a:lstStyle/>
          <a:p>
            <a:pPr algn="ctr">
              <a:lnSpc>
                <a:spcPts val="3263"/>
              </a:lnSpc>
            </a:pPr>
            <a:r>
              <a:rPr lang="en-US" sz="2331" dirty="0">
                <a:solidFill>
                  <a:srgbClr val="FFFFFF"/>
                </a:solidFill>
                <a:latin typeface="Paytone One"/>
              </a:rPr>
              <a:t>CONTACT US</a:t>
            </a:r>
          </a:p>
        </p:txBody>
      </p:sp>
      <p:sp>
        <p:nvSpPr>
          <p:cNvPr id="30" name="TextBox 30"/>
          <p:cNvSpPr txBox="1"/>
          <p:nvPr/>
        </p:nvSpPr>
        <p:spPr>
          <a:xfrm>
            <a:off x="8043690" y="8314149"/>
            <a:ext cx="7313444" cy="1626151"/>
          </a:xfrm>
          <a:prstGeom prst="rect">
            <a:avLst/>
          </a:prstGeom>
        </p:spPr>
        <p:txBody>
          <a:bodyPr lIns="0" tIns="0" rIns="0" bIns="0" rtlCol="0" anchor="t">
            <a:spAutoFit/>
          </a:bodyPr>
          <a:lstStyle/>
          <a:p>
            <a:pPr>
              <a:lnSpc>
                <a:spcPts val="1589"/>
              </a:lnSpc>
            </a:pPr>
            <a:r>
              <a:rPr lang="en-US" sz="1135" dirty="0">
                <a:solidFill>
                  <a:srgbClr val="FFFEFE"/>
                </a:solidFill>
                <a:latin typeface="Object Sans"/>
              </a:rPr>
              <a:t>Registered Representative </a:t>
            </a:r>
            <a:r>
              <a:rPr lang="en-US" sz="1135" dirty="0">
                <a:solidFill>
                  <a:schemeClr val="bg1"/>
                </a:solidFill>
                <a:latin typeface="Object Sans"/>
              </a:rPr>
              <a:t>of, Securities and investment advisory services offered through </a:t>
            </a:r>
            <a:r>
              <a:rPr lang="en-US" sz="1135" dirty="0" err="1">
                <a:solidFill>
                  <a:schemeClr val="bg1"/>
                </a:solidFill>
                <a:latin typeface="Object Sans"/>
              </a:rPr>
              <a:t>Hornor</a:t>
            </a:r>
            <a:r>
              <a:rPr lang="en-US" sz="1135" dirty="0">
                <a:solidFill>
                  <a:schemeClr val="bg1"/>
                </a:solidFill>
                <a:latin typeface="Object Sans"/>
              </a:rPr>
              <a:t>, Townsend &amp; Kent, LLC. Registered Investment Adviser. Member FINRA/SIPC. 600 Dresher Road, Horsham PA 19044. 800-873-7637, </a:t>
            </a:r>
            <a:r>
              <a:rPr lang="en-US" sz="1135" dirty="0">
                <a:solidFill>
                  <a:schemeClr val="bg1"/>
                </a:solidFill>
                <a:latin typeface="Object Sans"/>
                <a:hlinkClick r:id="rId12" tooltip="http://www.htk.com/">
                  <a:extLst>
                    <a:ext uri="{A12FA001-AC4F-418D-AE19-62706E023703}">
                      <ahyp:hlinkClr xmlns:ahyp="http://schemas.microsoft.com/office/drawing/2018/hyperlinkcolor" val="tx"/>
                    </a:ext>
                  </a:extLst>
                </a:hlinkClick>
              </a:rPr>
              <a:t>www.htk.com</a:t>
            </a:r>
            <a:r>
              <a:rPr lang="en-US" sz="1135" dirty="0">
                <a:solidFill>
                  <a:schemeClr val="bg1"/>
                </a:solidFill>
                <a:latin typeface="Object Sans"/>
              </a:rPr>
              <a:t>. HTK is a wholly-owned subsidiary of The Penn Mutual Life Insurance Company. HTK does not offer tax or legal advice. Caserta &amp; de Jongh, LLC is unaffiliated with </a:t>
            </a:r>
            <a:r>
              <a:rPr lang="en-US" sz="1135" dirty="0" err="1">
                <a:solidFill>
                  <a:schemeClr val="bg1"/>
                </a:solidFill>
                <a:latin typeface="Object Sans"/>
              </a:rPr>
              <a:t>Hornor</a:t>
            </a:r>
            <a:r>
              <a:rPr lang="en-US" sz="1135" dirty="0">
                <a:solidFill>
                  <a:schemeClr val="bg1"/>
                </a:solidFill>
                <a:latin typeface="Object Sans"/>
              </a:rPr>
              <a:t>, Townsend, and Kent. For Educational Purposes Only </a:t>
            </a:r>
            <a:r>
              <a:rPr lang="en-US" sz="1135" dirty="0">
                <a:solidFill>
                  <a:srgbClr val="FFFEFE"/>
                </a:solidFill>
                <a:latin typeface="Object Sans"/>
              </a:rPr>
              <a:t>- Not to be relied upon as financial advice. Not all topics discussed may be suitable for all investors.</a:t>
            </a:r>
          </a:p>
          <a:p>
            <a:pPr>
              <a:lnSpc>
                <a:spcPts val="1589"/>
              </a:lnSpc>
            </a:pPr>
            <a:endParaRPr lang="en-US" sz="1135" dirty="0">
              <a:solidFill>
                <a:srgbClr val="FFFEFE"/>
              </a:solidFill>
              <a:latin typeface="Object Sans"/>
            </a:endParaRPr>
          </a:p>
          <a:p>
            <a:pPr>
              <a:lnSpc>
                <a:spcPts val="1589"/>
              </a:lnSpc>
            </a:pPr>
            <a:r>
              <a:rPr lang="en-US" sz="1135" dirty="0">
                <a:solidFill>
                  <a:srgbClr val="FFFEFE"/>
                </a:solidFill>
                <a:latin typeface="Object Sans Bold"/>
              </a:rPr>
              <a:t>4730265DP_May24</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F4D92"/>
        </a:solidFill>
        <a:effectLst/>
      </p:bgPr>
    </p:bg>
    <p:spTree>
      <p:nvGrpSpPr>
        <p:cNvPr id="1" name=""/>
        <p:cNvGrpSpPr/>
        <p:nvPr/>
      </p:nvGrpSpPr>
      <p:grpSpPr>
        <a:xfrm>
          <a:off x="0" y="0"/>
          <a:ext cx="0" cy="0"/>
          <a:chOff x="0" y="0"/>
          <a:chExt cx="0" cy="0"/>
        </a:xfrm>
      </p:grpSpPr>
      <p:grpSp>
        <p:nvGrpSpPr>
          <p:cNvPr id="2" name="Group 2"/>
          <p:cNvGrpSpPr/>
          <p:nvPr/>
        </p:nvGrpSpPr>
        <p:grpSpPr>
          <a:xfrm>
            <a:off x="0" y="4870761"/>
            <a:ext cx="4625504" cy="6629041"/>
            <a:chOff x="0" y="0"/>
            <a:chExt cx="6167339" cy="8838721"/>
          </a:xfrm>
        </p:grpSpPr>
        <p:sp>
          <p:nvSpPr>
            <p:cNvPr id="3" name="Freeform 3"/>
            <p:cNvSpPr/>
            <p:nvPr/>
          </p:nvSpPr>
          <p:spPr>
            <a:xfrm>
              <a:off x="0" y="2064041"/>
              <a:ext cx="6167339" cy="6774680"/>
            </a:xfrm>
            <a:custGeom>
              <a:avLst/>
              <a:gdLst/>
              <a:ahLst/>
              <a:cxnLst/>
              <a:rect l="l" t="t" r="r" b="b"/>
              <a:pathLst>
                <a:path w="6167339" h="6774680">
                  <a:moveTo>
                    <a:pt x="0" y="0"/>
                  </a:moveTo>
                  <a:lnTo>
                    <a:pt x="6167339" y="0"/>
                  </a:lnTo>
                  <a:lnTo>
                    <a:pt x="6167339" y="6774680"/>
                  </a:lnTo>
                  <a:lnTo>
                    <a:pt x="0" y="6774680"/>
                  </a:lnTo>
                  <a:lnTo>
                    <a:pt x="0" y="0"/>
                  </a:lnTo>
                  <a:close/>
                </a:path>
              </a:pathLst>
            </a:custGeom>
            <a:blipFill>
              <a:blip r:embed="rId2"/>
              <a:stretch>
                <a:fillRect t="-16444" b="-20279"/>
              </a:stretch>
            </a:blipFill>
          </p:spPr>
        </p:sp>
        <p:grpSp>
          <p:nvGrpSpPr>
            <p:cNvPr id="4" name="Group 4"/>
            <p:cNvGrpSpPr/>
            <p:nvPr/>
          </p:nvGrpSpPr>
          <p:grpSpPr>
            <a:xfrm>
              <a:off x="3059150" y="1367727"/>
              <a:ext cx="368746" cy="349963"/>
              <a:chOff x="0" y="0"/>
              <a:chExt cx="818129" cy="776456"/>
            </a:xfrm>
          </p:grpSpPr>
          <p:sp>
            <p:nvSpPr>
              <p:cNvPr id="5" name="Freeform 5"/>
              <p:cNvSpPr/>
              <p:nvPr/>
            </p:nvSpPr>
            <p:spPr>
              <a:xfrm>
                <a:off x="0" y="0"/>
                <a:ext cx="818129" cy="776456"/>
              </a:xfrm>
              <a:custGeom>
                <a:avLst/>
                <a:gdLst/>
                <a:ahLst/>
                <a:cxnLst/>
                <a:rect l="l" t="t" r="r" b="b"/>
                <a:pathLst>
                  <a:path w="818129" h="776456">
                    <a:moveTo>
                      <a:pt x="0" y="0"/>
                    </a:moveTo>
                    <a:lnTo>
                      <a:pt x="409064" y="776456"/>
                    </a:lnTo>
                    <a:lnTo>
                      <a:pt x="818129" y="0"/>
                    </a:lnTo>
                    <a:close/>
                  </a:path>
                </a:pathLst>
              </a:custGeom>
              <a:solidFill>
                <a:srgbClr val="EFF0F1"/>
              </a:solidFill>
            </p:spPr>
          </p:sp>
        </p:grpSp>
        <p:grpSp>
          <p:nvGrpSpPr>
            <p:cNvPr id="6" name="Group 6"/>
            <p:cNvGrpSpPr/>
            <p:nvPr/>
          </p:nvGrpSpPr>
          <p:grpSpPr>
            <a:xfrm>
              <a:off x="1640181" y="0"/>
              <a:ext cx="3305047" cy="1384054"/>
              <a:chOff x="0" y="0"/>
              <a:chExt cx="2741188" cy="1147927"/>
            </a:xfrm>
          </p:grpSpPr>
          <p:sp>
            <p:nvSpPr>
              <p:cNvPr id="7" name="Freeform 7"/>
              <p:cNvSpPr/>
              <p:nvPr/>
            </p:nvSpPr>
            <p:spPr>
              <a:xfrm>
                <a:off x="0" y="0"/>
                <a:ext cx="2741188" cy="1147927"/>
              </a:xfrm>
              <a:custGeom>
                <a:avLst/>
                <a:gdLst/>
                <a:ahLst/>
                <a:cxnLst/>
                <a:rect l="l" t="t" r="r" b="b"/>
                <a:pathLst>
                  <a:path w="2741188" h="1147927">
                    <a:moveTo>
                      <a:pt x="2616727" y="1147927"/>
                    </a:moveTo>
                    <a:lnTo>
                      <a:pt x="124460" y="1147927"/>
                    </a:lnTo>
                    <a:cubicBezTo>
                      <a:pt x="55880" y="1147927"/>
                      <a:pt x="0" y="1092047"/>
                      <a:pt x="0" y="1023467"/>
                    </a:cubicBezTo>
                    <a:lnTo>
                      <a:pt x="0" y="124460"/>
                    </a:lnTo>
                    <a:cubicBezTo>
                      <a:pt x="0" y="55880"/>
                      <a:pt x="55880" y="0"/>
                      <a:pt x="124460" y="0"/>
                    </a:cubicBezTo>
                    <a:lnTo>
                      <a:pt x="2616728" y="0"/>
                    </a:lnTo>
                    <a:cubicBezTo>
                      <a:pt x="2685308" y="0"/>
                      <a:pt x="2741188" y="55880"/>
                      <a:pt x="2741188" y="124460"/>
                    </a:cubicBezTo>
                    <a:lnTo>
                      <a:pt x="2741188" y="1023467"/>
                    </a:lnTo>
                    <a:cubicBezTo>
                      <a:pt x="2741188" y="1092047"/>
                      <a:pt x="2685308" y="1147927"/>
                      <a:pt x="2616728" y="1147927"/>
                    </a:cubicBezTo>
                    <a:close/>
                  </a:path>
                </a:pathLst>
              </a:custGeom>
              <a:solidFill>
                <a:srgbClr val="EFF0F1"/>
              </a:solidFill>
            </p:spPr>
          </p:sp>
        </p:grpSp>
        <p:sp>
          <p:nvSpPr>
            <p:cNvPr id="8" name="TextBox 8"/>
            <p:cNvSpPr txBox="1"/>
            <p:nvPr/>
          </p:nvSpPr>
          <p:spPr>
            <a:xfrm>
              <a:off x="1768336" y="140842"/>
              <a:ext cx="3048736" cy="1050049"/>
            </a:xfrm>
            <a:prstGeom prst="rect">
              <a:avLst/>
            </a:prstGeom>
          </p:spPr>
          <p:txBody>
            <a:bodyPr lIns="0" tIns="0" rIns="0" bIns="0" rtlCol="0" anchor="t">
              <a:spAutoFit/>
            </a:bodyPr>
            <a:lstStyle/>
            <a:p>
              <a:pPr algn="ctr">
                <a:lnSpc>
                  <a:spcPts val="2134"/>
                </a:lnSpc>
              </a:pPr>
              <a:r>
                <a:rPr lang="en-US" sz="1524">
                  <a:solidFill>
                    <a:srgbClr val="0F4D92"/>
                  </a:solidFill>
                  <a:latin typeface="Object Sans Bold"/>
                </a:rPr>
                <a:t>John Caserta, MSFS,</a:t>
              </a:r>
            </a:p>
            <a:p>
              <a:pPr algn="ctr">
                <a:lnSpc>
                  <a:spcPts val="2134"/>
                </a:lnSpc>
              </a:pPr>
              <a:r>
                <a:rPr lang="en-US" sz="1524">
                  <a:solidFill>
                    <a:srgbClr val="0F4D92"/>
                  </a:solidFill>
                  <a:latin typeface="Object Sans Bold"/>
                </a:rPr>
                <a:t>ChFC®, RICP®, CLU®</a:t>
              </a:r>
            </a:p>
            <a:p>
              <a:pPr algn="ctr">
                <a:lnSpc>
                  <a:spcPts val="2134"/>
                </a:lnSpc>
              </a:pPr>
              <a:r>
                <a:rPr lang="en-US" sz="1524">
                  <a:solidFill>
                    <a:srgbClr val="0F4D92"/>
                  </a:solidFill>
                  <a:latin typeface="Object Sans Bold"/>
                </a:rPr>
                <a:t>Managing Director</a:t>
              </a:r>
            </a:p>
          </p:txBody>
        </p:sp>
      </p:grpSp>
      <p:grpSp>
        <p:nvGrpSpPr>
          <p:cNvPr id="9" name="Group 9"/>
          <p:cNvGrpSpPr/>
          <p:nvPr/>
        </p:nvGrpSpPr>
        <p:grpSpPr>
          <a:xfrm>
            <a:off x="7041892" y="4870761"/>
            <a:ext cx="4283809" cy="7150187"/>
            <a:chOff x="0" y="0"/>
            <a:chExt cx="5711745" cy="9533582"/>
          </a:xfrm>
        </p:grpSpPr>
        <p:sp>
          <p:nvSpPr>
            <p:cNvPr id="10" name="Freeform 10"/>
            <p:cNvSpPr/>
            <p:nvPr/>
          </p:nvSpPr>
          <p:spPr>
            <a:xfrm>
              <a:off x="0" y="965964"/>
              <a:ext cx="5711745" cy="8567618"/>
            </a:xfrm>
            <a:custGeom>
              <a:avLst/>
              <a:gdLst/>
              <a:ahLst/>
              <a:cxnLst/>
              <a:rect l="l" t="t" r="r" b="b"/>
              <a:pathLst>
                <a:path w="5711745" h="8567618">
                  <a:moveTo>
                    <a:pt x="0" y="0"/>
                  </a:moveTo>
                  <a:lnTo>
                    <a:pt x="5711745" y="0"/>
                  </a:lnTo>
                  <a:lnTo>
                    <a:pt x="5711745" y="8567618"/>
                  </a:lnTo>
                  <a:lnTo>
                    <a:pt x="0" y="8567618"/>
                  </a:lnTo>
                  <a:lnTo>
                    <a:pt x="0" y="0"/>
                  </a:lnTo>
                  <a:close/>
                </a:path>
              </a:pathLst>
            </a:custGeom>
            <a:blipFill>
              <a:blip r:embed="rId3"/>
              <a:stretch>
                <a:fillRect/>
              </a:stretch>
            </a:blipFill>
          </p:spPr>
        </p:sp>
        <p:grpSp>
          <p:nvGrpSpPr>
            <p:cNvPr id="11" name="Group 11"/>
            <p:cNvGrpSpPr/>
            <p:nvPr/>
          </p:nvGrpSpPr>
          <p:grpSpPr>
            <a:xfrm>
              <a:off x="2640457" y="1392115"/>
              <a:ext cx="430830" cy="408885"/>
              <a:chOff x="0" y="0"/>
              <a:chExt cx="818129" cy="776456"/>
            </a:xfrm>
          </p:grpSpPr>
          <p:sp>
            <p:nvSpPr>
              <p:cNvPr id="12" name="Freeform 12"/>
              <p:cNvSpPr/>
              <p:nvPr/>
            </p:nvSpPr>
            <p:spPr>
              <a:xfrm>
                <a:off x="0" y="0"/>
                <a:ext cx="818129" cy="776456"/>
              </a:xfrm>
              <a:custGeom>
                <a:avLst/>
                <a:gdLst/>
                <a:ahLst/>
                <a:cxnLst/>
                <a:rect l="l" t="t" r="r" b="b"/>
                <a:pathLst>
                  <a:path w="818129" h="776456">
                    <a:moveTo>
                      <a:pt x="0" y="0"/>
                    </a:moveTo>
                    <a:lnTo>
                      <a:pt x="409064" y="776456"/>
                    </a:lnTo>
                    <a:lnTo>
                      <a:pt x="818129" y="0"/>
                    </a:lnTo>
                    <a:close/>
                  </a:path>
                </a:pathLst>
              </a:custGeom>
              <a:solidFill>
                <a:srgbClr val="EFF0F1"/>
              </a:solidFill>
            </p:spPr>
          </p:sp>
        </p:grpSp>
        <p:grpSp>
          <p:nvGrpSpPr>
            <p:cNvPr id="13" name="Group 13"/>
            <p:cNvGrpSpPr/>
            <p:nvPr/>
          </p:nvGrpSpPr>
          <p:grpSpPr>
            <a:xfrm>
              <a:off x="1342301" y="0"/>
              <a:ext cx="3027144" cy="1411190"/>
              <a:chOff x="0" y="0"/>
              <a:chExt cx="2485832" cy="1158842"/>
            </a:xfrm>
          </p:grpSpPr>
          <p:sp>
            <p:nvSpPr>
              <p:cNvPr id="14" name="Freeform 14"/>
              <p:cNvSpPr/>
              <p:nvPr/>
            </p:nvSpPr>
            <p:spPr>
              <a:xfrm>
                <a:off x="0" y="0"/>
                <a:ext cx="2485832" cy="1158842"/>
              </a:xfrm>
              <a:custGeom>
                <a:avLst/>
                <a:gdLst/>
                <a:ahLst/>
                <a:cxnLst/>
                <a:rect l="l" t="t" r="r" b="b"/>
                <a:pathLst>
                  <a:path w="2485832" h="1158842">
                    <a:moveTo>
                      <a:pt x="2361372" y="1158842"/>
                    </a:moveTo>
                    <a:lnTo>
                      <a:pt x="124460" y="1158842"/>
                    </a:lnTo>
                    <a:cubicBezTo>
                      <a:pt x="55880" y="1158842"/>
                      <a:pt x="0" y="1102962"/>
                      <a:pt x="0" y="1034382"/>
                    </a:cubicBezTo>
                    <a:lnTo>
                      <a:pt x="0" y="124460"/>
                    </a:lnTo>
                    <a:cubicBezTo>
                      <a:pt x="0" y="55880"/>
                      <a:pt x="55880" y="0"/>
                      <a:pt x="124460" y="0"/>
                    </a:cubicBezTo>
                    <a:lnTo>
                      <a:pt x="2361372" y="0"/>
                    </a:lnTo>
                    <a:cubicBezTo>
                      <a:pt x="2429952" y="0"/>
                      <a:pt x="2485832" y="55880"/>
                      <a:pt x="2485832" y="124460"/>
                    </a:cubicBezTo>
                    <a:lnTo>
                      <a:pt x="2485832" y="1034382"/>
                    </a:lnTo>
                    <a:cubicBezTo>
                      <a:pt x="2485832" y="1102962"/>
                      <a:pt x="2429952" y="1158842"/>
                      <a:pt x="2361372" y="1158842"/>
                    </a:cubicBezTo>
                    <a:close/>
                  </a:path>
                </a:pathLst>
              </a:custGeom>
              <a:solidFill>
                <a:srgbClr val="EFF0F1"/>
              </a:solidFill>
            </p:spPr>
          </p:sp>
        </p:grpSp>
        <p:sp>
          <p:nvSpPr>
            <p:cNvPr id="15" name="TextBox 15"/>
            <p:cNvSpPr txBox="1"/>
            <p:nvPr/>
          </p:nvSpPr>
          <p:spPr>
            <a:xfrm>
              <a:off x="1419881" y="178958"/>
              <a:ext cx="2871983" cy="1067151"/>
            </a:xfrm>
            <a:prstGeom prst="rect">
              <a:avLst/>
            </a:prstGeom>
          </p:spPr>
          <p:txBody>
            <a:bodyPr lIns="0" tIns="0" rIns="0" bIns="0" rtlCol="0" anchor="t">
              <a:spAutoFit/>
            </a:bodyPr>
            <a:lstStyle/>
            <a:p>
              <a:pPr algn="ctr">
                <a:lnSpc>
                  <a:spcPts val="2136"/>
                </a:lnSpc>
              </a:pPr>
              <a:r>
                <a:rPr lang="en-US" sz="1526">
                  <a:solidFill>
                    <a:srgbClr val="0F4D92"/>
                  </a:solidFill>
                  <a:latin typeface="Object Sans Bold"/>
                </a:rPr>
                <a:t>Amy Crookshank</a:t>
              </a:r>
            </a:p>
            <a:p>
              <a:pPr algn="ctr">
                <a:lnSpc>
                  <a:spcPts val="2136"/>
                </a:lnSpc>
              </a:pPr>
              <a:r>
                <a:rPr lang="en-US" sz="1526">
                  <a:solidFill>
                    <a:srgbClr val="0F4D92"/>
                  </a:solidFill>
                  <a:latin typeface="Object Sans Bold"/>
                </a:rPr>
                <a:t>Advisor &amp; Planning Specialist</a:t>
              </a:r>
            </a:p>
          </p:txBody>
        </p:sp>
      </p:grpSp>
      <p:grpSp>
        <p:nvGrpSpPr>
          <p:cNvPr id="16" name="Group 16"/>
          <p:cNvGrpSpPr/>
          <p:nvPr/>
        </p:nvGrpSpPr>
        <p:grpSpPr>
          <a:xfrm>
            <a:off x="3613521" y="4854306"/>
            <a:ext cx="4291912" cy="6884721"/>
            <a:chOff x="0" y="0"/>
            <a:chExt cx="5722549" cy="9179627"/>
          </a:xfrm>
        </p:grpSpPr>
        <p:sp>
          <p:nvSpPr>
            <p:cNvPr id="17" name="Freeform 17"/>
            <p:cNvSpPr/>
            <p:nvPr/>
          </p:nvSpPr>
          <p:spPr>
            <a:xfrm flipH="1">
              <a:off x="0" y="595804"/>
              <a:ext cx="5722549" cy="8583823"/>
            </a:xfrm>
            <a:custGeom>
              <a:avLst/>
              <a:gdLst/>
              <a:ahLst/>
              <a:cxnLst/>
              <a:rect l="l" t="t" r="r" b="b"/>
              <a:pathLst>
                <a:path w="5722549" h="8583823">
                  <a:moveTo>
                    <a:pt x="5722549" y="0"/>
                  </a:moveTo>
                  <a:lnTo>
                    <a:pt x="0" y="0"/>
                  </a:lnTo>
                  <a:lnTo>
                    <a:pt x="0" y="8583823"/>
                  </a:lnTo>
                  <a:lnTo>
                    <a:pt x="5722549" y="8583823"/>
                  </a:lnTo>
                  <a:lnTo>
                    <a:pt x="5722549" y="0"/>
                  </a:lnTo>
                  <a:close/>
                </a:path>
              </a:pathLst>
            </a:custGeom>
            <a:blipFill>
              <a:blip r:embed="rId4"/>
              <a:stretch>
                <a:fillRect/>
              </a:stretch>
            </a:blipFill>
          </p:spPr>
        </p:sp>
        <p:grpSp>
          <p:nvGrpSpPr>
            <p:cNvPr id="18" name="Group 18"/>
            <p:cNvGrpSpPr/>
            <p:nvPr/>
          </p:nvGrpSpPr>
          <p:grpSpPr>
            <a:xfrm>
              <a:off x="2842173" y="1392115"/>
              <a:ext cx="430830" cy="408885"/>
              <a:chOff x="0" y="0"/>
              <a:chExt cx="818129" cy="776456"/>
            </a:xfrm>
          </p:grpSpPr>
          <p:sp>
            <p:nvSpPr>
              <p:cNvPr id="19" name="Freeform 19"/>
              <p:cNvSpPr/>
              <p:nvPr/>
            </p:nvSpPr>
            <p:spPr>
              <a:xfrm>
                <a:off x="0" y="0"/>
                <a:ext cx="818129" cy="776456"/>
              </a:xfrm>
              <a:custGeom>
                <a:avLst/>
                <a:gdLst/>
                <a:ahLst/>
                <a:cxnLst/>
                <a:rect l="l" t="t" r="r" b="b"/>
                <a:pathLst>
                  <a:path w="818129" h="776456">
                    <a:moveTo>
                      <a:pt x="0" y="0"/>
                    </a:moveTo>
                    <a:lnTo>
                      <a:pt x="409064" y="776456"/>
                    </a:lnTo>
                    <a:lnTo>
                      <a:pt x="818129" y="0"/>
                    </a:lnTo>
                    <a:close/>
                  </a:path>
                </a:pathLst>
              </a:custGeom>
              <a:solidFill>
                <a:srgbClr val="EFF0F1"/>
              </a:solidFill>
            </p:spPr>
          </p:sp>
        </p:grpSp>
        <p:grpSp>
          <p:nvGrpSpPr>
            <p:cNvPr id="20" name="Group 20"/>
            <p:cNvGrpSpPr/>
            <p:nvPr/>
          </p:nvGrpSpPr>
          <p:grpSpPr>
            <a:xfrm>
              <a:off x="1544017" y="0"/>
              <a:ext cx="3027144" cy="1411190"/>
              <a:chOff x="0" y="0"/>
              <a:chExt cx="2485832" cy="1158842"/>
            </a:xfrm>
          </p:grpSpPr>
          <p:sp>
            <p:nvSpPr>
              <p:cNvPr id="21" name="Freeform 21"/>
              <p:cNvSpPr/>
              <p:nvPr/>
            </p:nvSpPr>
            <p:spPr>
              <a:xfrm>
                <a:off x="0" y="0"/>
                <a:ext cx="2485832" cy="1158842"/>
              </a:xfrm>
              <a:custGeom>
                <a:avLst/>
                <a:gdLst/>
                <a:ahLst/>
                <a:cxnLst/>
                <a:rect l="l" t="t" r="r" b="b"/>
                <a:pathLst>
                  <a:path w="2485832" h="1158842">
                    <a:moveTo>
                      <a:pt x="2361372" y="1158842"/>
                    </a:moveTo>
                    <a:lnTo>
                      <a:pt x="124460" y="1158842"/>
                    </a:lnTo>
                    <a:cubicBezTo>
                      <a:pt x="55880" y="1158842"/>
                      <a:pt x="0" y="1102962"/>
                      <a:pt x="0" y="1034382"/>
                    </a:cubicBezTo>
                    <a:lnTo>
                      <a:pt x="0" y="124460"/>
                    </a:lnTo>
                    <a:cubicBezTo>
                      <a:pt x="0" y="55880"/>
                      <a:pt x="55880" y="0"/>
                      <a:pt x="124460" y="0"/>
                    </a:cubicBezTo>
                    <a:lnTo>
                      <a:pt x="2361372" y="0"/>
                    </a:lnTo>
                    <a:cubicBezTo>
                      <a:pt x="2429952" y="0"/>
                      <a:pt x="2485832" y="55880"/>
                      <a:pt x="2485832" y="124460"/>
                    </a:cubicBezTo>
                    <a:lnTo>
                      <a:pt x="2485832" y="1034382"/>
                    </a:lnTo>
                    <a:cubicBezTo>
                      <a:pt x="2485832" y="1102962"/>
                      <a:pt x="2429952" y="1158842"/>
                      <a:pt x="2361372" y="1158842"/>
                    </a:cubicBezTo>
                    <a:close/>
                  </a:path>
                </a:pathLst>
              </a:custGeom>
              <a:solidFill>
                <a:srgbClr val="EFF0F1"/>
              </a:solidFill>
            </p:spPr>
          </p:sp>
        </p:grpSp>
        <p:sp>
          <p:nvSpPr>
            <p:cNvPr id="22" name="TextBox 22"/>
            <p:cNvSpPr txBox="1"/>
            <p:nvPr/>
          </p:nvSpPr>
          <p:spPr>
            <a:xfrm>
              <a:off x="1621597" y="178958"/>
              <a:ext cx="2871983" cy="1067151"/>
            </a:xfrm>
            <a:prstGeom prst="rect">
              <a:avLst/>
            </a:prstGeom>
          </p:spPr>
          <p:txBody>
            <a:bodyPr lIns="0" tIns="0" rIns="0" bIns="0" rtlCol="0" anchor="t">
              <a:spAutoFit/>
            </a:bodyPr>
            <a:lstStyle/>
            <a:p>
              <a:pPr algn="ctr">
                <a:lnSpc>
                  <a:spcPts val="2136"/>
                </a:lnSpc>
              </a:pPr>
              <a:r>
                <a:rPr lang="en-US" sz="1526">
                  <a:solidFill>
                    <a:srgbClr val="0F4D92"/>
                  </a:solidFill>
                  <a:latin typeface="Object Sans Bold"/>
                </a:rPr>
                <a:t>Nathalie Edeen</a:t>
              </a:r>
            </a:p>
            <a:p>
              <a:pPr algn="ctr">
                <a:lnSpc>
                  <a:spcPts val="2136"/>
                </a:lnSpc>
              </a:pPr>
              <a:r>
                <a:rPr lang="en-US" sz="1526">
                  <a:solidFill>
                    <a:srgbClr val="0F4D92"/>
                  </a:solidFill>
                  <a:latin typeface="Object Sans Bold"/>
                </a:rPr>
                <a:t>Advisor &amp; Planning Specialist</a:t>
              </a:r>
            </a:p>
          </p:txBody>
        </p:sp>
      </p:grpSp>
      <p:grpSp>
        <p:nvGrpSpPr>
          <p:cNvPr id="23" name="Group 23"/>
          <p:cNvGrpSpPr/>
          <p:nvPr/>
        </p:nvGrpSpPr>
        <p:grpSpPr>
          <a:xfrm>
            <a:off x="11672589" y="6150986"/>
            <a:ext cx="3684724" cy="6900002"/>
            <a:chOff x="0" y="0"/>
            <a:chExt cx="4912965" cy="9200003"/>
          </a:xfrm>
        </p:grpSpPr>
        <p:sp>
          <p:nvSpPr>
            <p:cNvPr id="24" name="Freeform 24"/>
            <p:cNvSpPr/>
            <p:nvPr/>
          </p:nvSpPr>
          <p:spPr>
            <a:xfrm>
              <a:off x="0" y="1867678"/>
              <a:ext cx="4912965" cy="7332325"/>
            </a:xfrm>
            <a:custGeom>
              <a:avLst/>
              <a:gdLst/>
              <a:ahLst/>
              <a:cxnLst/>
              <a:rect l="l" t="t" r="r" b="b"/>
              <a:pathLst>
                <a:path w="4912965" h="7332325">
                  <a:moveTo>
                    <a:pt x="0" y="0"/>
                  </a:moveTo>
                  <a:lnTo>
                    <a:pt x="4912965" y="0"/>
                  </a:lnTo>
                  <a:lnTo>
                    <a:pt x="4912965" y="7332325"/>
                  </a:lnTo>
                  <a:lnTo>
                    <a:pt x="0" y="7332325"/>
                  </a:lnTo>
                  <a:lnTo>
                    <a:pt x="0" y="0"/>
                  </a:lnTo>
                  <a:close/>
                </a:path>
              </a:pathLst>
            </a:custGeom>
            <a:blipFill>
              <a:blip r:embed="rId5"/>
              <a:stretch>
                <a:fillRect l="-9705" t="-19978" r="-9705"/>
              </a:stretch>
            </a:blipFill>
          </p:spPr>
        </p:sp>
        <p:grpSp>
          <p:nvGrpSpPr>
            <p:cNvPr id="25" name="Group 25"/>
            <p:cNvGrpSpPr/>
            <p:nvPr/>
          </p:nvGrpSpPr>
          <p:grpSpPr>
            <a:xfrm>
              <a:off x="1887519" y="1061600"/>
              <a:ext cx="430830" cy="408885"/>
              <a:chOff x="0" y="0"/>
              <a:chExt cx="818129" cy="776456"/>
            </a:xfrm>
          </p:grpSpPr>
          <p:sp>
            <p:nvSpPr>
              <p:cNvPr id="26" name="Freeform 26"/>
              <p:cNvSpPr/>
              <p:nvPr/>
            </p:nvSpPr>
            <p:spPr>
              <a:xfrm>
                <a:off x="0" y="0"/>
                <a:ext cx="818129" cy="776456"/>
              </a:xfrm>
              <a:custGeom>
                <a:avLst/>
                <a:gdLst/>
                <a:ahLst/>
                <a:cxnLst/>
                <a:rect l="l" t="t" r="r" b="b"/>
                <a:pathLst>
                  <a:path w="818129" h="776456">
                    <a:moveTo>
                      <a:pt x="0" y="0"/>
                    </a:moveTo>
                    <a:lnTo>
                      <a:pt x="409064" y="776456"/>
                    </a:lnTo>
                    <a:lnTo>
                      <a:pt x="818129" y="0"/>
                    </a:lnTo>
                    <a:close/>
                  </a:path>
                </a:pathLst>
              </a:custGeom>
              <a:solidFill>
                <a:srgbClr val="EFF0F1"/>
              </a:solidFill>
            </p:spPr>
          </p:sp>
        </p:grpSp>
        <p:grpSp>
          <p:nvGrpSpPr>
            <p:cNvPr id="27" name="Group 27"/>
            <p:cNvGrpSpPr/>
            <p:nvPr/>
          </p:nvGrpSpPr>
          <p:grpSpPr>
            <a:xfrm>
              <a:off x="589362" y="0"/>
              <a:ext cx="3027144" cy="1080675"/>
              <a:chOff x="0" y="0"/>
              <a:chExt cx="2485832" cy="887429"/>
            </a:xfrm>
          </p:grpSpPr>
          <p:sp>
            <p:nvSpPr>
              <p:cNvPr id="28" name="Freeform 28"/>
              <p:cNvSpPr/>
              <p:nvPr/>
            </p:nvSpPr>
            <p:spPr>
              <a:xfrm>
                <a:off x="0" y="0"/>
                <a:ext cx="2485832" cy="887430"/>
              </a:xfrm>
              <a:custGeom>
                <a:avLst/>
                <a:gdLst/>
                <a:ahLst/>
                <a:cxnLst/>
                <a:rect l="l" t="t" r="r" b="b"/>
                <a:pathLst>
                  <a:path w="2485832" h="887430">
                    <a:moveTo>
                      <a:pt x="2361372" y="887429"/>
                    </a:moveTo>
                    <a:lnTo>
                      <a:pt x="124460" y="887429"/>
                    </a:lnTo>
                    <a:cubicBezTo>
                      <a:pt x="55880" y="887429"/>
                      <a:pt x="0" y="831549"/>
                      <a:pt x="0" y="762969"/>
                    </a:cubicBezTo>
                    <a:lnTo>
                      <a:pt x="0" y="124460"/>
                    </a:lnTo>
                    <a:cubicBezTo>
                      <a:pt x="0" y="55880"/>
                      <a:pt x="55880" y="0"/>
                      <a:pt x="124460" y="0"/>
                    </a:cubicBezTo>
                    <a:lnTo>
                      <a:pt x="2361372" y="0"/>
                    </a:lnTo>
                    <a:cubicBezTo>
                      <a:pt x="2429952" y="0"/>
                      <a:pt x="2485832" y="55880"/>
                      <a:pt x="2485832" y="124460"/>
                    </a:cubicBezTo>
                    <a:lnTo>
                      <a:pt x="2485832" y="762970"/>
                    </a:lnTo>
                    <a:cubicBezTo>
                      <a:pt x="2485832" y="831550"/>
                      <a:pt x="2429952" y="887430"/>
                      <a:pt x="2361372" y="887430"/>
                    </a:cubicBezTo>
                    <a:close/>
                  </a:path>
                </a:pathLst>
              </a:custGeom>
              <a:solidFill>
                <a:srgbClr val="EFF0F1"/>
              </a:solidFill>
            </p:spPr>
          </p:sp>
        </p:grpSp>
        <p:sp>
          <p:nvSpPr>
            <p:cNvPr id="29" name="TextBox 29"/>
            <p:cNvSpPr txBox="1"/>
            <p:nvPr/>
          </p:nvSpPr>
          <p:spPr>
            <a:xfrm>
              <a:off x="666943" y="173554"/>
              <a:ext cx="2871983" cy="695467"/>
            </a:xfrm>
            <a:prstGeom prst="rect">
              <a:avLst/>
            </a:prstGeom>
          </p:spPr>
          <p:txBody>
            <a:bodyPr lIns="0" tIns="0" rIns="0" bIns="0" rtlCol="0" anchor="t">
              <a:spAutoFit/>
            </a:bodyPr>
            <a:lstStyle/>
            <a:p>
              <a:pPr algn="ctr">
                <a:lnSpc>
                  <a:spcPts val="2136"/>
                </a:lnSpc>
              </a:pPr>
              <a:r>
                <a:rPr lang="en-US" sz="1526">
                  <a:solidFill>
                    <a:srgbClr val="0F4D92"/>
                  </a:solidFill>
                  <a:latin typeface="Object Sans Bold"/>
                </a:rPr>
                <a:t>Gimli</a:t>
              </a:r>
            </a:p>
            <a:p>
              <a:pPr algn="ctr">
                <a:lnSpc>
                  <a:spcPts val="2136"/>
                </a:lnSpc>
              </a:pPr>
              <a:r>
                <a:rPr lang="en-US" sz="1526">
                  <a:solidFill>
                    <a:srgbClr val="0F4D92"/>
                  </a:solidFill>
                  <a:latin typeface="Object Sans Bold"/>
                </a:rPr>
                <a:t>Office Support</a:t>
              </a:r>
            </a:p>
          </p:txBody>
        </p:sp>
      </p:grpSp>
      <p:grpSp>
        <p:nvGrpSpPr>
          <p:cNvPr id="30" name="Group 30"/>
          <p:cNvGrpSpPr/>
          <p:nvPr/>
        </p:nvGrpSpPr>
        <p:grpSpPr>
          <a:xfrm>
            <a:off x="14823058" y="6150986"/>
            <a:ext cx="3305852" cy="6147248"/>
            <a:chOff x="0" y="0"/>
            <a:chExt cx="4407803" cy="8196330"/>
          </a:xfrm>
        </p:grpSpPr>
        <p:sp>
          <p:nvSpPr>
            <p:cNvPr id="31" name="Freeform 31"/>
            <p:cNvSpPr/>
            <p:nvPr/>
          </p:nvSpPr>
          <p:spPr>
            <a:xfrm flipH="1">
              <a:off x="0" y="1479994"/>
              <a:ext cx="4407803" cy="6716336"/>
            </a:xfrm>
            <a:custGeom>
              <a:avLst/>
              <a:gdLst/>
              <a:ahLst/>
              <a:cxnLst/>
              <a:rect l="l" t="t" r="r" b="b"/>
              <a:pathLst>
                <a:path w="4407803" h="6716336">
                  <a:moveTo>
                    <a:pt x="4407803" y="0"/>
                  </a:moveTo>
                  <a:lnTo>
                    <a:pt x="0" y="0"/>
                  </a:lnTo>
                  <a:lnTo>
                    <a:pt x="0" y="6716336"/>
                  </a:lnTo>
                  <a:lnTo>
                    <a:pt x="4407803" y="6716336"/>
                  </a:lnTo>
                  <a:lnTo>
                    <a:pt x="4407803" y="0"/>
                  </a:lnTo>
                  <a:close/>
                </a:path>
              </a:pathLst>
            </a:custGeom>
            <a:blipFill>
              <a:blip r:embed="rId6"/>
              <a:stretch>
                <a:fillRect t="-18677" r="-20706"/>
              </a:stretch>
            </a:blipFill>
          </p:spPr>
        </p:sp>
        <p:grpSp>
          <p:nvGrpSpPr>
            <p:cNvPr id="32" name="Group 32"/>
            <p:cNvGrpSpPr/>
            <p:nvPr/>
          </p:nvGrpSpPr>
          <p:grpSpPr>
            <a:xfrm>
              <a:off x="1475766" y="1061600"/>
              <a:ext cx="430830" cy="408885"/>
              <a:chOff x="0" y="0"/>
              <a:chExt cx="818129" cy="776456"/>
            </a:xfrm>
          </p:grpSpPr>
          <p:sp>
            <p:nvSpPr>
              <p:cNvPr id="33" name="Freeform 33"/>
              <p:cNvSpPr/>
              <p:nvPr/>
            </p:nvSpPr>
            <p:spPr>
              <a:xfrm>
                <a:off x="0" y="0"/>
                <a:ext cx="818129" cy="776456"/>
              </a:xfrm>
              <a:custGeom>
                <a:avLst/>
                <a:gdLst/>
                <a:ahLst/>
                <a:cxnLst/>
                <a:rect l="l" t="t" r="r" b="b"/>
                <a:pathLst>
                  <a:path w="818129" h="776456">
                    <a:moveTo>
                      <a:pt x="0" y="0"/>
                    </a:moveTo>
                    <a:lnTo>
                      <a:pt x="409064" y="776456"/>
                    </a:lnTo>
                    <a:lnTo>
                      <a:pt x="818129" y="0"/>
                    </a:lnTo>
                    <a:close/>
                  </a:path>
                </a:pathLst>
              </a:custGeom>
              <a:solidFill>
                <a:srgbClr val="EFF0F1"/>
              </a:solidFill>
            </p:spPr>
          </p:sp>
        </p:grpSp>
        <p:grpSp>
          <p:nvGrpSpPr>
            <p:cNvPr id="34" name="Group 34"/>
            <p:cNvGrpSpPr/>
            <p:nvPr/>
          </p:nvGrpSpPr>
          <p:grpSpPr>
            <a:xfrm>
              <a:off x="177609" y="0"/>
              <a:ext cx="3027144" cy="1080675"/>
              <a:chOff x="0" y="0"/>
              <a:chExt cx="2485832" cy="887429"/>
            </a:xfrm>
          </p:grpSpPr>
          <p:sp>
            <p:nvSpPr>
              <p:cNvPr id="35" name="Freeform 35"/>
              <p:cNvSpPr/>
              <p:nvPr/>
            </p:nvSpPr>
            <p:spPr>
              <a:xfrm>
                <a:off x="0" y="0"/>
                <a:ext cx="2485832" cy="887430"/>
              </a:xfrm>
              <a:custGeom>
                <a:avLst/>
                <a:gdLst/>
                <a:ahLst/>
                <a:cxnLst/>
                <a:rect l="l" t="t" r="r" b="b"/>
                <a:pathLst>
                  <a:path w="2485832" h="887430">
                    <a:moveTo>
                      <a:pt x="2361372" y="887429"/>
                    </a:moveTo>
                    <a:lnTo>
                      <a:pt x="124460" y="887429"/>
                    </a:lnTo>
                    <a:cubicBezTo>
                      <a:pt x="55880" y="887429"/>
                      <a:pt x="0" y="831549"/>
                      <a:pt x="0" y="762969"/>
                    </a:cubicBezTo>
                    <a:lnTo>
                      <a:pt x="0" y="124460"/>
                    </a:lnTo>
                    <a:cubicBezTo>
                      <a:pt x="0" y="55880"/>
                      <a:pt x="55880" y="0"/>
                      <a:pt x="124460" y="0"/>
                    </a:cubicBezTo>
                    <a:lnTo>
                      <a:pt x="2361372" y="0"/>
                    </a:lnTo>
                    <a:cubicBezTo>
                      <a:pt x="2429952" y="0"/>
                      <a:pt x="2485832" y="55880"/>
                      <a:pt x="2485832" y="124460"/>
                    </a:cubicBezTo>
                    <a:lnTo>
                      <a:pt x="2485832" y="762970"/>
                    </a:lnTo>
                    <a:cubicBezTo>
                      <a:pt x="2485832" y="831550"/>
                      <a:pt x="2429952" y="887430"/>
                      <a:pt x="2361372" y="887430"/>
                    </a:cubicBezTo>
                    <a:close/>
                  </a:path>
                </a:pathLst>
              </a:custGeom>
              <a:solidFill>
                <a:srgbClr val="EFF0F1"/>
              </a:solidFill>
            </p:spPr>
          </p:sp>
        </p:grpSp>
        <p:sp>
          <p:nvSpPr>
            <p:cNvPr id="36" name="TextBox 36"/>
            <p:cNvSpPr txBox="1"/>
            <p:nvPr/>
          </p:nvSpPr>
          <p:spPr>
            <a:xfrm>
              <a:off x="255190" y="173554"/>
              <a:ext cx="2871983" cy="695467"/>
            </a:xfrm>
            <a:prstGeom prst="rect">
              <a:avLst/>
            </a:prstGeom>
          </p:spPr>
          <p:txBody>
            <a:bodyPr lIns="0" tIns="0" rIns="0" bIns="0" rtlCol="0" anchor="t">
              <a:spAutoFit/>
            </a:bodyPr>
            <a:lstStyle/>
            <a:p>
              <a:pPr algn="ctr">
                <a:lnSpc>
                  <a:spcPts val="2136"/>
                </a:lnSpc>
              </a:pPr>
              <a:r>
                <a:rPr lang="en-US" sz="1526">
                  <a:solidFill>
                    <a:srgbClr val="0F4D92"/>
                  </a:solidFill>
                  <a:latin typeface="Object Sans Bold"/>
                </a:rPr>
                <a:t>Theo</a:t>
              </a:r>
            </a:p>
            <a:p>
              <a:pPr algn="ctr">
                <a:lnSpc>
                  <a:spcPts val="2136"/>
                </a:lnSpc>
              </a:pPr>
              <a:r>
                <a:rPr lang="en-US" sz="1526">
                  <a:solidFill>
                    <a:srgbClr val="0F4D92"/>
                  </a:solidFill>
                  <a:latin typeface="Object Sans Bold"/>
                </a:rPr>
                <a:t>Office Support</a:t>
              </a:r>
            </a:p>
          </p:txBody>
        </p:sp>
      </p:grpSp>
      <p:sp>
        <p:nvSpPr>
          <p:cNvPr id="37" name="TextBox 37"/>
          <p:cNvSpPr txBox="1"/>
          <p:nvPr/>
        </p:nvSpPr>
        <p:spPr>
          <a:xfrm>
            <a:off x="12114610" y="4765986"/>
            <a:ext cx="5149891" cy="949487"/>
          </a:xfrm>
          <a:prstGeom prst="rect">
            <a:avLst/>
          </a:prstGeom>
        </p:spPr>
        <p:txBody>
          <a:bodyPr lIns="0" tIns="0" rIns="0" bIns="0" rtlCol="0" anchor="t">
            <a:spAutoFit/>
          </a:bodyPr>
          <a:lstStyle/>
          <a:p>
            <a:pPr>
              <a:lnSpc>
                <a:spcPts val="7789"/>
              </a:lnSpc>
            </a:pPr>
            <a:r>
              <a:rPr lang="en-US" sz="5563">
                <a:solidFill>
                  <a:srgbClr val="FFFFFF"/>
                </a:solidFill>
                <a:latin typeface="Paytone One"/>
              </a:rPr>
              <a:t>OUR SUPPORT</a:t>
            </a:r>
          </a:p>
        </p:txBody>
      </p:sp>
      <p:sp>
        <p:nvSpPr>
          <p:cNvPr id="38" name="Freeform 38"/>
          <p:cNvSpPr/>
          <p:nvPr/>
        </p:nvSpPr>
        <p:spPr>
          <a:xfrm rot="-4991244">
            <a:off x="11042514" y="5677172"/>
            <a:ext cx="1260149" cy="548165"/>
          </a:xfrm>
          <a:custGeom>
            <a:avLst/>
            <a:gdLst/>
            <a:ahLst/>
            <a:cxnLst/>
            <a:rect l="l" t="t" r="r" b="b"/>
            <a:pathLst>
              <a:path w="1260149" h="548165">
                <a:moveTo>
                  <a:pt x="0" y="0"/>
                </a:moveTo>
                <a:lnTo>
                  <a:pt x="1260150" y="0"/>
                </a:lnTo>
                <a:lnTo>
                  <a:pt x="1260150" y="548165"/>
                </a:lnTo>
                <a:lnTo>
                  <a:pt x="0" y="54816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39" name="Freeform 39"/>
          <p:cNvSpPr/>
          <p:nvPr/>
        </p:nvSpPr>
        <p:spPr>
          <a:xfrm rot="-2031935" flipH="1">
            <a:off x="2637148" y="199187"/>
            <a:ext cx="1183667" cy="1539730"/>
          </a:xfrm>
          <a:custGeom>
            <a:avLst/>
            <a:gdLst/>
            <a:ahLst/>
            <a:cxnLst/>
            <a:rect l="l" t="t" r="r" b="b"/>
            <a:pathLst>
              <a:path w="1183667" h="1539730">
                <a:moveTo>
                  <a:pt x="1183667" y="0"/>
                </a:moveTo>
                <a:lnTo>
                  <a:pt x="0" y="0"/>
                </a:lnTo>
                <a:lnTo>
                  <a:pt x="0" y="1539730"/>
                </a:lnTo>
                <a:lnTo>
                  <a:pt x="1183667" y="1539730"/>
                </a:lnTo>
                <a:lnTo>
                  <a:pt x="1183667"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40" name="TextBox 40"/>
          <p:cNvSpPr txBox="1"/>
          <p:nvPr/>
        </p:nvSpPr>
        <p:spPr>
          <a:xfrm>
            <a:off x="3799075" y="369245"/>
            <a:ext cx="7873514" cy="2803261"/>
          </a:xfrm>
          <a:prstGeom prst="rect">
            <a:avLst/>
          </a:prstGeom>
        </p:spPr>
        <p:txBody>
          <a:bodyPr lIns="0" tIns="0" rIns="0" bIns="0" rtlCol="0" anchor="t">
            <a:spAutoFit/>
          </a:bodyPr>
          <a:lstStyle/>
          <a:p>
            <a:pPr>
              <a:lnSpc>
                <a:spcPts val="22939"/>
              </a:lnSpc>
            </a:pPr>
            <a:r>
              <a:rPr lang="en-US" sz="16385">
                <a:solidFill>
                  <a:srgbClr val="FFFFFF"/>
                </a:solidFill>
                <a:latin typeface="Paytone One"/>
              </a:rPr>
              <a:t>ABOUT</a:t>
            </a:r>
          </a:p>
        </p:txBody>
      </p:sp>
      <p:sp>
        <p:nvSpPr>
          <p:cNvPr id="41" name="TextBox 41"/>
          <p:cNvSpPr txBox="1"/>
          <p:nvPr/>
        </p:nvSpPr>
        <p:spPr>
          <a:xfrm>
            <a:off x="11710074" y="-132344"/>
            <a:ext cx="2970621" cy="3946099"/>
          </a:xfrm>
          <a:prstGeom prst="rect">
            <a:avLst/>
          </a:prstGeom>
        </p:spPr>
        <p:txBody>
          <a:bodyPr lIns="0" tIns="0" rIns="0" bIns="0" rtlCol="0" anchor="t">
            <a:spAutoFit/>
          </a:bodyPr>
          <a:lstStyle/>
          <a:p>
            <a:pPr>
              <a:lnSpc>
                <a:spcPts val="31873"/>
              </a:lnSpc>
            </a:pPr>
            <a:r>
              <a:rPr lang="en-US" sz="22766" dirty="0">
                <a:solidFill>
                  <a:srgbClr val="41C1BA"/>
                </a:solidFill>
                <a:latin typeface="Hiatus"/>
              </a:rPr>
              <a:t>US</a:t>
            </a:r>
          </a:p>
        </p:txBody>
      </p:sp>
      <p:grpSp>
        <p:nvGrpSpPr>
          <p:cNvPr id="42" name="Group 42"/>
          <p:cNvGrpSpPr/>
          <p:nvPr/>
        </p:nvGrpSpPr>
        <p:grpSpPr>
          <a:xfrm>
            <a:off x="16651759" y="100171"/>
            <a:ext cx="1521699" cy="746863"/>
            <a:chOff x="0" y="0"/>
            <a:chExt cx="2028932" cy="995818"/>
          </a:xfrm>
        </p:grpSpPr>
        <p:sp>
          <p:nvSpPr>
            <p:cNvPr id="43" name="Freeform 43"/>
            <p:cNvSpPr/>
            <p:nvPr/>
          </p:nvSpPr>
          <p:spPr>
            <a:xfrm>
              <a:off x="0" y="81648"/>
              <a:ext cx="680092" cy="833488"/>
            </a:xfrm>
            <a:custGeom>
              <a:avLst/>
              <a:gdLst/>
              <a:ahLst/>
              <a:cxnLst/>
              <a:rect l="l" t="t" r="r" b="b"/>
              <a:pathLst>
                <a:path w="680092" h="833488">
                  <a:moveTo>
                    <a:pt x="0" y="0"/>
                  </a:moveTo>
                  <a:lnTo>
                    <a:pt x="680092" y="0"/>
                  </a:lnTo>
                  <a:lnTo>
                    <a:pt x="680092" y="833487"/>
                  </a:lnTo>
                  <a:lnTo>
                    <a:pt x="0" y="833487"/>
                  </a:lnTo>
                  <a:lnTo>
                    <a:pt x="0" y="0"/>
                  </a:lnTo>
                  <a:close/>
                </a:path>
              </a:pathLst>
            </a:custGeom>
            <a:blipFill>
              <a:blip r:embed="rId11"/>
              <a:stretch>
                <a:fillRect/>
              </a:stretch>
            </a:blipFill>
          </p:spPr>
        </p:sp>
        <p:sp>
          <p:nvSpPr>
            <p:cNvPr id="44" name="AutoShape 44"/>
            <p:cNvSpPr/>
            <p:nvPr/>
          </p:nvSpPr>
          <p:spPr>
            <a:xfrm>
              <a:off x="895234" y="177258"/>
              <a:ext cx="0" cy="581407"/>
            </a:xfrm>
            <a:prstGeom prst="line">
              <a:avLst/>
            </a:prstGeom>
            <a:ln w="25400" cap="flat">
              <a:solidFill>
                <a:srgbClr val="FFFFFF"/>
              </a:solidFill>
              <a:prstDash val="solid"/>
              <a:headEnd type="none" w="sm" len="sm"/>
              <a:tailEnd type="none" w="sm" len="sm"/>
            </a:ln>
          </p:spPr>
        </p:sp>
        <p:sp>
          <p:nvSpPr>
            <p:cNvPr id="45" name="Freeform 45">
              <a:hlinkClick r:id="rId12" tooltip="https://boolamoola.com"/>
            </p:cNvPr>
            <p:cNvSpPr/>
            <p:nvPr/>
          </p:nvSpPr>
          <p:spPr>
            <a:xfrm>
              <a:off x="1033114" y="0"/>
              <a:ext cx="995818" cy="995818"/>
            </a:xfrm>
            <a:custGeom>
              <a:avLst/>
              <a:gdLst/>
              <a:ahLst/>
              <a:cxnLst/>
              <a:rect l="l" t="t" r="r" b="b"/>
              <a:pathLst>
                <a:path w="995818" h="995818">
                  <a:moveTo>
                    <a:pt x="0" y="0"/>
                  </a:moveTo>
                  <a:lnTo>
                    <a:pt x="995818" y="0"/>
                  </a:lnTo>
                  <a:lnTo>
                    <a:pt x="995818" y="995818"/>
                  </a:lnTo>
                  <a:lnTo>
                    <a:pt x="0" y="995818"/>
                  </a:lnTo>
                  <a:lnTo>
                    <a:pt x="0" y="0"/>
                  </a:lnTo>
                  <a:close/>
                </a:path>
              </a:pathLst>
            </a:custGeom>
            <a:blipFill>
              <a:blip r:embed="rId13"/>
              <a:stretch>
                <a:fillRect/>
              </a:stretch>
            </a:blipFill>
          </p:spPr>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F4D92"/>
        </a:solidFill>
        <a:effectLst/>
      </p:bgPr>
    </p:bg>
    <p:spTree>
      <p:nvGrpSpPr>
        <p:cNvPr id="1" name=""/>
        <p:cNvGrpSpPr/>
        <p:nvPr/>
      </p:nvGrpSpPr>
      <p:grpSpPr>
        <a:xfrm>
          <a:off x="0" y="0"/>
          <a:ext cx="0" cy="0"/>
          <a:chOff x="0" y="0"/>
          <a:chExt cx="0" cy="0"/>
        </a:xfrm>
      </p:grpSpPr>
      <p:grpSp>
        <p:nvGrpSpPr>
          <p:cNvPr id="2" name="Group 2"/>
          <p:cNvGrpSpPr/>
          <p:nvPr/>
        </p:nvGrpSpPr>
        <p:grpSpPr>
          <a:xfrm>
            <a:off x="6092037" y="0"/>
            <a:ext cx="6103926" cy="10287000"/>
            <a:chOff x="0" y="0"/>
            <a:chExt cx="1607618" cy="2789072"/>
          </a:xfrm>
        </p:grpSpPr>
        <p:sp>
          <p:nvSpPr>
            <p:cNvPr id="3" name="Freeform 3"/>
            <p:cNvSpPr/>
            <p:nvPr/>
          </p:nvSpPr>
          <p:spPr>
            <a:xfrm>
              <a:off x="0" y="0"/>
              <a:ext cx="1607618" cy="2789072"/>
            </a:xfrm>
            <a:custGeom>
              <a:avLst/>
              <a:gdLst/>
              <a:ahLst/>
              <a:cxnLst/>
              <a:rect l="l" t="t" r="r" b="b"/>
              <a:pathLst>
                <a:path w="1607618" h="2789072">
                  <a:moveTo>
                    <a:pt x="0" y="0"/>
                  </a:moveTo>
                  <a:lnTo>
                    <a:pt x="1607618" y="0"/>
                  </a:lnTo>
                  <a:lnTo>
                    <a:pt x="1607618" y="2789072"/>
                  </a:lnTo>
                  <a:lnTo>
                    <a:pt x="0" y="2789072"/>
                  </a:lnTo>
                  <a:close/>
                </a:path>
              </a:pathLst>
            </a:custGeom>
            <a:solidFill>
              <a:srgbClr val="16A9FF"/>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sp>
        <p:nvSpPr>
          <p:cNvPr id="5" name="Freeform 5"/>
          <p:cNvSpPr/>
          <p:nvPr/>
        </p:nvSpPr>
        <p:spPr>
          <a:xfrm>
            <a:off x="6092037" y="-3"/>
            <a:ext cx="6103926" cy="10287003"/>
          </a:xfrm>
          <a:custGeom>
            <a:avLst/>
            <a:gdLst/>
            <a:ahLst/>
            <a:cxnLst/>
            <a:rect l="l" t="t" r="r" b="b"/>
            <a:pathLst>
              <a:path w="6103926" h="10403185">
                <a:moveTo>
                  <a:pt x="0" y="0"/>
                </a:moveTo>
                <a:lnTo>
                  <a:pt x="6103926" y="0"/>
                </a:lnTo>
                <a:lnTo>
                  <a:pt x="6103926" y="10403185"/>
                </a:lnTo>
                <a:lnTo>
                  <a:pt x="0" y="10403185"/>
                </a:lnTo>
                <a:lnTo>
                  <a:pt x="0" y="0"/>
                </a:lnTo>
                <a:close/>
              </a:path>
            </a:pathLst>
          </a:custGeom>
          <a:blipFill>
            <a:blip r:embed="rId2">
              <a:alphaModFix amt="25000"/>
            </a:blip>
            <a:stretch>
              <a:fillRect l="-221816" t="-65205" r="-112589" b="-4928"/>
            </a:stretch>
          </a:blipFill>
        </p:spPr>
      </p:sp>
      <p:grpSp>
        <p:nvGrpSpPr>
          <p:cNvPr id="6" name="Group 6"/>
          <p:cNvGrpSpPr/>
          <p:nvPr/>
        </p:nvGrpSpPr>
        <p:grpSpPr>
          <a:xfrm>
            <a:off x="12184074" y="0"/>
            <a:ext cx="6103926" cy="10287000"/>
            <a:chOff x="0" y="0"/>
            <a:chExt cx="1607618" cy="2856542"/>
          </a:xfrm>
        </p:grpSpPr>
        <p:sp>
          <p:nvSpPr>
            <p:cNvPr id="7" name="Freeform 7"/>
            <p:cNvSpPr/>
            <p:nvPr/>
          </p:nvSpPr>
          <p:spPr>
            <a:xfrm>
              <a:off x="0" y="0"/>
              <a:ext cx="1607618" cy="2856543"/>
            </a:xfrm>
            <a:custGeom>
              <a:avLst/>
              <a:gdLst/>
              <a:ahLst/>
              <a:cxnLst/>
              <a:rect l="l" t="t" r="r" b="b"/>
              <a:pathLst>
                <a:path w="1607618" h="2856543">
                  <a:moveTo>
                    <a:pt x="0" y="0"/>
                  </a:moveTo>
                  <a:lnTo>
                    <a:pt x="1607618" y="0"/>
                  </a:lnTo>
                  <a:lnTo>
                    <a:pt x="1607618" y="2856543"/>
                  </a:lnTo>
                  <a:lnTo>
                    <a:pt x="0" y="2856543"/>
                  </a:lnTo>
                  <a:close/>
                </a:path>
              </a:pathLst>
            </a:custGeom>
            <a:solidFill>
              <a:srgbClr val="41C1BA"/>
            </a:solidFill>
          </p:spPr>
        </p:sp>
        <p:sp>
          <p:nvSpPr>
            <p:cNvPr id="8" name="TextBox 8"/>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grpSp>
        <p:nvGrpSpPr>
          <p:cNvPr id="9" name="Group 9"/>
          <p:cNvGrpSpPr/>
          <p:nvPr/>
        </p:nvGrpSpPr>
        <p:grpSpPr>
          <a:xfrm>
            <a:off x="-11889" y="0"/>
            <a:ext cx="6103926" cy="10287000"/>
            <a:chOff x="0" y="0"/>
            <a:chExt cx="1607618" cy="2789072"/>
          </a:xfrm>
        </p:grpSpPr>
        <p:sp>
          <p:nvSpPr>
            <p:cNvPr id="10" name="Freeform 10"/>
            <p:cNvSpPr/>
            <p:nvPr/>
          </p:nvSpPr>
          <p:spPr>
            <a:xfrm>
              <a:off x="0" y="0"/>
              <a:ext cx="1607618" cy="2789072"/>
            </a:xfrm>
            <a:custGeom>
              <a:avLst/>
              <a:gdLst/>
              <a:ahLst/>
              <a:cxnLst/>
              <a:rect l="l" t="t" r="r" b="b"/>
              <a:pathLst>
                <a:path w="1607618" h="2789072">
                  <a:moveTo>
                    <a:pt x="0" y="0"/>
                  </a:moveTo>
                  <a:lnTo>
                    <a:pt x="1607618" y="0"/>
                  </a:lnTo>
                  <a:lnTo>
                    <a:pt x="1607618" y="2789072"/>
                  </a:lnTo>
                  <a:lnTo>
                    <a:pt x="0" y="2789072"/>
                  </a:lnTo>
                  <a:close/>
                </a:path>
              </a:pathLst>
            </a:custGeom>
            <a:solidFill>
              <a:srgbClr val="0F4D92"/>
            </a:solidFill>
          </p:spPr>
        </p:sp>
        <p:sp>
          <p:nvSpPr>
            <p:cNvPr id="11" name="TextBox 11"/>
            <p:cNvSpPr txBox="1"/>
            <p:nvPr/>
          </p:nvSpPr>
          <p:spPr>
            <a:xfrm>
              <a:off x="0" y="-57150"/>
              <a:ext cx="812800" cy="869950"/>
            </a:xfrm>
            <a:prstGeom prst="rect">
              <a:avLst/>
            </a:prstGeom>
          </p:spPr>
          <p:txBody>
            <a:bodyPr lIns="50800" tIns="50800" rIns="50800" bIns="50800" rtlCol="0" anchor="ctr"/>
            <a:lstStyle/>
            <a:p>
              <a:pPr algn="ctr">
                <a:lnSpc>
                  <a:spcPts val="3359"/>
                </a:lnSpc>
              </a:pPr>
              <a:endParaRPr/>
            </a:p>
          </p:txBody>
        </p:sp>
      </p:grpSp>
      <p:sp>
        <p:nvSpPr>
          <p:cNvPr id="12" name="Freeform 12"/>
          <p:cNvSpPr/>
          <p:nvPr/>
        </p:nvSpPr>
        <p:spPr>
          <a:xfrm>
            <a:off x="0" y="0"/>
            <a:ext cx="6092037" cy="10287000"/>
          </a:xfrm>
          <a:custGeom>
            <a:avLst/>
            <a:gdLst/>
            <a:ahLst/>
            <a:cxnLst/>
            <a:rect l="l" t="t" r="r" b="b"/>
            <a:pathLst>
              <a:path w="6092037" h="10287000">
                <a:moveTo>
                  <a:pt x="0" y="0"/>
                </a:moveTo>
                <a:lnTo>
                  <a:pt x="6092037" y="0"/>
                </a:lnTo>
                <a:lnTo>
                  <a:pt x="6092037" y="10287000"/>
                </a:lnTo>
                <a:lnTo>
                  <a:pt x="0" y="10287000"/>
                </a:lnTo>
                <a:lnTo>
                  <a:pt x="0" y="0"/>
                </a:lnTo>
                <a:close/>
              </a:path>
            </a:pathLst>
          </a:custGeom>
          <a:blipFill>
            <a:blip r:embed="rId3">
              <a:alphaModFix amt="25000"/>
            </a:blip>
            <a:stretch>
              <a:fillRect l="-91383" r="-101014"/>
            </a:stretch>
          </a:blipFill>
        </p:spPr>
      </p:sp>
      <p:sp>
        <p:nvSpPr>
          <p:cNvPr id="13" name="Freeform 13"/>
          <p:cNvSpPr/>
          <p:nvPr/>
        </p:nvSpPr>
        <p:spPr>
          <a:xfrm>
            <a:off x="12195963" y="0"/>
            <a:ext cx="6092037" cy="10287000"/>
          </a:xfrm>
          <a:custGeom>
            <a:avLst/>
            <a:gdLst/>
            <a:ahLst/>
            <a:cxnLst/>
            <a:rect l="l" t="t" r="r" b="b"/>
            <a:pathLst>
              <a:path w="6092037" h="10287000">
                <a:moveTo>
                  <a:pt x="0" y="0"/>
                </a:moveTo>
                <a:lnTo>
                  <a:pt x="6092037" y="0"/>
                </a:lnTo>
                <a:lnTo>
                  <a:pt x="6092037" y="10287000"/>
                </a:lnTo>
                <a:lnTo>
                  <a:pt x="0" y="10287000"/>
                </a:lnTo>
                <a:lnTo>
                  <a:pt x="0" y="0"/>
                </a:lnTo>
                <a:close/>
              </a:path>
            </a:pathLst>
          </a:custGeom>
          <a:blipFill>
            <a:blip r:embed="rId4">
              <a:alphaModFix amt="25000"/>
            </a:blip>
            <a:stretch>
              <a:fillRect l="-43610" r="-109838"/>
            </a:stretch>
          </a:blipFill>
        </p:spPr>
      </p:sp>
      <p:sp>
        <p:nvSpPr>
          <p:cNvPr id="14" name="TextBox 14"/>
          <p:cNvSpPr txBox="1"/>
          <p:nvPr/>
        </p:nvSpPr>
        <p:spPr>
          <a:xfrm>
            <a:off x="324221" y="4489841"/>
            <a:ext cx="5431706" cy="1353772"/>
          </a:xfrm>
          <a:prstGeom prst="rect">
            <a:avLst/>
          </a:prstGeom>
        </p:spPr>
        <p:txBody>
          <a:bodyPr lIns="0" tIns="0" rIns="0" bIns="0" rtlCol="0" anchor="t">
            <a:spAutoFit/>
          </a:bodyPr>
          <a:lstStyle/>
          <a:p>
            <a:pPr algn="ctr">
              <a:lnSpc>
                <a:spcPts val="5123"/>
              </a:lnSpc>
            </a:pPr>
            <a:r>
              <a:rPr lang="en-US" sz="6027">
                <a:solidFill>
                  <a:srgbClr val="FFFFFF"/>
                </a:solidFill>
                <a:latin typeface="Paytone One"/>
              </a:rPr>
              <a:t>RESPONSIBLE</a:t>
            </a:r>
          </a:p>
          <a:p>
            <a:pPr algn="ctr">
              <a:lnSpc>
                <a:spcPts val="5123"/>
              </a:lnSpc>
            </a:pPr>
            <a:r>
              <a:rPr lang="en-US" sz="6027">
                <a:solidFill>
                  <a:srgbClr val="FFFFFF"/>
                </a:solidFill>
                <a:latin typeface="Paytone One"/>
              </a:rPr>
              <a:t>BORROWING</a:t>
            </a:r>
          </a:p>
        </p:txBody>
      </p:sp>
      <p:sp>
        <p:nvSpPr>
          <p:cNvPr id="15" name="TextBox 15"/>
          <p:cNvSpPr txBox="1"/>
          <p:nvPr/>
        </p:nvSpPr>
        <p:spPr>
          <a:xfrm>
            <a:off x="6540571" y="4489841"/>
            <a:ext cx="5206858" cy="1353772"/>
          </a:xfrm>
          <a:prstGeom prst="rect">
            <a:avLst/>
          </a:prstGeom>
        </p:spPr>
        <p:txBody>
          <a:bodyPr lIns="0" tIns="0" rIns="0" bIns="0" rtlCol="0" anchor="t">
            <a:spAutoFit/>
          </a:bodyPr>
          <a:lstStyle/>
          <a:p>
            <a:pPr algn="ctr">
              <a:lnSpc>
                <a:spcPts val="5123"/>
              </a:lnSpc>
            </a:pPr>
            <a:r>
              <a:rPr lang="en-US" sz="6027">
                <a:solidFill>
                  <a:srgbClr val="FFFEFE"/>
                </a:solidFill>
                <a:latin typeface="Paytone One"/>
              </a:rPr>
              <a:t>MANAGING YOUR LOANS</a:t>
            </a:r>
          </a:p>
        </p:txBody>
      </p:sp>
      <p:sp>
        <p:nvSpPr>
          <p:cNvPr id="16" name="TextBox 16"/>
          <p:cNvSpPr txBox="1"/>
          <p:nvPr/>
        </p:nvSpPr>
        <p:spPr>
          <a:xfrm>
            <a:off x="12785344" y="4375541"/>
            <a:ext cx="4901386" cy="1631169"/>
          </a:xfrm>
          <a:prstGeom prst="rect">
            <a:avLst/>
          </a:prstGeom>
        </p:spPr>
        <p:txBody>
          <a:bodyPr lIns="0" tIns="0" rIns="0" bIns="0" rtlCol="0" anchor="t">
            <a:spAutoFit/>
          </a:bodyPr>
          <a:lstStyle/>
          <a:p>
            <a:pPr algn="ctr">
              <a:lnSpc>
                <a:spcPts val="6389"/>
              </a:lnSpc>
            </a:pPr>
            <a:r>
              <a:rPr lang="en-US" sz="6027">
                <a:solidFill>
                  <a:srgbClr val="FFFEFE"/>
                </a:solidFill>
                <a:latin typeface="Paytone One"/>
              </a:rPr>
              <a:t>BUILDING</a:t>
            </a:r>
          </a:p>
          <a:p>
            <a:pPr algn="ctr">
              <a:lnSpc>
                <a:spcPts val="6389"/>
              </a:lnSpc>
            </a:pPr>
            <a:r>
              <a:rPr lang="en-US" sz="6027">
                <a:solidFill>
                  <a:srgbClr val="FFFEFE"/>
                </a:solidFill>
                <a:latin typeface="Paytone One"/>
              </a:rPr>
              <a:t>CREDIT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6A9FF"/>
        </a:solidFill>
        <a:effectLst/>
      </p:bgPr>
    </p:bg>
    <p:spTree>
      <p:nvGrpSpPr>
        <p:cNvPr id="1" name=""/>
        <p:cNvGrpSpPr/>
        <p:nvPr/>
      </p:nvGrpSpPr>
      <p:grpSpPr>
        <a:xfrm>
          <a:off x="0" y="0"/>
          <a:ext cx="0" cy="0"/>
          <a:chOff x="0" y="0"/>
          <a:chExt cx="0" cy="0"/>
        </a:xfrm>
      </p:grpSpPr>
      <p:grpSp>
        <p:nvGrpSpPr>
          <p:cNvPr id="2" name="Group 2"/>
          <p:cNvGrpSpPr/>
          <p:nvPr/>
        </p:nvGrpSpPr>
        <p:grpSpPr>
          <a:xfrm>
            <a:off x="6849120" y="3982192"/>
            <a:ext cx="4589761" cy="1350287"/>
            <a:chOff x="0" y="0"/>
            <a:chExt cx="6119681" cy="1800382"/>
          </a:xfrm>
        </p:grpSpPr>
        <p:grpSp>
          <p:nvGrpSpPr>
            <p:cNvPr id="3" name="Group 3"/>
            <p:cNvGrpSpPr/>
            <p:nvPr/>
          </p:nvGrpSpPr>
          <p:grpSpPr>
            <a:xfrm>
              <a:off x="0" y="0"/>
              <a:ext cx="6119681" cy="1800382"/>
              <a:chOff x="0" y="0"/>
              <a:chExt cx="6909363" cy="2032703"/>
            </a:xfrm>
          </p:grpSpPr>
          <p:sp>
            <p:nvSpPr>
              <p:cNvPr id="4" name="Freeform 4"/>
              <p:cNvSpPr/>
              <p:nvPr/>
            </p:nvSpPr>
            <p:spPr>
              <a:xfrm>
                <a:off x="0" y="0"/>
                <a:ext cx="6909363" cy="2032703"/>
              </a:xfrm>
              <a:custGeom>
                <a:avLst/>
                <a:gdLst/>
                <a:ahLst/>
                <a:cxnLst/>
                <a:rect l="l" t="t" r="r" b="b"/>
                <a:pathLst>
                  <a:path w="6909363" h="2032703">
                    <a:moveTo>
                      <a:pt x="5939718" y="0"/>
                    </a:moveTo>
                    <a:lnTo>
                      <a:pt x="969645" y="0"/>
                    </a:lnTo>
                    <a:cubicBezTo>
                      <a:pt x="434975" y="0"/>
                      <a:pt x="0" y="434975"/>
                      <a:pt x="0" y="1016351"/>
                    </a:cubicBezTo>
                    <a:cubicBezTo>
                      <a:pt x="0" y="1597728"/>
                      <a:pt x="434975" y="2032703"/>
                      <a:pt x="969645" y="2032703"/>
                    </a:cubicBezTo>
                    <a:lnTo>
                      <a:pt x="5939718" y="2032703"/>
                    </a:lnTo>
                    <a:cubicBezTo>
                      <a:pt x="6474388" y="2032703"/>
                      <a:pt x="6909363" y="1597728"/>
                      <a:pt x="6909363" y="1016351"/>
                    </a:cubicBezTo>
                    <a:cubicBezTo>
                      <a:pt x="6909363" y="434975"/>
                      <a:pt x="6474388" y="0"/>
                      <a:pt x="5939718" y="0"/>
                    </a:cubicBezTo>
                    <a:close/>
                    <a:moveTo>
                      <a:pt x="5939718" y="2007303"/>
                    </a:moveTo>
                    <a:lnTo>
                      <a:pt x="969645" y="2007303"/>
                    </a:lnTo>
                    <a:cubicBezTo>
                      <a:pt x="448945" y="2007303"/>
                      <a:pt x="25400" y="1583758"/>
                      <a:pt x="25400" y="1016351"/>
                    </a:cubicBezTo>
                    <a:cubicBezTo>
                      <a:pt x="25400" y="448945"/>
                      <a:pt x="448945" y="25400"/>
                      <a:pt x="969645" y="25400"/>
                    </a:cubicBezTo>
                    <a:lnTo>
                      <a:pt x="5939718" y="25400"/>
                    </a:lnTo>
                    <a:cubicBezTo>
                      <a:pt x="6460418" y="25400"/>
                      <a:pt x="6883963" y="448945"/>
                      <a:pt x="6883963" y="1016351"/>
                    </a:cubicBezTo>
                    <a:cubicBezTo>
                      <a:pt x="6883963" y="1583758"/>
                      <a:pt x="6460418" y="2007303"/>
                      <a:pt x="5939718" y="2007303"/>
                    </a:cubicBezTo>
                    <a:close/>
                  </a:path>
                </a:pathLst>
              </a:custGeom>
              <a:solidFill>
                <a:srgbClr val="0F4D92"/>
              </a:solidFill>
            </p:spPr>
          </p:sp>
        </p:grpSp>
        <p:sp>
          <p:nvSpPr>
            <p:cNvPr id="5" name="TextBox 5"/>
            <p:cNvSpPr txBox="1"/>
            <p:nvPr/>
          </p:nvSpPr>
          <p:spPr>
            <a:xfrm>
              <a:off x="484678" y="466384"/>
              <a:ext cx="5150325" cy="762840"/>
            </a:xfrm>
            <a:prstGeom prst="rect">
              <a:avLst/>
            </a:prstGeom>
          </p:spPr>
          <p:txBody>
            <a:bodyPr lIns="0" tIns="0" rIns="0" bIns="0" rtlCol="0" anchor="t">
              <a:spAutoFit/>
            </a:bodyPr>
            <a:lstStyle/>
            <a:p>
              <a:pPr marL="0" lvl="0" indent="0" algn="ctr">
                <a:lnSpc>
                  <a:spcPts val="4943"/>
                </a:lnSpc>
                <a:spcBef>
                  <a:spcPct val="0"/>
                </a:spcBef>
              </a:pPr>
              <a:r>
                <a:rPr lang="en-US" sz="3295">
                  <a:solidFill>
                    <a:srgbClr val="FFFEFE"/>
                  </a:solidFill>
                  <a:latin typeface="Object Sans Bold"/>
                </a:rPr>
                <a:t>Tips on how</a:t>
              </a:r>
            </a:p>
          </p:txBody>
        </p:sp>
      </p:grpSp>
      <p:sp>
        <p:nvSpPr>
          <p:cNvPr id="6" name="Freeform 6"/>
          <p:cNvSpPr/>
          <p:nvPr/>
        </p:nvSpPr>
        <p:spPr>
          <a:xfrm rot="7100491" flipV="1">
            <a:off x="17017277" y="984652"/>
            <a:ext cx="484045" cy="978768"/>
          </a:xfrm>
          <a:custGeom>
            <a:avLst/>
            <a:gdLst/>
            <a:ahLst/>
            <a:cxnLst/>
            <a:rect l="l" t="t" r="r" b="b"/>
            <a:pathLst>
              <a:path w="484045" h="978768">
                <a:moveTo>
                  <a:pt x="0" y="978768"/>
                </a:moveTo>
                <a:lnTo>
                  <a:pt x="484046" y="978768"/>
                </a:lnTo>
                <a:lnTo>
                  <a:pt x="484046" y="0"/>
                </a:lnTo>
                <a:lnTo>
                  <a:pt x="0" y="0"/>
                </a:lnTo>
                <a:lnTo>
                  <a:pt x="0" y="978768"/>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2155420" y="6448483"/>
            <a:ext cx="418571" cy="413862"/>
          </a:xfrm>
          <a:custGeom>
            <a:avLst/>
            <a:gdLst/>
            <a:ahLst/>
            <a:cxnLst/>
            <a:rect l="l" t="t" r="r" b="b"/>
            <a:pathLst>
              <a:path w="418571" h="413862">
                <a:moveTo>
                  <a:pt x="0" y="0"/>
                </a:moveTo>
                <a:lnTo>
                  <a:pt x="418571" y="0"/>
                </a:lnTo>
                <a:lnTo>
                  <a:pt x="418571" y="413862"/>
                </a:lnTo>
                <a:lnTo>
                  <a:pt x="0" y="41386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TextBox 8"/>
          <p:cNvSpPr txBox="1"/>
          <p:nvPr/>
        </p:nvSpPr>
        <p:spPr>
          <a:xfrm>
            <a:off x="2830904" y="6296083"/>
            <a:ext cx="5171480" cy="2567880"/>
          </a:xfrm>
          <a:prstGeom prst="rect">
            <a:avLst/>
          </a:prstGeom>
        </p:spPr>
        <p:txBody>
          <a:bodyPr lIns="0" tIns="0" rIns="0" bIns="0" rtlCol="0" anchor="t">
            <a:spAutoFit/>
          </a:bodyPr>
          <a:lstStyle/>
          <a:p>
            <a:pPr>
              <a:lnSpc>
                <a:spcPts val="5177"/>
              </a:lnSpc>
            </a:pPr>
            <a:r>
              <a:rPr lang="en-US" sz="2601">
                <a:solidFill>
                  <a:srgbClr val="FFFFFF"/>
                </a:solidFill>
                <a:latin typeface="Object Sans Bold"/>
              </a:rPr>
              <a:t>Plan ahead</a:t>
            </a:r>
          </a:p>
          <a:p>
            <a:pPr>
              <a:lnSpc>
                <a:spcPts val="5177"/>
              </a:lnSpc>
            </a:pPr>
            <a:r>
              <a:rPr lang="en-US" sz="2601">
                <a:solidFill>
                  <a:srgbClr val="FFFFFF"/>
                </a:solidFill>
                <a:latin typeface="Object Sans Bold"/>
              </a:rPr>
              <a:t>Look at scholarships and grants</a:t>
            </a:r>
          </a:p>
          <a:p>
            <a:pPr>
              <a:lnSpc>
                <a:spcPts val="5177"/>
              </a:lnSpc>
            </a:pPr>
            <a:r>
              <a:rPr lang="en-US" sz="2601">
                <a:solidFill>
                  <a:srgbClr val="FFFFFF"/>
                </a:solidFill>
                <a:latin typeface="Object Sans Bold"/>
              </a:rPr>
              <a:t>Make interest-only payments</a:t>
            </a:r>
          </a:p>
          <a:p>
            <a:pPr>
              <a:lnSpc>
                <a:spcPts val="5177"/>
              </a:lnSpc>
            </a:pPr>
            <a:r>
              <a:rPr lang="en-US" sz="2601">
                <a:solidFill>
                  <a:srgbClr val="FFFFFF"/>
                </a:solidFill>
                <a:latin typeface="Object Sans Bold"/>
              </a:rPr>
              <a:t>Take advantage of tax benefits</a:t>
            </a:r>
          </a:p>
        </p:txBody>
      </p:sp>
      <p:sp>
        <p:nvSpPr>
          <p:cNvPr id="9" name="TextBox 9"/>
          <p:cNvSpPr txBox="1"/>
          <p:nvPr/>
        </p:nvSpPr>
        <p:spPr>
          <a:xfrm>
            <a:off x="9381014" y="6296083"/>
            <a:ext cx="7064871" cy="2567880"/>
          </a:xfrm>
          <a:prstGeom prst="rect">
            <a:avLst/>
          </a:prstGeom>
        </p:spPr>
        <p:txBody>
          <a:bodyPr lIns="0" tIns="0" rIns="0" bIns="0" rtlCol="0" anchor="t">
            <a:spAutoFit/>
          </a:bodyPr>
          <a:lstStyle/>
          <a:p>
            <a:pPr>
              <a:lnSpc>
                <a:spcPts val="5177"/>
              </a:lnSpc>
            </a:pPr>
            <a:r>
              <a:rPr lang="en-US" sz="2601">
                <a:solidFill>
                  <a:srgbClr val="FFFFFF"/>
                </a:solidFill>
                <a:latin typeface="Object Sans Bold"/>
              </a:rPr>
              <a:t>Estimate the amount of debt you can afford</a:t>
            </a:r>
          </a:p>
          <a:p>
            <a:pPr>
              <a:lnSpc>
                <a:spcPts val="5177"/>
              </a:lnSpc>
            </a:pPr>
            <a:r>
              <a:rPr lang="en-US" sz="2601">
                <a:solidFill>
                  <a:srgbClr val="FFFFFF"/>
                </a:solidFill>
                <a:latin typeface="Object Sans Bold"/>
              </a:rPr>
              <a:t>Contact your lender if you're struggling</a:t>
            </a:r>
          </a:p>
          <a:p>
            <a:pPr>
              <a:lnSpc>
                <a:spcPts val="5177"/>
              </a:lnSpc>
            </a:pPr>
            <a:r>
              <a:rPr lang="en-US" sz="2601">
                <a:solidFill>
                  <a:srgbClr val="FFFFFF"/>
                </a:solidFill>
                <a:latin typeface="Object Sans Bold"/>
              </a:rPr>
              <a:t>Stay on Schedule</a:t>
            </a:r>
          </a:p>
          <a:p>
            <a:pPr>
              <a:lnSpc>
                <a:spcPts val="5177"/>
              </a:lnSpc>
            </a:pPr>
            <a:r>
              <a:rPr lang="en-US" sz="2601">
                <a:solidFill>
                  <a:srgbClr val="FFFFFF"/>
                </a:solidFill>
                <a:latin typeface="Object Sans Bold"/>
              </a:rPr>
              <a:t>Prepay a student loan if possible</a:t>
            </a:r>
          </a:p>
        </p:txBody>
      </p:sp>
      <p:sp>
        <p:nvSpPr>
          <p:cNvPr id="10" name="Freeform 10"/>
          <p:cNvSpPr/>
          <p:nvPr/>
        </p:nvSpPr>
        <p:spPr>
          <a:xfrm>
            <a:off x="2155420" y="7089352"/>
            <a:ext cx="418571" cy="413862"/>
          </a:xfrm>
          <a:custGeom>
            <a:avLst/>
            <a:gdLst/>
            <a:ahLst/>
            <a:cxnLst/>
            <a:rect l="l" t="t" r="r" b="b"/>
            <a:pathLst>
              <a:path w="418571" h="413862">
                <a:moveTo>
                  <a:pt x="0" y="0"/>
                </a:moveTo>
                <a:lnTo>
                  <a:pt x="418571" y="0"/>
                </a:lnTo>
                <a:lnTo>
                  <a:pt x="418571" y="413861"/>
                </a:lnTo>
                <a:lnTo>
                  <a:pt x="0" y="4138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a:off x="2155420" y="7731813"/>
            <a:ext cx="418571" cy="413862"/>
          </a:xfrm>
          <a:custGeom>
            <a:avLst/>
            <a:gdLst/>
            <a:ahLst/>
            <a:cxnLst/>
            <a:rect l="l" t="t" r="r" b="b"/>
            <a:pathLst>
              <a:path w="418571" h="413862">
                <a:moveTo>
                  <a:pt x="0" y="0"/>
                </a:moveTo>
                <a:lnTo>
                  <a:pt x="418571" y="0"/>
                </a:lnTo>
                <a:lnTo>
                  <a:pt x="418571" y="413862"/>
                </a:lnTo>
                <a:lnTo>
                  <a:pt x="0" y="41386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Freeform 12"/>
          <p:cNvSpPr/>
          <p:nvPr/>
        </p:nvSpPr>
        <p:spPr>
          <a:xfrm>
            <a:off x="2155420" y="8374275"/>
            <a:ext cx="418571" cy="413862"/>
          </a:xfrm>
          <a:custGeom>
            <a:avLst/>
            <a:gdLst/>
            <a:ahLst/>
            <a:cxnLst/>
            <a:rect l="l" t="t" r="r" b="b"/>
            <a:pathLst>
              <a:path w="418571" h="413862">
                <a:moveTo>
                  <a:pt x="0" y="0"/>
                </a:moveTo>
                <a:lnTo>
                  <a:pt x="418571" y="0"/>
                </a:lnTo>
                <a:lnTo>
                  <a:pt x="418571" y="413862"/>
                </a:lnTo>
                <a:lnTo>
                  <a:pt x="0" y="41386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3" name="Freeform 13"/>
          <p:cNvSpPr/>
          <p:nvPr/>
        </p:nvSpPr>
        <p:spPr>
          <a:xfrm>
            <a:off x="8725429" y="6448483"/>
            <a:ext cx="418571" cy="413862"/>
          </a:xfrm>
          <a:custGeom>
            <a:avLst/>
            <a:gdLst/>
            <a:ahLst/>
            <a:cxnLst/>
            <a:rect l="l" t="t" r="r" b="b"/>
            <a:pathLst>
              <a:path w="418571" h="413862">
                <a:moveTo>
                  <a:pt x="0" y="0"/>
                </a:moveTo>
                <a:lnTo>
                  <a:pt x="418571" y="0"/>
                </a:lnTo>
                <a:lnTo>
                  <a:pt x="418571" y="413862"/>
                </a:lnTo>
                <a:lnTo>
                  <a:pt x="0" y="41386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4" name="Freeform 14"/>
          <p:cNvSpPr/>
          <p:nvPr/>
        </p:nvSpPr>
        <p:spPr>
          <a:xfrm>
            <a:off x="8725429" y="7089352"/>
            <a:ext cx="418571" cy="413862"/>
          </a:xfrm>
          <a:custGeom>
            <a:avLst/>
            <a:gdLst/>
            <a:ahLst/>
            <a:cxnLst/>
            <a:rect l="l" t="t" r="r" b="b"/>
            <a:pathLst>
              <a:path w="418571" h="413862">
                <a:moveTo>
                  <a:pt x="0" y="0"/>
                </a:moveTo>
                <a:lnTo>
                  <a:pt x="418571" y="0"/>
                </a:lnTo>
                <a:lnTo>
                  <a:pt x="418571" y="413861"/>
                </a:lnTo>
                <a:lnTo>
                  <a:pt x="0" y="4138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5" name="Freeform 15"/>
          <p:cNvSpPr/>
          <p:nvPr/>
        </p:nvSpPr>
        <p:spPr>
          <a:xfrm>
            <a:off x="8725429" y="7731813"/>
            <a:ext cx="418571" cy="413862"/>
          </a:xfrm>
          <a:custGeom>
            <a:avLst/>
            <a:gdLst/>
            <a:ahLst/>
            <a:cxnLst/>
            <a:rect l="l" t="t" r="r" b="b"/>
            <a:pathLst>
              <a:path w="418571" h="413862">
                <a:moveTo>
                  <a:pt x="0" y="0"/>
                </a:moveTo>
                <a:lnTo>
                  <a:pt x="418571" y="0"/>
                </a:lnTo>
                <a:lnTo>
                  <a:pt x="418571" y="413862"/>
                </a:lnTo>
                <a:lnTo>
                  <a:pt x="0" y="41386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6" name="Freeform 16"/>
          <p:cNvSpPr/>
          <p:nvPr/>
        </p:nvSpPr>
        <p:spPr>
          <a:xfrm>
            <a:off x="8725429" y="8374275"/>
            <a:ext cx="418571" cy="413862"/>
          </a:xfrm>
          <a:custGeom>
            <a:avLst/>
            <a:gdLst/>
            <a:ahLst/>
            <a:cxnLst/>
            <a:rect l="l" t="t" r="r" b="b"/>
            <a:pathLst>
              <a:path w="418571" h="413862">
                <a:moveTo>
                  <a:pt x="0" y="0"/>
                </a:moveTo>
                <a:lnTo>
                  <a:pt x="418571" y="0"/>
                </a:lnTo>
                <a:lnTo>
                  <a:pt x="418571" y="413862"/>
                </a:lnTo>
                <a:lnTo>
                  <a:pt x="0" y="41386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17" name="Group 17"/>
          <p:cNvGrpSpPr/>
          <p:nvPr/>
        </p:nvGrpSpPr>
        <p:grpSpPr>
          <a:xfrm>
            <a:off x="1028700" y="1451138"/>
            <a:ext cx="16230600" cy="1415049"/>
            <a:chOff x="0" y="0"/>
            <a:chExt cx="21640800" cy="1886731"/>
          </a:xfrm>
        </p:grpSpPr>
        <p:sp>
          <p:nvSpPr>
            <p:cNvPr id="18" name="TextBox 18"/>
            <p:cNvSpPr txBox="1"/>
            <p:nvPr/>
          </p:nvSpPr>
          <p:spPr>
            <a:xfrm>
              <a:off x="0" y="-9525"/>
              <a:ext cx="11009696" cy="1896256"/>
            </a:xfrm>
            <a:prstGeom prst="rect">
              <a:avLst/>
            </a:prstGeom>
          </p:spPr>
          <p:txBody>
            <a:bodyPr lIns="0" tIns="0" rIns="0" bIns="0" rtlCol="0" anchor="t">
              <a:spAutoFit/>
            </a:bodyPr>
            <a:lstStyle/>
            <a:p>
              <a:pPr marL="0" lvl="0" indent="0">
                <a:lnSpc>
                  <a:spcPts val="11210"/>
                </a:lnSpc>
                <a:spcBef>
                  <a:spcPct val="0"/>
                </a:spcBef>
              </a:pPr>
              <a:r>
                <a:rPr lang="en-US" sz="9341">
                  <a:solidFill>
                    <a:srgbClr val="FFFEFE"/>
                  </a:solidFill>
                  <a:latin typeface="Paytone One"/>
                </a:rPr>
                <a:t>RESPONSIBLE</a:t>
              </a:r>
            </a:p>
          </p:txBody>
        </p:sp>
        <p:sp>
          <p:nvSpPr>
            <p:cNvPr id="19" name="TextBox 19"/>
            <p:cNvSpPr txBox="1"/>
            <p:nvPr/>
          </p:nvSpPr>
          <p:spPr>
            <a:xfrm>
              <a:off x="11009696" y="-9525"/>
              <a:ext cx="10631104" cy="1896256"/>
            </a:xfrm>
            <a:prstGeom prst="rect">
              <a:avLst/>
            </a:prstGeom>
          </p:spPr>
          <p:txBody>
            <a:bodyPr lIns="0" tIns="0" rIns="0" bIns="0" rtlCol="0" anchor="t">
              <a:spAutoFit/>
            </a:bodyPr>
            <a:lstStyle/>
            <a:p>
              <a:pPr marL="0" lvl="0" indent="0" algn="r">
                <a:lnSpc>
                  <a:spcPts val="11210"/>
                </a:lnSpc>
                <a:spcBef>
                  <a:spcPct val="0"/>
                </a:spcBef>
              </a:pPr>
              <a:r>
                <a:rPr lang="en-US" sz="9341">
                  <a:solidFill>
                    <a:srgbClr val="0F4D92"/>
                  </a:solidFill>
                  <a:latin typeface="Paytone One"/>
                </a:rPr>
                <a:t>BORROWING</a:t>
              </a:r>
            </a:p>
          </p:txBody>
        </p:sp>
      </p:grpSp>
      <p:grpSp>
        <p:nvGrpSpPr>
          <p:cNvPr id="20" name="Group 20"/>
          <p:cNvGrpSpPr/>
          <p:nvPr/>
        </p:nvGrpSpPr>
        <p:grpSpPr>
          <a:xfrm>
            <a:off x="16651759" y="100171"/>
            <a:ext cx="1521699" cy="746863"/>
            <a:chOff x="0" y="0"/>
            <a:chExt cx="2028932" cy="995818"/>
          </a:xfrm>
        </p:grpSpPr>
        <p:sp>
          <p:nvSpPr>
            <p:cNvPr id="21" name="Freeform 21"/>
            <p:cNvSpPr/>
            <p:nvPr/>
          </p:nvSpPr>
          <p:spPr>
            <a:xfrm>
              <a:off x="0" y="81648"/>
              <a:ext cx="680092" cy="833488"/>
            </a:xfrm>
            <a:custGeom>
              <a:avLst/>
              <a:gdLst/>
              <a:ahLst/>
              <a:cxnLst/>
              <a:rect l="l" t="t" r="r" b="b"/>
              <a:pathLst>
                <a:path w="680092" h="833488">
                  <a:moveTo>
                    <a:pt x="0" y="0"/>
                  </a:moveTo>
                  <a:lnTo>
                    <a:pt x="680092" y="0"/>
                  </a:lnTo>
                  <a:lnTo>
                    <a:pt x="680092" y="833487"/>
                  </a:lnTo>
                  <a:lnTo>
                    <a:pt x="0" y="833487"/>
                  </a:lnTo>
                  <a:lnTo>
                    <a:pt x="0" y="0"/>
                  </a:lnTo>
                  <a:close/>
                </a:path>
              </a:pathLst>
            </a:custGeom>
            <a:blipFill>
              <a:blip r:embed="rId7"/>
              <a:stretch>
                <a:fillRect/>
              </a:stretch>
            </a:blipFill>
          </p:spPr>
        </p:sp>
        <p:sp>
          <p:nvSpPr>
            <p:cNvPr id="22" name="AutoShape 22"/>
            <p:cNvSpPr/>
            <p:nvPr/>
          </p:nvSpPr>
          <p:spPr>
            <a:xfrm>
              <a:off x="895234" y="177258"/>
              <a:ext cx="0" cy="581407"/>
            </a:xfrm>
            <a:prstGeom prst="line">
              <a:avLst/>
            </a:prstGeom>
            <a:ln w="25400" cap="flat">
              <a:solidFill>
                <a:srgbClr val="FFFFFF"/>
              </a:solidFill>
              <a:prstDash val="solid"/>
              <a:headEnd type="none" w="sm" len="sm"/>
              <a:tailEnd type="none" w="sm" len="sm"/>
            </a:ln>
          </p:spPr>
        </p:sp>
        <p:sp>
          <p:nvSpPr>
            <p:cNvPr id="23" name="Freeform 23">
              <a:hlinkClick r:id="rId8" tooltip="https://boolamoola.com"/>
            </p:cNvPr>
            <p:cNvSpPr/>
            <p:nvPr/>
          </p:nvSpPr>
          <p:spPr>
            <a:xfrm>
              <a:off x="1033114" y="0"/>
              <a:ext cx="995818" cy="995818"/>
            </a:xfrm>
            <a:custGeom>
              <a:avLst/>
              <a:gdLst/>
              <a:ahLst/>
              <a:cxnLst/>
              <a:rect l="l" t="t" r="r" b="b"/>
              <a:pathLst>
                <a:path w="995818" h="995818">
                  <a:moveTo>
                    <a:pt x="0" y="0"/>
                  </a:moveTo>
                  <a:lnTo>
                    <a:pt x="995818" y="0"/>
                  </a:lnTo>
                  <a:lnTo>
                    <a:pt x="995818" y="995818"/>
                  </a:lnTo>
                  <a:lnTo>
                    <a:pt x="0" y="995818"/>
                  </a:lnTo>
                  <a:lnTo>
                    <a:pt x="0" y="0"/>
                  </a:lnTo>
                  <a:close/>
                </a:path>
              </a:pathLst>
            </a:custGeom>
            <a:blipFill>
              <a:blip r:embed="rId9"/>
              <a:stretch>
                <a:fillRect/>
              </a:stretch>
            </a:blipFill>
          </p:spPr>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6A9FF"/>
        </a:solidFill>
        <a:effectLst/>
      </p:bgPr>
    </p:bg>
    <p:spTree>
      <p:nvGrpSpPr>
        <p:cNvPr id="1" name=""/>
        <p:cNvGrpSpPr/>
        <p:nvPr/>
      </p:nvGrpSpPr>
      <p:grpSpPr>
        <a:xfrm>
          <a:off x="0" y="0"/>
          <a:ext cx="0" cy="0"/>
          <a:chOff x="0" y="0"/>
          <a:chExt cx="0" cy="0"/>
        </a:xfrm>
      </p:grpSpPr>
      <p:grpSp>
        <p:nvGrpSpPr>
          <p:cNvPr id="2" name="Group 2"/>
          <p:cNvGrpSpPr/>
          <p:nvPr/>
        </p:nvGrpSpPr>
        <p:grpSpPr>
          <a:xfrm>
            <a:off x="2521392" y="3431032"/>
            <a:ext cx="15418803" cy="7530845"/>
            <a:chOff x="0" y="0"/>
            <a:chExt cx="20558404" cy="10041127"/>
          </a:xfrm>
        </p:grpSpPr>
        <p:grpSp>
          <p:nvGrpSpPr>
            <p:cNvPr id="3" name="Group 3"/>
            <p:cNvGrpSpPr/>
            <p:nvPr/>
          </p:nvGrpSpPr>
          <p:grpSpPr>
            <a:xfrm rot="-1589172">
              <a:off x="17021366" y="3433381"/>
              <a:ext cx="2214377" cy="6452585"/>
              <a:chOff x="0" y="0"/>
              <a:chExt cx="414546" cy="1207966"/>
            </a:xfrm>
          </p:grpSpPr>
          <p:sp>
            <p:nvSpPr>
              <p:cNvPr id="4" name="Freeform 4"/>
              <p:cNvSpPr/>
              <p:nvPr/>
            </p:nvSpPr>
            <p:spPr>
              <a:xfrm>
                <a:off x="0" y="0"/>
                <a:ext cx="414546" cy="1207966"/>
              </a:xfrm>
              <a:custGeom>
                <a:avLst/>
                <a:gdLst/>
                <a:ahLst/>
                <a:cxnLst/>
                <a:rect l="l" t="t" r="r" b="b"/>
                <a:pathLst>
                  <a:path w="414546" h="1207966">
                    <a:moveTo>
                      <a:pt x="207273" y="1207966"/>
                    </a:moveTo>
                    <a:lnTo>
                      <a:pt x="414546" y="0"/>
                    </a:lnTo>
                    <a:lnTo>
                      <a:pt x="0" y="0"/>
                    </a:lnTo>
                    <a:lnTo>
                      <a:pt x="207273" y="1207966"/>
                    </a:lnTo>
                    <a:close/>
                  </a:path>
                </a:pathLst>
              </a:custGeom>
              <a:solidFill>
                <a:srgbClr val="0F4D92"/>
              </a:solidFill>
            </p:spPr>
          </p:sp>
          <p:sp>
            <p:nvSpPr>
              <p:cNvPr id="5" name="TextBox 5"/>
              <p:cNvSpPr txBox="1"/>
              <p:nvPr/>
            </p:nvSpPr>
            <p:spPr>
              <a:xfrm>
                <a:off x="127000" y="-25400"/>
                <a:ext cx="558800" cy="406400"/>
              </a:xfrm>
              <a:prstGeom prst="rect">
                <a:avLst/>
              </a:prstGeom>
            </p:spPr>
            <p:txBody>
              <a:bodyPr lIns="50800" tIns="50800" rIns="50800" bIns="50800" rtlCol="0" anchor="ctr"/>
              <a:lstStyle/>
              <a:p>
                <a:pPr algn="ctr">
                  <a:lnSpc>
                    <a:spcPts val="3899"/>
                  </a:lnSpc>
                </a:pPr>
                <a:endParaRPr/>
              </a:p>
            </p:txBody>
          </p:sp>
        </p:grpSp>
        <p:grpSp>
          <p:nvGrpSpPr>
            <p:cNvPr id="6" name="Group 6"/>
            <p:cNvGrpSpPr/>
            <p:nvPr/>
          </p:nvGrpSpPr>
          <p:grpSpPr>
            <a:xfrm>
              <a:off x="152400" y="127000"/>
              <a:ext cx="17584088" cy="4541180"/>
              <a:chOff x="0" y="0"/>
              <a:chExt cx="6122299" cy="1581115"/>
            </a:xfrm>
          </p:grpSpPr>
          <p:sp>
            <p:nvSpPr>
              <p:cNvPr id="7" name="Freeform 7"/>
              <p:cNvSpPr/>
              <p:nvPr/>
            </p:nvSpPr>
            <p:spPr>
              <a:xfrm>
                <a:off x="0" y="0"/>
                <a:ext cx="6122299" cy="1581115"/>
              </a:xfrm>
              <a:custGeom>
                <a:avLst/>
                <a:gdLst/>
                <a:ahLst/>
                <a:cxnLst/>
                <a:rect l="l" t="t" r="r" b="b"/>
                <a:pathLst>
                  <a:path w="6122299" h="1581115">
                    <a:moveTo>
                      <a:pt x="17611" y="0"/>
                    </a:moveTo>
                    <a:lnTo>
                      <a:pt x="6104688" y="0"/>
                    </a:lnTo>
                    <a:cubicBezTo>
                      <a:pt x="6114414" y="0"/>
                      <a:pt x="6122299" y="7885"/>
                      <a:pt x="6122299" y="17611"/>
                    </a:cubicBezTo>
                    <a:lnTo>
                      <a:pt x="6122299" y="1563504"/>
                    </a:lnTo>
                    <a:cubicBezTo>
                      <a:pt x="6122299" y="1573230"/>
                      <a:pt x="6114414" y="1581115"/>
                      <a:pt x="6104688" y="1581115"/>
                    </a:cubicBezTo>
                    <a:lnTo>
                      <a:pt x="17611" y="1581115"/>
                    </a:lnTo>
                    <a:cubicBezTo>
                      <a:pt x="7885" y="1581115"/>
                      <a:pt x="0" y="1573230"/>
                      <a:pt x="0" y="1563504"/>
                    </a:cubicBezTo>
                    <a:lnTo>
                      <a:pt x="0" y="17611"/>
                    </a:lnTo>
                    <a:cubicBezTo>
                      <a:pt x="0" y="7885"/>
                      <a:pt x="7885" y="0"/>
                      <a:pt x="17611" y="0"/>
                    </a:cubicBezTo>
                    <a:close/>
                  </a:path>
                </a:pathLst>
              </a:custGeom>
              <a:solidFill>
                <a:srgbClr val="0F4D92"/>
              </a:solidFill>
              <a:ln>
                <a:noFill/>
              </a:ln>
            </p:spPr>
          </p:sp>
          <p:sp>
            <p:nvSpPr>
              <p:cNvPr id="8" name="TextBox 8"/>
              <p:cNvSpPr txBox="1"/>
              <p:nvPr/>
            </p:nvSpPr>
            <p:spPr>
              <a:xfrm>
                <a:off x="0" y="-38100"/>
                <a:ext cx="812800" cy="850900"/>
              </a:xfrm>
              <a:prstGeom prst="rect">
                <a:avLst/>
              </a:prstGeom>
            </p:spPr>
            <p:txBody>
              <a:bodyPr lIns="254000" tIns="254000" rIns="254000" bIns="254000" rtlCol="0" anchor="ctr"/>
              <a:lstStyle/>
              <a:p>
                <a:pPr>
                  <a:lnSpc>
                    <a:spcPts val="2520"/>
                  </a:lnSpc>
                </a:pPr>
                <a:endParaRPr/>
              </a:p>
            </p:txBody>
          </p:sp>
        </p:grpSp>
        <p:grpSp>
          <p:nvGrpSpPr>
            <p:cNvPr id="9" name="Group 9"/>
            <p:cNvGrpSpPr/>
            <p:nvPr/>
          </p:nvGrpSpPr>
          <p:grpSpPr>
            <a:xfrm>
              <a:off x="0" y="0"/>
              <a:ext cx="17584088" cy="4541180"/>
              <a:chOff x="0" y="0"/>
              <a:chExt cx="6122299" cy="1581115"/>
            </a:xfrm>
          </p:grpSpPr>
          <p:sp>
            <p:nvSpPr>
              <p:cNvPr id="10" name="Freeform 10"/>
              <p:cNvSpPr/>
              <p:nvPr/>
            </p:nvSpPr>
            <p:spPr>
              <a:xfrm>
                <a:off x="0" y="0"/>
                <a:ext cx="6122299" cy="1581115"/>
              </a:xfrm>
              <a:custGeom>
                <a:avLst/>
                <a:gdLst/>
                <a:ahLst/>
                <a:cxnLst/>
                <a:rect l="l" t="t" r="r" b="b"/>
                <a:pathLst>
                  <a:path w="6122299" h="1581115">
                    <a:moveTo>
                      <a:pt x="17611" y="0"/>
                    </a:moveTo>
                    <a:lnTo>
                      <a:pt x="6104688" y="0"/>
                    </a:lnTo>
                    <a:cubicBezTo>
                      <a:pt x="6114414" y="0"/>
                      <a:pt x="6122299" y="7885"/>
                      <a:pt x="6122299" y="17611"/>
                    </a:cubicBezTo>
                    <a:lnTo>
                      <a:pt x="6122299" y="1563504"/>
                    </a:lnTo>
                    <a:cubicBezTo>
                      <a:pt x="6122299" y="1573230"/>
                      <a:pt x="6114414" y="1581115"/>
                      <a:pt x="6104688" y="1581115"/>
                    </a:cubicBezTo>
                    <a:lnTo>
                      <a:pt x="17611" y="1581115"/>
                    </a:lnTo>
                    <a:cubicBezTo>
                      <a:pt x="7885" y="1581115"/>
                      <a:pt x="0" y="1573230"/>
                      <a:pt x="0" y="1563504"/>
                    </a:cubicBezTo>
                    <a:lnTo>
                      <a:pt x="0" y="17611"/>
                    </a:lnTo>
                    <a:cubicBezTo>
                      <a:pt x="0" y="7885"/>
                      <a:pt x="7885" y="0"/>
                      <a:pt x="17611" y="0"/>
                    </a:cubicBezTo>
                    <a:close/>
                  </a:path>
                </a:pathLst>
              </a:custGeom>
              <a:solidFill>
                <a:srgbClr val="FFFFFF"/>
              </a:solidFill>
              <a:ln>
                <a:noFill/>
              </a:ln>
            </p:spPr>
          </p:sp>
          <p:sp>
            <p:nvSpPr>
              <p:cNvPr id="11" name="TextBox 11"/>
              <p:cNvSpPr txBox="1"/>
              <p:nvPr/>
            </p:nvSpPr>
            <p:spPr>
              <a:xfrm>
                <a:off x="0" y="-38100"/>
                <a:ext cx="812800" cy="850900"/>
              </a:xfrm>
              <a:prstGeom prst="rect">
                <a:avLst/>
              </a:prstGeom>
            </p:spPr>
            <p:txBody>
              <a:bodyPr lIns="254000" tIns="254000" rIns="254000" bIns="254000" rtlCol="0" anchor="ctr"/>
              <a:lstStyle/>
              <a:p>
                <a:pPr>
                  <a:lnSpc>
                    <a:spcPts val="2520"/>
                  </a:lnSpc>
                </a:pPr>
                <a:endParaRPr/>
              </a:p>
            </p:txBody>
          </p:sp>
        </p:grpSp>
        <p:grpSp>
          <p:nvGrpSpPr>
            <p:cNvPr id="12" name="Group 12"/>
            <p:cNvGrpSpPr/>
            <p:nvPr/>
          </p:nvGrpSpPr>
          <p:grpSpPr>
            <a:xfrm rot="-1589172">
              <a:off x="16914135" y="3460429"/>
              <a:ext cx="2098639" cy="6115330"/>
              <a:chOff x="0" y="0"/>
              <a:chExt cx="414546" cy="1207966"/>
            </a:xfrm>
          </p:grpSpPr>
          <p:sp>
            <p:nvSpPr>
              <p:cNvPr id="13" name="Freeform 13"/>
              <p:cNvSpPr/>
              <p:nvPr/>
            </p:nvSpPr>
            <p:spPr>
              <a:xfrm>
                <a:off x="0" y="0"/>
                <a:ext cx="414546" cy="1207966"/>
              </a:xfrm>
              <a:custGeom>
                <a:avLst/>
                <a:gdLst/>
                <a:ahLst/>
                <a:cxnLst/>
                <a:rect l="l" t="t" r="r" b="b"/>
                <a:pathLst>
                  <a:path w="414546" h="1207966">
                    <a:moveTo>
                      <a:pt x="207273" y="1207966"/>
                    </a:moveTo>
                    <a:lnTo>
                      <a:pt x="414546" y="0"/>
                    </a:lnTo>
                    <a:lnTo>
                      <a:pt x="0" y="0"/>
                    </a:lnTo>
                    <a:lnTo>
                      <a:pt x="207273" y="1207966"/>
                    </a:lnTo>
                    <a:close/>
                  </a:path>
                </a:pathLst>
              </a:custGeom>
              <a:solidFill>
                <a:srgbClr val="FFFFFF"/>
              </a:solidFill>
            </p:spPr>
          </p:sp>
          <p:sp>
            <p:nvSpPr>
              <p:cNvPr id="14" name="TextBox 14"/>
              <p:cNvSpPr txBox="1"/>
              <p:nvPr/>
            </p:nvSpPr>
            <p:spPr>
              <a:xfrm>
                <a:off x="127000" y="-25400"/>
                <a:ext cx="558800" cy="406400"/>
              </a:xfrm>
              <a:prstGeom prst="rect">
                <a:avLst/>
              </a:prstGeom>
            </p:spPr>
            <p:txBody>
              <a:bodyPr lIns="50800" tIns="50800" rIns="50800" bIns="50800" rtlCol="0" anchor="ctr"/>
              <a:lstStyle/>
              <a:p>
                <a:pPr algn="ctr">
                  <a:lnSpc>
                    <a:spcPts val="3899"/>
                  </a:lnSpc>
                </a:pPr>
                <a:endParaRPr/>
              </a:p>
            </p:txBody>
          </p:sp>
        </p:grpSp>
        <p:sp>
          <p:nvSpPr>
            <p:cNvPr id="15" name="TextBox 15"/>
            <p:cNvSpPr txBox="1"/>
            <p:nvPr/>
          </p:nvSpPr>
          <p:spPr>
            <a:xfrm>
              <a:off x="591823" y="397147"/>
              <a:ext cx="16476641" cy="3594486"/>
            </a:xfrm>
            <a:prstGeom prst="rect">
              <a:avLst/>
            </a:prstGeom>
          </p:spPr>
          <p:txBody>
            <a:bodyPr lIns="0" tIns="0" rIns="0" bIns="0" rtlCol="0" anchor="t">
              <a:spAutoFit/>
            </a:bodyPr>
            <a:lstStyle/>
            <a:p>
              <a:pPr algn="ctr">
                <a:lnSpc>
                  <a:spcPts val="11009"/>
                </a:lnSpc>
              </a:pPr>
              <a:r>
                <a:rPr lang="en-US" sz="7863">
                  <a:solidFill>
                    <a:srgbClr val="0F4D92"/>
                  </a:solidFill>
                  <a:latin typeface="Object Sans Bold"/>
                </a:rPr>
                <a:t>What kind of debts</a:t>
              </a:r>
            </a:p>
            <a:p>
              <a:pPr algn="ctr">
                <a:lnSpc>
                  <a:spcPts val="11009"/>
                </a:lnSpc>
              </a:pPr>
              <a:r>
                <a:rPr lang="en-US" sz="7863">
                  <a:solidFill>
                    <a:srgbClr val="0F4D92"/>
                  </a:solidFill>
                  <a:latin typeface="Object Sans Bold"/>
                </a:rPr>
                <a:t>will I have?</a:t>
              </a:r>
            </a:p>
          </p:txBody>
        </p:sp>
      </p:grpSp>
      <p:sp>
        <p:nvSpPr>
          <p:cNvPr id="16" name="TextBox 16"/>
          <p:cNvSpPr txBox="1"/>
          <p:nvPr/>
        </p:nvSpPr>
        <p:spPr>
          <a:xfrm>
            <a:off x="2816187" y="2533609"/>
            <a:ext cx="4583207" cy="680169"/>
          </a:xfrm>
          <a:prstGeom prst="rect">
            <a:avLst/>
          </a:prstGeom>
        </p:spPr>
        <p:txBody>
          <a:bodyPr lIns="0" tIns="0" rIns="0" bIns="0" rtlCol="0" anchor="t">
            <a:spAutoFit/>
          </a:bodyPr>
          <a:lstStyle/>
          <a:p>
            <a:pPr>
              <a:lnSpc>
                <a:spcPts val="5560"/>
              </a:lnSpc>
            </a:pPr>
            <a:r>
              <a:rPr lang="en-US" sz="3971">
                <a:solidFill>
                  <a:srgbClr val="FFFFFF"/>
                </a:solidFill>
                <a:latin typeface="Object Sans Bold"/>
              </a:rPr>
              <a:t>Ask yourself:</a:t>
            </a:r>
          </a:p>
        </p:txBody>
      </p:sp>
      <p:sp>
        <p:nvSpPr>
          <p:cNvPr id="17" name="Freeform 17"/>
          <p:cNvSpPr/>
          <p:nvPr/>
        </p:nvSpPr>
        <p:spPr>
          <a:xfrm rot="3383865">
            <a:off x="2497964" y="1918174"/>
            <a:ext cx="484045" cy="978768"/>
          </a:xfrm>
          <a:custGeom>
            <a:avLst/>
            <a:gdLst/>
            <a:ahLst/>
            <a:cxnLst/>
            <a:rect l="l" t="t" r="r" b="b"/>
            <a:pathLst>
              <a:path w="484045" h="978768">
                <a:moveTo>
                  <a:pt x="0" y="0"/>
                </a:moveTo>
                <a:lnTo>
                  <a:pt x="484045" y="0"/>
                </a:lnTo>
                <a:lnTo>
                  <a:pt x="484045" y="978768"/>
                </a:lnTo>
                <a:lnTo>
                  <a:pt x="0" y="9787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8" name="Group 18"/>
          <p:cNvGrpSpPr/>
          <p:nvPr/>
        </p:nvGrpSpPr>
        <p:grpSpPr>
          <a:xfrm>
            <a:off x="16651759" y="100171"/>
            <a:ext cx="1521699" cy="746863"/>
            <a:chOff x="0" y="0"/>
            <a:chExt cx="2028932" cy="995818"/>
          </a:xfrm>
        </p:grpSpPr>
        <p:sp>
          <p:nvSpPr>
            <p:cNvPr id="19" name="Freeform 19"/>
            <p:cNvSpPr/>
            <p:nvPr/>
          </p:nvSpPr>
          <p:spPr>
            <a:xfrm>
              <a:off x="0" y="81648"/>
              <a:ext cx="680092" cy="833488"/>
            </a:xfrm>
            <a:custGeom>
              <a:avLst/>
              <a:gdLst/>
              <a:ahLst/>
              <a:cxnLst/>
              <a:rect l="l" t="t" r="r" b="b"/>
              <a:pathLst>
                <a:path w="680092" h="833488">
                  <a:moveTo>
                    <a:pt x="0" y="0"/>
                  </a:moveTo>
                  <a:lnTo>
                    <a:pt x="680092" y="0"/>
                  </a:lnTo>
                  <a:lnTo>
                    <a:pt x="680092" y="833487"/>
                  </a:lnTo>
                  <a:lnTo>
                    <a:pt x="0" y="833487"/>
                  </a:lnTo>
                  <a:lnTo>
                    <a:pt x="0" y="0"/>
                  </a:lnTo>
                  <a:close/>
                </a:path>
              </a:pathLst>
            </a:custGeom>
            <a:blipFill>
              <a:blip r:embed="rId4"/>
              <a:stretch>
                <a:fillRect/>
              </a:stretch>
            </a:blipFill>
          </p:spPr>
        </p:sp>
        <p:sp>
          <p:nvSpPr>
            <p:cNvPr id="20" name="AutoShape 20"/>
            <p:cNvSpPr/>
            <p:nvPr/>
          </p:nvSpPr>
          <p:spPr>
            <a:xfrm>
              <a:off x="895234" y="177258"/>
              <a:ext cx="0" cy="581407"/>
            </a:xfrm>
            <a:prstGeom prst="line">
              <a:avLst/>
            </a:prstGeom>
            <a:ln w="25400" cap="flat">
              <a:solidFill>
                <a:srgbClr val="FFFFFF"/>
              </a:solidFill>
              <a:prstDash val="solid"/>
              <a:headEnd type="none" w="sm" len="sm"/>
              <a:tailEnd type="none" w="sm" len="sm"/>
            </a:ln>
          </p:spPr>
        </p:sp>
        <p:sp>
          <p:nvSpPr>
            <p:cNvPr id="21" name="Freeform 21">
              <a:hlinkClick r:id="rId5" tooltip="https://boolamoola.com"/>
            </p:cNvPr>
            <p:cNvSpPr/>
            <p:nvPr/>
          </p:nvSpPr>
          <p:spPr>
            <a:xfrm>
              <a:off x="1033114" y="0"/>
              <a:ext cx="995818" cy="995818"/>
            </a:xfrm>
            <a:custGeom>
              <a:avLst/>
              <a:gdLst/>
              <a:ahLst/>
              <a:cxnLst/>
              <a:rect l="l" t="t" r="r" b="b"/>
              <a:pathLst>
                <a:path w="995818" h="995818">
                  <a:moveTo>
                    <a:pt x="0" y="0"/>
                  </a:moveTo>
                  <a:lnTo>
                    <a:pt x="995818" y="0"/>
                  </a:lnTo>
                  <a:lnTo>
                    <a:pt x="995818" y="995818"/>
                  </a:lnTo>
                  <a:lnTo>
                    <a:pt x="0" y="995818"/>
                  </a:lnTo>
                  <a:lnTo>
                    <a:pt x="0" y="0"/>
                  </a:lnTo>
                  <a:close/>
                </a:path>
              </a:pathLst>
            </a:custGeom>
            <a:blipFill>
              <a:blip r:embed="rId6"/>
              <a:stretch>
                <a:fillRect/>
              </a:stretch>
            </a:blipFill>
          </p:spPr>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6A9FF"/>
        </a:solidFill>
        <a:effectLst/>
      </p:bgPr>
    </p:bg>
    <p:spTree>
      <p:nvGrpSpPr>
        <p:cNvPr id="1" name=""/>
        <p:cNvGrpSpPr/>
        <p:nvPr/>
      </p:nvGrpSpPr>
      <p:grpSpPr>
        <a:xfrm>
          <a:off x="0" y="0"/>
          <a:ext cx="0" cy="0"/>
          <a:chOff x="0" y="0"/>
          <a:chExt cx="0" cy="0"/>
        </a:xfrm>
      </p:grpSpPr>
      <p:sp>
        <p:nvSpPr>
          <p:cNvPr id="2" name="TextBox 2"/>
          <p:cNvSpPr txBox="1"/>
          <p:nvPr/>
        </p:nvSpPr>
        <p:spPr>
          <a:xfrm>
            <a:off x="914400" y="1047221"/>
            <a:ext cx="16344900" cy="2905651"/>
          </a:xfrm>
          <a:prstGeom prst="rect">
            <a:avLst/>
          </a:prstGeom>
        </p:spPr>
        <p:txBody>
          <a:bodyPr wrap="square" lIns="0" tIns="0" rIns="0" bIns="0" rtlCol="0" anchor="t">
            <a:spAutoFit/>
          </a:bodyPr>
          <a:lstStyle/>
          <a:p>
            <a:pPr algn="ctr">
              <a:lnSpc>
                <a:spcPts val="24099"/>
              </a:lnSpc>
            </a:pPr>
            <a:r>
              <a:rPr lang="en-US" sz="17214" dirty="0">
                <a:solidFill>
                  <a:srgbClr val="FFFFFF"/>
                </a:solidFill>
                <a:latin typeface="Paytone One"/>
              </a:rPr>
              <a:t>TYPES OF DEBT</a:t>
            </a:r>
          </a:p>
        </p:txBody>
      </p:sp>
      <p:sp>
        <p:nvSpPr>
          <p:cNvPr id="3" name="Freeform 3"/>
          <p:cNvSpPr/>
          <p:nvPr/>
        </p:nvSpPr>
        <p:spPr>
          <a:xfrm rot="2215893">
            <a:off x="14756285" y="2548032"/>
            <a:ext cx="2300705" cy="2338979"/>
          </a:xfrm>
          <a:custGeom>
            <a:avLst/>
            <a:gdLst/>
            <a:ahLst/>
            <a:cxnLst/>
            <a:rect l="l" t="t" r="r" b="b"/>
            <a:pathLst>
              <a:path w="2300705" h="2338979">
                <a:moveTo>
                  <a:pt x="0" y="0"/>
                </a:moveTo>
                <a:lnTo>
                  <a:pt x="2300705" y="0"/>
                </a:lnTo>
                <a:lnTo>
                  <a:pt x="2300705" y="2338979"/>
                </a:lnTo>
                <a:lnTo>
                  <a:pt x="0" y="23389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4" name="Group 4"/>
          <p:cNvGrpSpPr/>
          <p:nvPr/>
        </p:nvGrpSpPr>
        <p:grpSpPr>
          <a:xfrm>
            <a:off x="1315049" y="5067282"/>
            <a:ext cx="3717763" cy="3080260"/>
            <a:chOff x="0" y="0"/>
            <a:chExt cx="3438783" cy="2849118"/>
          </a:xfrm>
        </p:grpSpPr>
        <p:sp>
          <p:nvSpPr>
            <p:cNvPr id="5" name="Freeform 5"/>
            <p:cNvSpPr/>
            <p:nvPr/>
          </p:nvSpPr>
          <p:spPr>
            <a:xfrm>
              <a:off x="0" y="0"/>
              <a:ext cx="3438783" cy="2849118"/>
            </a:xfrm>
            <a:custGeom>
              <a:avLst/>
              <a:gdLst/>
              <a:ahLst/>
              <a:cxnLst/>
              <a:rect l="l" t="t" r="r" b="b"/>
              <a:pathLst>
                <a:path w="3438783" h="2849118">
                  <a:moveTo>
                    <a:pt x="3314323" y="2849118"/>
                  </a:moveTo>
                  <a:lnTo>
                    <a:pt x="124460" y="2849118"/>
                  </a:lnTo>
                  <a:cubicBezTo>
                    <a:pt x="55880" y="2849118"/>
                    <a:pt x="0" y="2793238"/>
                    <a:pt x="0" y="2724658"/>
                  </a:cubicBezTo>
                  <a:lnTo>
                    <a:pt x="0" y="124460"/>
                  </a:lnTo>
                  <a:cubicBezTo>
                    <a:pt x="0" y="55880"/>
                    <a:pt x="55880" y="0"/>
                    <a:pt x="124460" y="0"/>
                  </a:cubicBezTo>
                  <a:lnTo>
                    <a:pt x="3314323" y="0"/>
                  </a:lnTo>
                  <a:cubicBezTo>
                    <a:pt x="3382903" y="0"/>
                    <a:pt x="3438783" y="55880"/>
                    <a:pt x="3438783" y="124460"/>
                  </a:cubicBezTo>
                  <a:lnTo>
                    <a:pt x="3438783" y="2724658"/>
                  </a:lnTo>
                  <a:cubicBezTo>
                    <a:pt x="3438783" y="2793238"/>
                    <a:pt x="3382903" y="2849118"/>
                    <a:pt x="3314323" y="2849118"/>
                  </a:cubicBezTo>
                  <a:close/>
                </a:path>
              </a:pathLst>
            </a:custGeom>
            <a:solidFill>
              <a:srgbClr val="FFFEFE"/>
            </a:solidFill>
          </p:spPr>
        </p:sp>
      </p:grpSp>
      <p:grpSp>
        <p:nvGrpSpPr>
          <p:cNvPr id="6" name="Group 6"/>
          <p:cNvGrpSpPr/>
          <p:nvPr/>
        </p:nvGrpSpPr>
        <p:grpSpPr>
          <a:xfrm>
            <a:off x="1200749" y="4952982"/>
            <a:ext cx="3717763" cy="3080260"/>
            <a:chOff x="0" y="0"/>
            <a:chExt cx="3438783" cy="2849118"/>
          </a:xfrm>
        </p:grpSpPr>
        <p:sp>
          <p:nvSpPr>
            <p:cNvPr id="7" name="Freeform 7"/>
            <p:cNvSpPr/>
            <p:nvPr/>
          </p:nvSpPr>
          <p:spPr>
            <a:xfrm>
              <a:off x="0" y="0"/>
              <a:ext cx="3438783" cy="2849118"/>
            </a:xfrm>
            <a:custGeom>
              <a:avLst/>
              <a:gdLst/>
              <a:ahLst/>
              <a:cxnLst/>
              <a:rect l="l" t="t" r="r" b="b"/>
              <a:pathLst>
                <a:path w="3438783" h="2849118">
                  <a:moveTo>
                    <a:pt x="3314323" y="2849118"/>
                  </a:moveTo>
                  <a:lnTo>
                    <a:pt x="124460" y="2849118"/>
                  </a:lnTo>
                  <a:cubicBezTo>
                    <a:pt x="55880" y="2849118"/>
                    <a:pt x="0" y="2793238"/>
                    <a:pt x="0" y="2724658"/>
                  </a:cubicBezTo>
                  <a:lnTo>
                    <a:pt x="0" y="124460"/>
                  </a:lnTo>
                  <a:cubicBezTo>
                    <a:pt x="0" y="55880"/>
                    <a:pt x="55880" y="0"/>
                    <a:pt x="124460" y="0"/>
                  </a:cubicBezTo>
                  <a:lnTo>
                    <a:pt x="3314323" y="0"/>
                  </a:lnTo>
                  <a:cubicBezTo>
                    <a:pt x="3382903" y="0"/>
                    <a:pt x="3438783" y="55880"/>
                    <a:pt x="3438783" y="124460"/>
                  </a:cubicBezTo>
                  <a:lnTo>
                    <a:pt x="3438783" y="2724658"/>
                  </a:lnTo>
                  <a:cubicBezTo>
                    <a:pt x="3438783" y="2793238"/>
                    <a:pt x="3382903" y="2849118"/>
                    <a:pt x="3314323" y="2849118"/>
                  </a:cubicBezTo>
                  <a:close/>
                </a:path>
              </a:pathLst>
            </a:custGeom>
            <a:solidFill>
              <a:srgbClr val="0F4D92"/>
            </a:solidFill>
          </p:spPr>
        </p:sp>
      </p:grpSp>
      <p:sp>
        <p:nvSpPr>
          <p:cNvPr id="8" name="TextBox 8"/>
          <p:cNvSpPr txBox="1"/>
          <p:nvPr/>
        </p:nvSpPr>
        <p:spPr>
          <a:xfrm>
            <a:off x="1896390" y="6332496"/>
            <a:ext cx="2755422" cy="1040130"/>
          </a:xfrm>
          <a:prstGeom prst="rect">
            <a:avLst/>
          </a:prstGeom>
        </p:spPr>
        <p:txBody>
          <a:bodyPr lIns="0" tIns="0" rIns="0" bIns="0" rtlCol="0" anchor="t">
            <a:spAutoFit/>
          </a:bodyPr>
          <a:lstStyle/>
          <a:p>
            <a:pPr>
              <a:lnSpc>
                <a:spcPts val="2730"/>
              </a:lnSpc>
            </a:pPr>
            <a:r>
              <a:rPr lang="en-US" sz="2100">
                <a:solidFill>
                  <a:srgbClr val="FFFEFE"/>
                </a:solidFill>
                <a:latin typeface="Object Sans"/>
              </a:rPr>
              <a:t>Examples​ include mortgage, car loans, and business loans</a:t>
            </a:r>
          </a:p>
        </p:txBody>
      </p:sp>
      <p:sp>
        <p:nvSpPr>
          <p:cNvPr id="9" name="TextBox 9"/>
          <p:cNvSpPr txBox="1"/>
          <p:nvPr/>
        </p:nvSpPr>
        <p:spPr>
          <a:xfrm>
            <a:off x="1650303" y="5286409"/>
            <a:ext cx="2818656" cy="506095"/>
          </a:xfrm>
          <a:prstGeom prst="rect">
            <a:avLst/>
          </a:prstGeom>
        </p:spPr>
        <p:txBody>
          <a:bodyPr lIns="0" tIns="0" rIns="0" bIns="0" rtlCol="0" anchor="t">
            <a:spAutoFit/>
          </a:bodyPr>
          <a:lstStyle/>
          <a:p>
            <a:pPr algn="ctr">
              <a:lnSpc>
                <a:spcPts val="4130"/>
              </a:lnSpc>
            </a:pPr>
            <a:r>
              <a:rPr lang="en-US" sz="2950">
                <a:solidFill>
                  <a:srgbClr val="FFFFFF"/>
                </a:solidFill>
                <a:latin typeface="Paytone One"/>
              </a:rPr>
              <a:t>Secured Loans</a:t>
            </a:r>
          </a:p>
        </p:txBody>
      </p:sp>
      <p:sp>
        <p:nvSpPr>
          <p:cNvPr id="10" name="Freeform 10"/>
          <p:cNvSpPr/>
          <p:nvPr/>
        </p:nvSpPr>
        <p:spPr>
          <a:xfrm>
            <a:off x="1605893" y="6389646"/>
            <a:ext cx="209285" cy="206931"/>
          </a:xfrm>
          <a:custGeom>
            <a:avLst/>
            <a:gdLst/>
            <a:ahLst/>
            <a:cxnLst/>
            <a:rect l="l" t="t" r="r" b="b"/>
            <a:pathLst>
              <a:path w="209285" h="206931">
                <a:moveTo>
                  <a:pt x="0" y="0"/>
                </a:moveTo>
                <a:lnTo>
                  <a:pt x="209285" y="0"/>
                </a:lnTo>
                <a:lnTo>
                  <a:pt x="209285" y="206931"/>
                </a:lnTo>
                <a:lnTo>
                  <a:pt x="0" y="20693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11" name="Group 11"/>
          <p:cNvGrpSpPr/>
          <p:nvPr/>
        </p:nvGrpSpPr>
        <p:grpSpPr>
          <a:xfrm>
            <a:off x="5257720" y="4952982"/>
            <a:ext cx="3811577" cy="3183725"/>
            <a:chOff x="0" y="0"/>
            <a:chExt cx="5082102" cy="4244967"/>
          </a:xfrm>
        </p:grpSpPr>
        <p:grpSp>
          <p:nvGrpSpPr>
            <p:cNvPr id="12" name="Group 12"/>
            <p:cNvGrpSpPr/>
            <p:nvPr/>
          </p:nvGrpSpPr>
          <p:grpSpPr>
            <a:xfrm>
              <a:off x="125085" y="137954"/>
              <a:ext cx="4957017" cy="4107013"/>
              <a:chOff x="0" y="0"/>
              <a:chExt cx="3438783" cy="2849118"/>
            </a:xfrm>
          </p:grpSpPr>
          <p:sp>
            <p:nvSpPr>
              <p:cNvPr id="13" name="Freeform 13"/>
              <p:cNvSpPr/>
              <p:nvPr/>
            </p:nvSpPr>
            <p:spPr>
              <a:xfrm>
                <a:off x="0" y="0"/>
                <a:ext cx="3438783" cy="2849118"/>
              </a:xfrm>
              <a:custGeom>
                <a:avLst/>
                <a:gdLst/>
                <a:ahLst/>
                <a:cxnLst/>
                <a:rect l="l" t="t" r="r" b="b"/>
                <a:pathLst>
                  <a:path w="3438783" h="2849118">
                    <a:moveTo>
                      <a:pt x="3314323" y="2849118"/>
                    </a:moveTo>
                    <a:lnTo>
                      <a:pt x="124460" y="2849118"/>
                    </a:lnTo>
                    <a:cubicBezTo>
                      <a:pt x="55880" y="2849118"/>
                      <a:pt x="0" y="2793238"/>
                      <a:pt x="0" y="2724658"/>
                    </a:cubicBezTo>
                    <a:lnTo>
                      <a:pt x="0" y="124460"/>
                    </a:lnTo>
                    <a:cubicBezTo>
                      <a:pt x="0" y="55880"/>
                      <a:pt x="55880" y="0"/>
                      <a:pt x="124460" y="0"/>
                    </a:cubicBezTo>
                    <a:lnTo>
                      <a:pt x="3314323" y="0"/>
                    </a:lnTo>
                    <a:cubicBezTo>
                      <a:pt x="3382903" y="0"/>
                      <a:pt x="3438783" y="55880"/>
                      <a:pt x="3438783" y="124460"/>
                    </a:cubicBezTo>
                    <a:lnTo>
                      <a:pt x="3438783" y="2724658"/>
                    </a:lnTo>
                    <a:cubicBezTo>
                      <a:pt x="3438783" y="2793238"/>
                      <a:pt x="3382903" y="2849118"/>
                      <a:pt x="3314323" y="2849118"/>
                    </a:cubicBezTo>
                    <a:close/>
                  </a:path>
                </a:pathLst>
              </a:custGeom>
              <a:solidFill>
                <a:srgbClr val="FFFEFE"/>
              </a:solidFill>
            </p:spPr>
          </p:sp>
        </p:grpSp>
        <p:grpSp>
          <p:nvGrpSpPr>
            <p:cNvPr id="14" name="Group 14"/>
            <p:cNvGrpSpPr/>
            <p:nvPr/>
          </p:nvGrpSpPr>
          <p:grpSpPr>
            <a:xfrm>
              <a:off x="0" y="0"/>
              <a:ext cx="4957017" cy="4107013"/>
              <a:chOff x="0" y="0"/>
              <a:chExt cx="3438783" cy="2849118"/>
            </a:xfrm>
          </p:grpSpPr>
          <p:sp>
            <p:nvSpPr>
              <p:cNvPr id="15" name="Freeform 15"/>
              <p:cNvSpPr/>
              <p:nvPr/>
            </p:nvSpPr>
            <p:spPr>
              <a:xfrm>
                <a:off x="0" y="0"/>
                <a:ext cx="3438783" cy="2849118"/>
              </a:xfrm>
              <a:custGeom>
                <a:avLst/>
                <a:gdLst/>
                <a:ahLst/>
                <a:cxnLst/>
                <a:rect l="l" t="t" r="r" b="b"/>
                <a:pathLst>
                  <a:path w="3438783" h="2849118">
                    <a:moveTo>
                      <a:pt x="3314323" y="2849118"/>
                    </a:moveTo>
                    <a:lnTo>
                      <a:pt x="124460" y="2849118"/>
                    </a:lnTo>
                    <a:cubicBezTo>
                      <a:pt x="55880" y="2849118"/>
                      <a:pt x="0" y="2793238"/>
                      <a:pt x="0" y="2724658"/>
                    </a:cubicBezTo>
                    <a:lnTo>
                      <a:pt x="0" y="124460"/>
                    </a:lnTo>
                    <a:cubicBezTo>
                      <a:pt x="0" y="55880"/>
                      <a:pt x="55880" y="0"/>
                      <a:pt x="124460" y="0"/>
                    </a:cubicBezTo>
                    <a:lnTo>
                      <a:pt x="3314323" y="0"/>
                    </a:lnTo>
                    <a:cubicBezTo>
                      <a:pt x="3382903" y="0"/>
                      <a:pt x="3438783" y="55880"/>
                      <a:pt x="3438783" y="124460"/>
                    </a:cubicBezTo>
                    <a:lnTo>
                      <a:pt x="3438783" y="2724658"/>
                    </a:lnTo>
                    <a:cubicBezTo>
                      <a:pt x="3438783" y="2793238"/>
                      <a:pt x="3382903" y="2849118"/>
                      <a:pt x="3314323" y="2849118"/>
                    </a:cubicBezTo>
                    <a:close/>
                  </a:path>
                </a:pathLst>
              </a:custGeom>
              <a:solidFill>
                <a:srgbClr val="0F4D92"/>
              </a:solidFill>
            </p:spPr>
          </p:sp>
        </p:grpSp>
        <p:sp>
          <p:nvSpPr>
            <p:cNvPr id="16" name="TextBox 16"/>
            <p:cNvSpPr txBox="1"/>
            <p:nvPr/>
          </p:nvSpPr>
          <p:spPr>
            <a:xfrm>
              <a:off x="730725" y="1852053"/>
              <a:ext cx="3694938" cy="1831340"/>
            </a:xfrm>
            <a:prstGeom prst="rect">
              <a:avLst/>
            </a:prstGeom>
          </p:spPr>
          <p:txBody>
            <a:bodyPr lIns="0" tIns="0" rIns="0" bIns="0" rtlCol="0" anchor="t">
              <a:spAutoFit/>
            </a:bodyPr>
            <a:lstStyle/>
            <a:p>
              <a:pPr algn="l">
                <a:lnSpc>
                  <a:spcPts val="2730"/>
                </a:lnSpc>
              </a:pPr>
              <a:r>
                <a:rPr lang="en-US" sz="2100">
                  <a:solidFill>
                    <a:srgbClr val="FFFEFE"/>
                  </a:solidFill>
                  <a:latin typeface="Object Sans"/>
                </a:rPr>
                <a:t>Examples​ include credit cards, personal loans, and student loans*</a:t>
              </a:r>
            </a:p>
          </p:txBody>
        </p:sp>
        <p:sp>
          <p:nvSpPr>
            <p:cNvPr id="17" name="TextBox 17"/>
            <p:cNvSpPr txBox="1"/>
            <p:nvPr/>
          </p:nvSpPr>
          <p:spPr>
            <a:xfrm>
              <a:off x="263252" y="468081"/>
              <a:ext cx="4430514" cy="655743"/>
            </a:xfrm>
            <a:prstGeom prst="rect">
              <a:avLst/>
            </a:prstGeom>
          </p:spPr>
          <p:txBody>
            <a:bodyPr lIns="0" tIns="0" rIns="0" bIns="0" rtlCol="0" anchor="t">
              <a:spAutoFit/>
            </a:bodyPr>
            <a:lstStyle/>
            <a:p>
              <a:pPr algn="ctr">
                <a:lnSpc>
                  <a:spcPts val="4130"/>
                </a:lnSpc>
              </a:pPr>
              <a:r>
                <a:rPr lang="en-US" sz="2950">
                  <a:solidFill>
                    <a:srgbClr val="FFFFFF"/>
                  </a:solidFill>
                  <a:latin typeface="Paytone One"/>
                </a:rPr>
                <a:t>Unsecured Loans</a:t>
              </a:r>
            </a:p>
          </p:txBody>
        </p:sp>
        <p:sp>
          <p:nvSpPr>
            <p:cNvPr id="18" name="Freeform 18"/>
            <p:cNvSpPr/>
            <p:nvPr/>
          </p:nvSpPr>
          <p:spPr>
            <a:xfrm>
              <a:off x="270096" y="1915553"/>
              <a:ext cx="279047" cy="275908"/>
            </a:xfrm>
            <a:custGeom>
              <a:avLst/>
              <a:gdLst/>
              <a:ahLst/>
              <a:cxnLst/>
              <a:rect l="l" t="t" r="r" b="b"/>
              <a:pathLst>
                <a:path w="279047" h="275908">
                  <a:moveTo>
                    <a:pt x="0" y="0"/>
                  </a:moveTo>
                  <a:lnTo>
                    <a:pt x="279047" y="0"/>
                  </a:lnTo>
                  <a:lnTo>
                    <a:pt x="279047" y="275907"/>
                  </a:lnTo>
                  <a:lnTo>
                    <a:pt x="0" y="27590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grpSp>
        <p:nvGrpSpPr>
          <p:cNvPr id="19" name="Group 19"/>
          <p:cNvGrpSpPr/>
          <p:nvPr/>
        </p:nvGrpSpPr>
        <p:grpSpPr>
          <a:xfrm>
            <a:off x="9314690" y="4354966"/>
            <a:ext cx="3815269" cy="3792576"/>
            <a:chOff x="0" y="0"/>
            <a:chExt cx="5087026" cy="5056768"/>
          </a:xfrm>
        </p:grpSpPr>
        <p:grpSp>
          <p:nvGrpSpPr>
            <p:cNvPr id="20" name="Group 20"/>
            <p:cNvGrpSpPr/>
            <p:nvPr/>
          </p:nvGrpSpPr>
          <p:grpSpPr>
            <a:xfrm>
              <a:off x="130009" y="949755"/>
              <a:ext cx="4957017" cy="4107013"/>
              <a:chOff x="0" y="0"/>
              <a:chExt cx="3438783" cy="2849118"/>
            </a:xfrm>
          </p:grpSpPr>
          <p:sp>
            <p:nvSpPr>
              <p:cNvPr id="21" name="Freeform 21"/>
              <p:cNvSpPr/>
              <p:nvPr/>
            </p:nvSpPr>
            <p:spPr>
              <a:xfrm>
                <a:off x="0" y="0"/>
                <a:ext cx="3438783" cy="2849118"/>
              </a:xfrm>
              <a:custGeom>
                <a:avLst/>
                <a:gdLst/>
                <a:ahLst/>
                <a:cxnLst/>
                <a:rect l="l" t="t" r="r" b="b"/>
                <a:pathLst>
                  <a:path w="3438783" h="2849118">
                    <a:moveTo>
                      <a:pt x="3314323" y="2849118"/>
                    </a:moveTo>
                    <a:lnTo>
                      <a:pt x="124460" y="2849118"/>
                    </a:lnTo>
                    <a:cubicBezTo>
                      <a:pt x="55880" y="2849118"/>
                      <a:pt x="0" y="2793238"/>
                      <a:pt x="0" y="2724658"/>
                    </a:cubicBezTo>
                    <a:lnTo>
                      <a:pt x="0" y="124460"/>
                    </a:lnTo>
                    <a:cubicBezTo>
                      <a:pt x="0" y="55880"/>
                      <a:pt x="55880" y="0"/>
                      <a:pt x="124460" y="0"/>
                    </a:cubicBezTo>
                    <a:lnTo>
                      <a:pt x="3314323" y="0"/>
                    </a:lnTo>
                    <a:cubicBezTo>
                      <a:pt x="3382903" y="0"/>
                      <a:pt x="3438783" y="55880"/>
                      <a:pt x="3438783" y="124460"/>
                    </a:cubicBezTo>
                    <a:lnTo>
                      <a:pt x="3438783" y="2724658"/>
                    </a:lnTo>
                    <a:cubicBezTo>
                      <a:pt x="3438783" y="2793238"/>
                      <a:pt x="3382903" y="2849118"/>
                      <a:pt x="3314323" y="2849118"/>
                    </a:cubicBezTo>
                    <a:close/>
                  </a:path>
                </a:pathLst>
              </a:custGeom>
              <a:solidFill>
                <a:srgbClr val="FFFEFE"/>
              </a:solidFill>
            </p:spPr>
          </p:sp>
        </p:grpSp>
        <p:grpSp>
          <p:nvGrpSpPr>
            <p:cNvPr id="22" name="Group 22"/>
            <p:cNvGrpSpPr/>
            <p:nvPr/>
          </p:nvGrpSpPr>
          <p:grpSpPr>
            <a:xfrm>
              <a:off x="0" y="797355"/>
              <a:ext cx="4957017" cy="4107013"/>
              <a:chOff x="0" y="0"/>
              <a:chExt cx="3438783" cy="2849118"/>
            </a:xfrm>
          </p:grpSpPr>
          <p:sp>
            <p:nvSpPr>
              <p:cNvPr id="23" name="Freeform 23"/>
              <p:cNvSpPr/>
              <p:nvPr/>
            </p:nvSpPr>
            <p:spPr>
              <a:xfrm>
                <a:off x="0" y="0"/>
                <a:ext cx="3438783" cy="2849118"/>
              </a:xfrm>
              <a:custGeom>
                <a:avLst/>
                <a:gdLst/>
                <a:ahLst/>
                <a:cxnLst/>
                <a:rect l="l" t="t" r="r" b="b"/>
                <a:pathLst>
                  <a:path w="3438783" h="2849118">
                    <a:moveTo>
                      <a:pt x="3314323" y="2849118"/>
                    </a:moveTo>
                    <a:lnTo>
                      <a:pt x="124460" y="2849118"/>
                    </a:lnTo>
                    <a:cubicBezTo>
                      <a:pt x="55880" y="2849118"/>
                      <a:pt x="0" y="2793238"/>
                      <a:pt x="0" y="2724658"/>
                    </a:cubicBezTo>
                    <a:lnTo>
                      <a:pt x="0" y="124460"/>
                    </a:lnTo>
                    <a:cubicBezTo>
                      <a:pt x="0" y="55880"/>
                      <a:pt x="55880" y="0"/>
                      <a:pt x="124460" y="0"/>
                    </a:cubicBezTo>
                    <a:lnTo>
                      <a:pt x="3314323" y="0"/>
                    </a:lnTo>
                    <a:cubicBezTo>
                      <a:pt x="3382903" y="0"/>
                      <a:pt x="3438783" y="55880"/>
                      <a:pt x="3438783" y="124460"/>
                    </a:cubicBezTo>
                    <a:lnTo>
                      <a:pt x="3438783" y="2724658"/>
                    </a:lnTo>
                    <a:cubicBezTo>
                      <a:pt x="3438783" y="2793238"/>
                      <a:pt x="3382903" y="2849118"/>
                      <a:pt x="3314323" y="2849118"/>
                    </a:cubicBezTo>
                    <a:close/>
                  </a:path>
                </a:pathLst>
              </a:custGeom>
              <a:solidFill>
                <a:srgbClr val="0F4D92"/>
              </a:solidFill>
            </p:spPr>
          </p:sp>
        </p:grpSp>
        <p:sp>
          <p:nvSpPr>
            <p:cNvPr id="24" name="TextBox 24"/>
            <p:cNvSpPr txBox="1"/>
            <p:nvPr/>
          </p:nvSpPr>
          <p:spPr>
            <a:xfrm>
              <a:off x="965235" y="1265436"/>
              <a:ext cx="2673350" cy="655743"/>
            </a:xfrm>
            <a:prstGeom prst="rect">
              <a:avLst/>
            </a:prstGeom>
          </p:spPr>
          <p:txBody>
            <a:bodyPr lIns="0" tIns="0" rIns="0" bIns="0" rtlCol="0" anchor="t">
              <a:spAutoFit/>
            </a:bodyPr>
            <a:lstStyle/>
            <a:p>
              <a:pPr algn="ctr">
                <a:lnSpc>
                  <a:spcPts val="4130"/>
                </a:lnSpc>
              </a:pPr>
              <a:r>
                <a:rPr lang="en-US" sz="2950">
                  <a:solidFill>
                    <a:srgbClr val="FFFFFF"/>
                  </a:solidFill>
                  <a:latin typeface="Paytone One"/>
                </a:rPr>
                <a:t>Good Debt</a:t>
              </a:r>
            </a:p>
          </p:txBody>
        </p:sp>
        <p:sp>
          <p:nvSpPr>
            <p:cNvPr id="25" name="TextBox 25"/>
            <p:cNvSpPr txBox="1"/>
            <p:nvPr/>
          </p:nvSpPr>
          <p:spPr>
            <a:xfrm>
              <a:off x="721047" y="2615828"/>
              <a:ext cx="3889871" cy="1831340"/>
            </a:xfrm>
            <a:prstGeom prst="rect">
              <a:avLst/>
            </a:prstGeom>
          </p:spPr>
          <p:txBody>
            <a:bodyPr lIns="0" tIns="0" rIns="0" bIns="0" rtlCol="0" anchor="t">
              <a:spAutoFit/>
            </a:bodyPr>
            <a:lstStyle/>
            <a:p>
              <a:pPr>
                <a:lnSpc>
                  <a:spcPts val="2730"/>
                </a:lnSpc>
              </a:pPr>
              <a:r>
                <a:rPr lang="en-US" sz="2100">
                  <a:solidFill>
                    <a:srgbClr val="FFFEFE"/>
                  </a:solidFill>
                  <a:latin typeface="Object Sans"/>
                </a:rPr>
                <a:t>Typically lent by a bank to an individual or business</a:t>
              </a:r>
            </a:p>
            <a:p>
              <a:pPr algn="l">
                <a:lnSpc>
                  <a:spcPts val="2730"/>
                </a:lnSpc>
              </a:pPr>
              <a:r>
                <a:rPr lang="en-US" sz="2100">
                  <a:solidFill>
                    <a:srgbClr val="FFFEFE"/>
                  </a:solidFill>
                  <a:latin typeface="Object Sans"/>
                </a:rPr>
                <a:t>Often secured​</a:t>
              </a:r>
            </a:p>
          </p:txBody>
        </p:sp>
        <p:sp>
          <p:nvSpPr>
            <p:cNvPr id="26" name="Freeform 26"/>
            <p:cNvSpPr/>
            <p:nvPr/>
          </p:nvSpPr>
          <p:spPr>
            <a:xfrm>
              <a:off x="281699" y="0"/>
              <a:ext cx="1137424" cy="1322586"/>
            </a:xfrm>
            <a:custGeom>
              <a:avLst/>
              <a:gdLst/>
              <a:ahLst/>
              <a:cxnLst/>
              <a:rect l="l" t="t" r="r" b="b"/>
              <a:pathLst>
                <a:path w="1137424" h="1322586">
                  <a:moveTo>
                    <a:pt x="0" y="0"/>
                  </a:moveTo>
                  <a:lnTo>
                    <a:pt x="1137424" y="0"/>
                  </a:lnTo>
                  <a:lnTo>
                    <a:pt x="1137424" y="1322586"/>
                  </a:lnTo>
                  <a:lnTo>
                    <a:pt x="0" y="132258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7" name="Freeform 27"/>
            <p:cNvSpPr/>
            <p:nvPr/>
          </p:nvSpPr>
          <p:spPr>
            <a:xfrm>
              <a:off x="281699" y="2712907"/>
              <a:ext cx="279047" cy="275908"/>
            </a:xfrm>
            <a:custGeom>
              <a:avLst/>
              <a:gdLst/>
              <a:ahLst/>
              <a:cxnLst/>
              <a:rect l="l" t="t" r="r" b="b"/>
              <a:pathLst>
                <a:path w="279047" h="275908">
                  <a:moveTo>
                    <a:pt x="0" y="0"/>
                  </a:moveTo>
                  <a:lnTo>
                    <a:pt x="279047" y="0"/>
                  </a:lnTo>
                  <a:lnTo>
                    <a:pt x="279047" y="275908"/>
                  </a:lnTo>
                  <a:lnTo>
                    <a:pt x="0" y="2759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8" name="Freeform 28"/>
            <p:cNvSpPr/>
            <p:nvPr/>
          </p:nvSpPr>
          <p:spPr>
            <a:xfrm>
              <a:off x="281699" y="4069660"/>
              <a:ext cx="279047" cy="275908"/>
            </a:xfrm>
            <a:custGeom>
              <a:avLst/>
              <a:gdLst/>
              <a:ahLst/>
              <a:cxnLst/>
              <a:rect l="l" t="t" r="r" b="b"/>
              <a:pathLst>
                <a:path w="279047" h="275908">
                  <a:moveTo>
                    <a:pt x="0" y="0"/>
                  </a:moveTo>
                  <a:lnTo>
                    <a:pt x="279047" y="0"/>
                  </a:lnTo>
                  <a:lnTo>
                    <a:pt x="279047" y="275908"/>
                  </a:lnTo>
                  <a:lnTo>
                    <a:pt x="0" y="2759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grpSp>
        <p:nvGrpSpPr>
          <p:cNvPr id="29" name="Group 29"/>
          <p:cNvGrpSpPr/>
          <p:nvPr/>
        </p:nvGrpSpPr>
        <p:grpSpPr>
          <a:xfrm>
            <a:off x="13369488" y="4489334"/>
            <a:ext cx="3821134" cy="3658208"/>
            <a:chOff x="0" y="0"/>
            <a:chExt cx="5094845" cy="4877611"/>
          </a:xfrm>
        </p:grpSpPr>
        <p:grpSp>
          <p:nvGrpSpPr>
            <p:cNvPr id="30" name="Group 30"/>
            <p:cNvGrpSpPr/>
            <p:nvPr/>
          </p:nvGrpSpPr>
          <p:grpSpPr>
            <a:xfrm>
              <a:off x="137828" y="770598"/>
              <a:ext cx="4957017" cy="4107013"/>
              <a:chOff x="0" y="0"/>
              <a:chExt cx="3438783" cy="2849118"/>
            </a:xfrm>
          </p:grpSpPr>
          <p:sp>
            <p:nvSpPr>
              <p:cNvPr id="31" name="Freeform 31"/>
              <p:cNvSpPr/>
              <p:nvPr/>
            </p:nvSpPr>
            <p:spPr>
              <a:xfrm>
                <a:off x="0" y="0"/>
                <a:ext cx="3438783" cy="2849118"/>
              </a:xfrm>
              <a:custGeom>
                <a:avLst/>
                <a:gdLst/>
                <a:ahLst/>
                <a:cxnLst/>
                <a:rect l="l" t="t" r="r" b="b"/>
                <a:pathLst>
                  <a:path w="3438783" h="2849118">
                    <a:moveTo>
                      <a:pt x="3314323" y="2849118"/>
                    </a:moveTo>
                    <a:lnTo>
                      <a:pt x="124460" y="2849118"/>
                    </a:lnTo>
                    <a:cubicBezTo>
                      <a:pt x="55880" y="2849118"/>
                      <a:pt x="0" y="2793238"/>
                      <a:pt x="0" y="2724658"/>
                    </a:cubicBezTo>
                    <a:lnTo>
                      <a:pt x="0" y="124460"/>
                    </a:lnTo>
                    <a:cubicBezTo>
                      <a:pt x="0" y="55880"/>
                      <a:pt x="55880" y="0"/>
                      <a:pt x="124460" y="0"/>
                    </a:cubicBezTo>
                    <a:lnTo>
                      <a:pt x="3314323" y="0"/>
                    </a:lnTo>
                    <a:cubicBezTo>
                      <a:pt x="3382903" y="0"/>
                      <a:pt x="3438783" y="55880"/>
                      <a:pt x="3438783" y="124460"/>
                    </a:cubicBezTo>
                    <a:lnTo>
                      <a:pt x="3438783" y="2724658"/>
                    </a:lnTo>
                    <a:cubicBezTo>
                      <a:pt x="3438783" y="2793238"/>
                      <a:pt x="3382903" y="2849118"/>
                      <a:pt x="3314323" y="2849118"/>
                    </a:cubicBezTo>
                    <a:close/>
                  </a:path>
                </a:pathLst>
              </a:custGeom>
              <a:solidFill>
                <a:srgbClr val="FFFEFE"/>
              </a:solidFill>
            </p:spPr>
          </p:sp>
        </p:grpSp>
        <p:grpSp>
          <p:nvGrpSpPr>
            <p:cNvPr id="32" name="Group 32"/>
            <p:cNvGrpSpPr/>
            <p:nvPr/>
          </p:nvGrpSpPr>
          <p:grpSpPr>
            <a:xfrm>
              <a:off x="0" y="613736"/>
              <a:ext cx="4957017" cy="4111475"/>
              <a:chOff x="0" y="0"/>
              <a:chExt cx="3438783" cy="2852213"/>
            </a:xfrm>
          </p:grpSpPr>
          <p:sp>
            <p:nvSpPr>
              <p:cNvPr id="33" name="Freeform 33"/>
              <p:cNvSpPr/>
              <p:nvPr/>
            </p:nvSpPr>
            <p:spPr>
              <a:xfrm>
                <a:off x="0" y="0"/>
                <a:ext cx="3438783" cy="2852214"/>
              </a:xfrm>
              <a:custGeom>
                <a:avLst/>
                <a:gdLst/>
                <a:ahLst/>
                <a:cxnLst/>
                <a:rect l="l" t="t" r="r" b="b"/>
                <a:pathLst>
                  <a:path w="3438783" h="2852214">
                    <a:moveTo>
                      <a:pt x="3314323" y="2852213"/>
                    </a:moveTo>
                    <a:lnTo>
                      <a:pt x="124460" y="2852213"/>
                    </a:lnTo>
                    <a:cubicBezTo>
                      <a:pt x="55880" y="2852213"/>
                      <a:pt x="0" y="2796333"/>
                      <a:pt x="0" y="2727753"/>
                    </a:cubicBezTo>
                    <a:lnTo>
                      <a:pt x="0" y="124460"/>
                    </a:lnTo>
                    <a:cubicBezTo>
                      <a:pt x="0" y="55880"/>
                      <a:pt x="55880" y="0"/>
                      <a:pt x="124460" y="0"/>
                    </a:cubicBezTo>
                    <a:lnTo>
                      <a:pt x="3314323" y="0"/>
                    </a:lnTo>
                    <a:cubicBezTo>
                      <a:pt x="3382903" y="0"/>
                      <a:pt x="3438783" y="55880"/>
                      <a:pt x="3438783" y="124460"/>
                    </a:cubicBezTo>
                    <a:lnTo>
                      <a:pt x="3438783" y="2727753"/>
                    </a:lnTo>
                    <a:cubicBezTo>
                      <a:pt x="3438783" y="2796333"/>
                      <a:pt x="3382903" y="2852214"/>
                      <a:pt x="3314323" y="2852214"/>
                    </a:cubicBezTo>
                    <a:close/>
                  </a:path>
                </a:pathLst>
              </a:custGeom>
              <a:solidFill>
                <a:srgbClr val="0F4D92"/>
              </a:solidFill>
            </p:spPr>
          </p:sp>
        </p:grpSp>
        <p:sp>
          <p:nvSpPr>
            <p:cNvPr id="34" name="TextBox 34"/>
            <p:cNvSpPr txBox="1"/>
            <p:nvPr/>
          </p:nvSpPr>
          <p:spPr>
            <a:xfrm>
              <a:off x="1311101" y="1086279"/>
              <a:ext cx="2334816" cy="1354243"/>
            </a:xfrm>
            <a:prstGeom prst="rect">
              <a:avLst/>
            </a:prstGeom>
          </p:spPr>
          <p:txBody>
            <a:bodyPr lIns="0" tIns="0" rIns="0" bIns="0" rtlCol="0" anchor="t">
              <a:spAutoFit/>
            </a:bodyPr>
            <a:lstStyle/>
            <a:p>
              <a:pPr algn="ctr">
                <a:lnSpc>
                  <a:spcPts val="4130"/>
                </a:lnSpc>
              </a:pPr>
              <a:r>
                <a:rPr lang="en-US" sz="2950">
                  <a:solidFill>
                    <a:srgbClr val="FFFFFF"/>
                  </a:solidFill>
                  <a:latin typeface="Paytone One"/>
                </a:rPr>
                <a:t>Bad Debt</a:t>
              </a:r>
            </a:p>
          </p:txBody>
        </p:sp>
        <p:sp>
          <p:nvSpPr>
            <p:cNvPr id="35" name="TextBox 35"/>
            <p:cNvSpPr txBox="1"/>
            <p:nvPr/>
          </p:nvSpPr>
          <p:spPr>
            <a:xfrm>
              <a:off x="731720" y="2432209"/>
              <a:ext cx="3879198" cy="1831340"/>
            </a:xfrm>
            <a:prstGeom prst="rect">
              <a:avLst/>
            </a:prstGeom>
          </p:spPr>
          <p:txBody>
            <a:bodyPr lIns="0" tIns="0" rIns="0" bIns="0" rtlCol="0" anchor="t">
              <a:spAutoFit/>
            </a:bodyPr>
            <a:lstStyle/>
            <a:p>
              <a:pPr>
                <a:lnSpc>
                  <a:spcPts val="2730"/>
                </a:lnSpc>
              </a:pPr>
              <a:r>
                <a:rPr lang="en-US" sz="2100">
                  <a:solidFill>
                    <a:srgbClr val="FFFEFE"/>
                  </a:solidFill>
                  <a:latin typeface="Object Sans"/>
                </a:rPr>
                <a:t>Often unsecured​</a:t>
              </a:r>
            </a:p>
            <a:p>
              <a:pPr algn="l">
                <a:lnSpc>
                  <a:spcPts val="2730"/>
                </a:lnSpc>
              </a:pPr>
              <a:r>
                <a:rPr lang="en-US" sz="2100">
                  <a:solidFill>
                    <a:srgbClr val="FFFEFE"/>
                  </a:solidFill>
                  <a:latin typeface="Object Sans"/>
                </a:rPr>
                <a:t>Typically used to purchase assets that depreciate in value​</a:t>
              </a:r>
            </a:p>
          </p:txBody>
        </p:sp>
        <p:sp>
          <p:nvSpPr>
            <p:cNvPr id="36" name="Freeform 36"/>
            <p:cNvSpPr/>
            <p:nvPr/>
          </p:nvSpPr>
          <p:spPr>
            <a:xfrm>
              <a:off x="152400" y="0"/>
              <a:ext cx="906427" cy="1143429"/>
            </a:xfrm>
            <a:custGeom>
              <a:avLst/>
              <a:gdLst/>
              <a:ahLst/>
              <a:cxnLst/>
              <a:rect l="l" t="t" r="r" b="b"/>
              <a:pathLst>
                <a:path w="906427" h="1143429">
                  <a:moveTo>
                    <a:pt x="0" y="0"/>
                  </a:moveTo>
                  <a:lnTo>
                    <a:pt x="906427" y="0"/>
                  </a:lnTo>
                  <a:lnTo>
                    <a:pt x="906427" y="1143429"/>
                  </a:lnTo>
                  <a:lnTo>
                    <a:pt x="0" y="114342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7" name="Freeform 37"/>
            <p:cNvSpPr/>
            <p:nvPr/>
          </p:nvSpPr>
          <p:spPr>
            <a:xfrm>
              <a:off x="274520" y="2533750"/>
              <a:ext cx="279047" cy="275908"/>
            </a:xfrm>
            <a:custGeom>
              <a:avLst/>
              <a:gdLst/>
              <a:ahLst/>
              <a:cxnLst/>
              <a:rect l="l" t="t" r="r" b="b"/>
              <a:pathLst>
                <a:path w="279047" h="275908">
                  <a:moveTo>
                    <a:pt x="0" y="0"/>
                  </a:moveTo>
                  <a:lnTo>
                    <a:pt x="279047" y="0"/>
                  </a:lnTo>
                  <a:lnTo>
                    <a:pt x="279047" y="275908"/>
                  </a:lnTo>
                  <a:lnTo>
                    <a:pt x="0" y="2759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8" name="Freeform 38"/>
            <p:cNvSpPr/>
            <p:nvPr/>
          </p:nvSpPr>
          <p:spPr>
            <a:xfrm>
              <a:off x="274520" y="2989362"/>
              <a:ext cx="279047" cy="275908"/>
            </a:xfrm>
            <a:custGeom>
              <a:avLst/>
              <a:gdLst/>
              <a:ahLst/>
              <a:cxnLst/>
              <a:rect l="l" t="t" r="r" b="b"/>
              <a:pathLst>
                <a:path w="279047" h="275908">
                  <a:moveTo>
                    <a:pt x="0" y="0"/>
                  </a:moveTo>
                  <a:lnTo>
                    <a:pt x="279047" y="0"/>
                  </a:lnTo>
                  <a:lnTo>
                    <a:pt x="279047" y="275908"/>
                  </a:lnTo>
                  <a:lnTo>
                    <a:pt x="0" y="2759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grpSp>
        <p:nvGrpSpPr>
          <p:cNvPr id="39" name="Group 39"/>
          <p:cNvGrpSpPr/>
          <p:nvPr/>
        </p:nvGrpSpPr>
        <p:grpSpPr>
          <a:xfrm>
            <a:off x="16651759" y="100171"/>
            <a:ext cx="1521699" cy="746863"/>
            <a:chOff x="0" y="0"/>
            <a:chExt cx="2028932" cy="995818"/>
          </a:xfrm>
        </p:grpSpPr>
        <p:sp>
          <p:nvSpPr>
            <p:cNvPr id="40" name="Freeform 40"/>
            <p:cNvSpPr/>
            <p:nvPr/>
          </p:nvSpPr>
          <p:spPr>
            <a:xfrm>
              <a:off x="0" y="81648"/>
              <a:ext cx="680092" cy="833488"/>
            </a:xfrm>
            <a:custGeom>
              <a:avLst/>
              <a:gdLst/>
              <a:ahLst/>
              <a:cxnLst/>
              <a:rect l="l" t="t" r="r" b="b"/>
              <a:pathLst>
                <a:path w="680092" h="833488">
                  <a:moveTo>
                    <a:pt x="0" y="0"/>
                  </a:moveTo>
                  <a:lnTo>
                    <a:pt x="680092" y="0"/>
                  </a:lnTo>
                  <a:lnTo>
                    <a:pt x="680092" y="833487"/>
                  </a:lnTo>
                  <a:lnTo>
                    <a:pt x="0" y="833487"/>
                  </a:lnTo>
                  <a:lnTo>
                    <a:pt x="0" y="0"/>
                  </a:lnTo>
                  <a:close/>
                </a:path>
              </a:pathLst>
            </a:custGeom>
            <a:blipFill>
              <a:blip r:embed="rId11"/>
              <a:stretch>
                <a:fillRect/>
              </a:stretch>
            </a:blipFill>
          </p:spPr>
        </p:sp>
        <p:sp>
          <p:nvSpPr>
            <p:cNvPr id="41" name="AutoShape 41"/>
            <p:cNvSpPr/>
            <p:nvPr/>
          </p:nvSpPr>
          <p:spPr>
            <a:xfrm>
              <a:off x="895234" y="177258"/>
              <a:ext cx="0" cy="581407"/>
            </a:xfrm>
            <a:prstGeom prst="line">
              <a:avLst/>
            </a:prstGeom>
            <a:ln w="25400" cap="flat">
              <a:solidFill>
                <a:srgbClr val="FFFFFF"/>
              </a:solidFill>
              <a:prstDash val="solid"/>
              <a:headEnd type="none" w="sm" len="sm"/>
              <a:tailEnd type="none" w="sm" len="sm"/>
            </a:ln>
          </p:spPr>
        </p:sp>
        <p:sp>
          <p:nvSpPr>
            <p:cNvPr id="42" name="Freeform 42">
              <a:hlinkClick r:id="rId12" tooltip="https://boolamoola.com"/>
            </p:cNvPr>
            <p:cNvSpPr/>
            <p:nvPr/>
          </p:nvSpPr>
          <p:spPr>
            <a:xfrm>
              <a:off x="1033114" y="0"/>
              <a:ext cx="995818" cy="995818"/>
            </a:xfrm>
            <a:custGeom>
              <a:avLst/>
              <a:gdLst/>
              <a:ahLst/>
              <a:cxnLst/>
              <a:rect l="l" t="t" r="r" b="b"/>
              <a:pathLst>
                <a:path w="995818" h="995818">
                  <a:moveTo>
                    <a:pt x="0" y="0"/>
                  </a:moveTo>
                  <a:lnTo>
                    <a:pt x="995818" y="0"/>
                  </a:lnTo>
                  <a:lnTo>
                    <a:pt x="995818" y="995818"/>
                  </a:lnTo>
                  <a:lnTo>
                    <a:pt x="0" y="995818"/>
                  </a:lnTo>
                  <a:lnTo>
                    <a:pt x="0" y="0"/>
                  </a:lnTo>
                  <a:close/>
                </a:path>
              </a:pathLst>
            </a:custGeom>
            <a:blipFill>
              <a:blip r:embed="rId13"/>
              <a:stretch>
                <a:fillRect/>
              </a:stretch>
            </a:blipFill>
          </p:spPr>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1C1BA"/>
        </a:solidFill>
        <a:effectLst/>
      </p:bgPr>
    </p:bg>
    <p:spTree>
      <p:nvGrpSpPr>
        <p:cNvPr id="1" name=""/>
        <p:cNvGrpSpPr/>
        <p:nvPr/>
      </p:nvGrpSpPr>
      <p:grpSpPr>
        <a:xfrm>
          <a:off x="0" y="0"/>
          <a:ext cx="0" cy="0"/>
          <a:chOff x="0" y="0"/>
          <a:chExt cx="0" cy="0"/>
        </a:xfrm>
      </p:grpSpPr>
      <p:sp>
        <p:nvSpPr>
          <p:cNvPr id="2" name="TextBox 2"/>
          <p:cNvSpPr txBox="1"/>
          <p:nvPr/>
        </p:nvSpPr>
        <p:spPr>
          <a:xfrm>
            <a:off x="2698155" y="3267122"/>
            <a:ext cx="10114566" cy="1151321"/>
          </a:xfrm>
          <a:prstGeom prst="rect">
            <a:avLst/>
          </a:prstGeom>
        </p:spPr>
        <p:txBody>
          <a:bodyPr lIns="0" tIns="0" rIns="0" bIns="0" rtlCol="0" anchor="t">
            <a:spAutoFit/>
          </a:bodyPr>
          <a:lstStyle/>
          <a:p>
            <a:pPr marL="0" lvl="0" indent="0">
              <a:lnSpc>
                <a:spcPts val="8970"/>
              </a:lnSpc>
              <a:spcBef>
                <a:spcPct val="0"/>
              </a:spcBef>
            </a:pPr>
            <a:r>
              <a:rPr lang="en-US" sz="8155">
                <a:solidFill>
                  <a:srgbClr val="FFFFFF"/>
                </a:solidFill>
                <a:latin typeface="Paytone One"/>
              </a:rPr>
              <a:t>MEDICAL SCHOOL </a:t>
            </a:r>
          </a:p>
        </p:txBody>
      </p:sp>
      <p:sp>
        <p:nvSpPr>
          <p:cNvPr id="3" name="TextBox 3"/>
          <p:cNvSpPr txBox="1"/>
          <p:nvPr/>
        </p:nvSpPr>
        <p:spPr>
          <a:xfrm>
            <a:off x="11478910" y="3268433"/>
            <a:ext cx="3975849" cy="1150043"/>
          </a:xfrm>
          <a:prstGeom prst="rect">
            <a:avLst/>
          </a:prstGeom>
        </p:spPr>
        <p:txBody>
          <a:bodyPr lIns="0" tIns="0" rIns="0" bIns="0" rtlCol="0" anchor="t">
            <a:spAutoFit/>
          </a:bodyPr>
          <a:lstStyle/>
          <a:p>
            <a:pPr marL="0" lvl="0" indent="0" algn="r">
              <a:lnSpc>
                <a:spcPts val="8860"/>
              </a:lnSpc>
              <a:spcBef>
                <a:spcPct val="0"/>
              </a:spcBef>
            </a:pPr>
            <a:r>
              <a:rPr lang="en-US" sz="8054">
                <a:solidFill>
                  <a:srgbClr val="0F4D92"/>
                </a:solidFill>
                <a:latin typeface="Paytone One"/>
              </a:rPr>
              <a:t> LOANS</a:t>
            </a:r>
          </a:p>
        </p:txBody>
      </p:sp>
      <p:grpSp>
        <p:nvGrpSpPr>
          <p:cNvPr id="4" name="Group 4"/>
          <p:cNvGrpSpPr/>
          <p:nvPr/>
        </p:nvGrpSpPr>
        <p:grpSpPr>
          <a:xfrm>
            <a:off x="2698155" y="4973921"/>
            <a:ext cx="6217226" cy="2122422"/>
            <a:chOff x="0" y="0"/>
            <a:chExt cx="8289635" cy="2829895"/>
          </a:xfrm>
        </p:grpSpPr>
        <p:grpSp>
          <p:nvGrpSpPr>
            <p:cNvPr id="5" name="Group 5"/>
            <p:cNvGrpSpPr/>
            <p:nvPr/>
          </p:nvGrpSpPr>
          <p:grpSpPr>
            <a:xfrm>
              <a:off x="2854035" y="1105002"/>
              <a:ext cx="5435600" cy="1724893"/>
              <a:chOff x="0" y="0"/>
              <a:chExt cx="6031179" cy="1913890"/>
            </a:xfrm>
          </p:grpSpPr>
          <p:sp>
            <p:nvSpPr>
              <p:cNvPr id="6" name="Freeform 6"/>
              <p:cNvSpPr/>
              <p:nvPr/>
            </p:nvSpPr>
            <p:spPr>
              <a:xfrm>
                <a:off x="0" y="0"/>
                <a:ext cx="6031179" cy="1913890"/>
              </a:xfrm>
              <a:custGeom>
                <a:avLst/>
                <a:gdLst/>
                <a:ahLst/>
                <a:cxnLst/>
                <a:rect l="l" t="t" r="r" b="b"/>
                <a:pathLst>
                  <a:path w="6031179" h="1913890">
                    <a:moveTo>
                      <a:pt x="6031179" y="956945"/>
                    </a:moveTo>
                    <a:lnTo>
                      <a:pt x="6031179" y="956945"/>
                    </a:lnTo>
                    <a:cubicBezTo>
                      <a:pt x="6031179" y="1485392"/>
                      <a:pt x="5602808" y="1913890"/>
                      <a:pt x="5074234" y="1913890"/>
                    </a:cubicBezTo>
                    <a:lnTo>
                      <a:pt x="956945" y="1913890"/>
                    </a:lnTo>
                    <a:cubicBezTo>
                      <a:pt x="428371" y="1913890"/>
                      <a:pt x="0" y="1485392"/>
                      <a:pt x="0" y="956945"/>
                    </a:cubicBezTo>
                    <a:lnTo>
                      <a:pt x="0" y="956945"/>
                    </a:lnTo>
                    <a:cubicBezTo>
                      <a:pt x="0" y="428371"/>
                      <a:pt x="428371" y="0"/>
                      <a:pt x="956945" y="0"/>
                    </a:cubicBezTo>
                    <a:lnTo>
                      <a:pt x="5074234" y="0"/>
                    </a:lnTo>
                    <a:cubicBezTo>
                      <a:pt x="5602681" y="0"/>
                      <a:pt x="6031179" y="428371"/>
                      <a:pt x="6031179" y="956945"/>
                    </a:cubicBezTo>
                    <a:close/>
                  </a:path>
                </a:pathLst>
              </a:custGeom>
              <a:solidFill>
                <a:srgbClr val="0F4D92"/>
              </a:solidFill>
            </p:spPr>
          </p:sp>
        </p:grpSp>
        <p:sp>
          <p:nvSpPr>
            <p:cNvPr id="7" name="TextBox 7"/>
            <p:cNvSpPr txBox="1"/>
            <p:nvPr/>
          </p:nvSpPr>
          <p:spPr>
            <a:xfrm>
              <a:off x="3437200" y="1635344"/>
              <a:ext cx="4269270" cy="692785"/>
            </a:xfrm>
            <a:prstGeom prst="rect">
              <a:avLst/>
            </a:prstGeom>
          </p:spPr>
          <p:txBody>
            <a:bodyPr lIns="0" tIns="0" rIns="0" bIns="0" rtlCol="0" anchor="t">
              <a:spAutoFit/>
            </a:bodyPr>
            <a:lstStyle/>
            <a:p>
              <a:pPr algn="ctr">
                <a:lnSpc>
                  <a:spcPts val="3960"/>
                </a:lnSpc>
              </a:pPr>
              <a:r>
                <a:rPr lang="en-US" sz="3600">
                  <a:solidFill>
                    <a:srgbClr val="FFFEFE"/>
                  </a:solidFill>
                  <a:latin typeface="Object Sans"/>
                </a:rPr>
                <a:t>Link Name</a:t>
              </a:r>
            </a:p>
          </p:txBody>
        </p:sp>
        <p:grpSp>
          <p:nvGrpSpPr>
            <p:cNvPr id="8" name="Group 8"/>
            <p:cNvGrpSpPr/>
            <p:nvPr/>
          </p:nvGrpSpPr>
          <p:grpSpPr>
            <a:xfrm>
              <a:off x="2734845" y="983859"/>
              <a:ext cx="5435600" cy="1724893"/>
              <a:chOff x="0" y="0"/>
              <a:chExt cx="6031179" cy="1913890"/>
            </a:xfrm>
          </p:grpSpPr>
          <p:sp>
            <p:nvSpPr>
              <p:cNvPr id="9" name="Freeform 9"/>
              <p:cNvSpPr/>
              <p:nvPr/>
            </p:nvSpPr>
            <p:spPr>
              <a:xfrm>
                <a:off x="0" y="0"/>
                <a:ext cx="6031179" cy="1913890"/>
              </a:xfrm>
              <a:custGeom>
                <a:avLst/>
                <a:gdLst/>
                <a:ahLst/>
                <a:cxnLst/>
                <a:rect l="l" t="t" r="r" b="b"/>
                <a:pathLst>
                  <a:path w="6031179" h="1913890">
                    <a:moveTo>
                      <a:pt x="6031179" y="956945"/>
                    </a:moveTo>
                    <a:lnTo>
                      <a:pt x="6031179" y="956945"/>
                    </a:lnTo>
                    <a:cubicBezTo>
                      <a:pt x="6031179" y="1485392"/>
                      <a:pt x="5602808" y="1913890"/>
                      <a:pt x="5074234" y="1913890"/>
                    </a:cubicBezTo>
                    <a:lnTo>
                      <a:pt x="956945" y="1913890"/>
                    </a:lnTo>
                    <a:cubicBezTo>
                      <a:pt x="428371" y="1913890"/>
                      <a:pt x="0" y="1485392"/>
                      <a:pt x="0" y="956945"/>
                    </a:cubicBezTo>
                    <a:lnTo>
                      <a:pt x="0" y="956945"/>
                    </a:lnTo>
                    <a:cubicBezTo>
                      <a:pt x="0" y="428371"/>
                      <a:pt x="428371" y="0"/>
                      <a:pt x="956945" y="0"/>
                    </a:cubicBezTo>
                    <a:lnTo>
                      <a:pt x="5074234" y="0"/>
                    </a:lnTo>
                    <a:cubicBezTo>
                      <a:pt x="5602681" y="0"/>
                      <a:pt x="6031179" y="428371"/>
                      <a:pt x="6031179" y="956945"/>
                    </a:cubicBezTo>
                    <a:close/>
                  </a:path>
                </a:pathLst>
              </a:custGeom>
              <a:solidFill>
                <a:srgbClr val="FFFEFE"/>
              </a:solidFill>
            </p:spPr>
          </p:sp>
        </p:grpSp>
        <p:sp>
          <p:nvSpPr>
            <p:cNvPr id="10" name="TextBox 10"/>
            <p:cNvSpPr txBox="1"/>
            <p:nvPr/>
          </p:nvSpPr>
          <p:spPr>
            <a:xfrm>
              <a:off x="3318011" y="1514201"/>
              <a:ext cx="4269270" cy="692785"/>
            </a:xfrm>
            <a:prstGeom prst="rect">
              <a:avLst/>
            </a:prstGeom>
          </p:spPr>
          <p:txBody>
            <a:bodyPr lIns="0" tIns="0" rIns="0" bIns="0" rtlCol="0" anchor="t">
              <a:spAutoFit/>
            </a:bodyPr>
            <a:lstStyle/>
            <a:p>
              <a:pPr algn="ctr">
                <a:lnSpc>
                  <a:spcPts val="3960"/>
                </a:lnSpc>
              </a:pPr>
              <a:r>
                <a:rPr lang="en-US" sz="3600">
                  <a:solidFill>
                    <a:srgbClr val="FFFEFE"/>
                  </a:solidFill>
                  <a:latin typeface="Object Sans"/>
                </a:rPr>
                <a:t>Link Name</a:t>
              </a:r>
            </a:p>
          </p:txBody>
        </p:sp>
        <p:sp>
          <p:nvSpPr>
            <p:cNvPr id="11" name="TextBox 11"/>
            <p:cNvSpPr txBox="1"/>
            <p:nvPr/>
          </p:nvSpPr>
          <p:spPr>
            <a:xfrm>
              <a:off x="3467831" y="1386781"/>
              <a:ext cx="3969630" cy="842850"/>
            </a:xfrm>
            <a:prstGeom prst="rect">
              <a:avLst/>
            </a:prstGeom>
          </p:spPr>
          <p:txBody>
            <a:bodyPr lIns="0" tIns="0" rIns="0" bIns="0" rtlCol="0" anchor="t">
              <a:spAutoFit/>
            </a:bodyPr>
            <a:lstStyle/>
            <a:p>
              <a:pPr algn="ctr">
                <a:lnSpc>
                  <a:spcPts val="5367"/>
                </a:lnSpc>
              </a:pPr>
              <a:r>
                <a:rPr lang="en-US" sz="3833">
                  <a:solidFill>
                    <a:srgbClr val="0F4D92"/>
                  </a:solidFill>
                  <a:latin typeface="Paytone One"/>
                </a:rPr>
                <a:t>Subsidized</a:t>
              </a:r>
            </a:p>
          </p:txBody>
        </p:sp>
        <p:sp>
          <p:nvSpPr>
            <p:cNvPr id="12" name="Freeform 12"/>
            <p:cNvSpPr/>
            <p:nvPr/>
          </p:nvSpPr>
          <p:spPr>
            <a:xfrm>
              <a:off x="0" y="0"/>
              <a:ext cx="1960290" cy="2274598"/>
            </a:xfrm>
            <a:custGeom>
              <a:avLst/>
              <a:gdLst/>
              <a:ahLst/>
              <a:cxnLst/>
              <a:rect l="l" t="t" r="r" b="b"/>
              <a:pathLst>
                <a:path w="1960290" h="2274598">
                  <a:moveTo>
                    <a:pt x="0" y="0"/>
                  </a:moveTo>
                  <a:lnTo>
                    <a:pt x="1960290" y="0"/>
                  </a:lnTo>
                  <a:lnTo>
                    <a:pt x="1960290" y="2274598"/>
                  </a:lnTo>
                  <a:lnTo>
                    <a:pt x="0" y="22745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13" name="Group 13"/>
          <p:cNvGrpSpPr/>
          <p:nvPr/>
        </p:nvGrpSpPr>
        <p:grpSpPr>
          <a:xfrm>
            <a:off x="9372619" y="4973921"/>
            <a:ext cx="6082140" cy="2122422"/>
            <a:chOff x="0" y="0"/>
            <a:chExt cx="8109520" cy="2829895"/>
          </a:xfrm>
        </p:grpSpPr>
        <p:grpSp>
          <p:nvGrpSpPr>
            <p:cNvPr id="14" name="Group 14"/>
            <p:cNvGrpSpPr/>
            <p:nvPr/>
          </p:nvGrpSpPr>
          <p:grpSpPr>
            <a:xfrm>
              <a:off x="119189" y="1105002"/>
              <a:ext cx="5435600" cy="1724893"/>
              <a:chOff x="0" y="0"/>
              <a:chExt cx="6031179" cy="1913890"/>
            </a:xfrm>
          </p:grpSpPr>
          <p:sp>
            <p:nvSpPr>
              <p:cNvPr id="15" name="Freeform 15"/>
              <p:cNvSpPr/>
              <p:nvPr/>
            </p:nvSpPr>
            <p:spPr>
              <a:xfrm>
                <a:off x="0" y="0"/>
                <a:ext cx="6031179" cy="1913890"/>
              </a:xfrm>
              <a:custGeom>
                <a:avLst/>
                <a:gdLst/>
                <a:ahLst/>
                <a:cxnLst/>
                <a:rect l="l" t="t" r="r" b="b"/>
                <a:pathLst>
                  <a:path w="6031179" h="1913890">
                    <a:moveTo>
                      <a:pt x="6031179" y="956945"/>
                    </a:moveTo>
                    <a:lnTo>
                      <a:pt x="6031179" y="956945"/>
                    </a:lnTo>
                    <a:cubicBezTo>
                      <a:pt x="6031179" y="1485392"/>
                      <a:pt x="5602808" y="1913890"/>
                      <a:pt x="5074234" y="1913890"/>
                    </a:cubicBezTo>
                    <a:lnTo>
                      <a:pt x="956945" y="1913890"/>
                    </a:lnTo>
                    <a:cubicBezTo>
                      <a:pt x="428371" y="1913890"/>
                      <a:pt x="0" y="1485392"/>
                      <a:pt x="0" y="956945"/>
                    </a:cubicBezTo>
                    <a:lnTo>
                      <a:pt x="0" y="956945"/>
                    </a:lnTo>
                    <a:cubicBezTo>
                      <a:pt x="0" y="428371"/>
                      <a:pt x="428371" y="0"/>
                      <a:pt x="956945" y="0"/>
                    </a:cubicBezTo>
                    <a:lnTo>
                      <a:pt x="5074234" y="0"/>
                    </a:lnTo>
                    <a:cubicBezTo>
                      <a:pt x="5602681" y="0"/>
                      <a:pt x="6031179" y="428371"/>
                      <a:pt x="6031179" y="956945"/>
                    </a:cubicBezTo>
                    <a:close/>
                  </a:path>
                </a:pathLst>
              </a:custGeom>
              <a:solidFill>
                <a:srgbClr val="0F4D92"/>
              </a:solidFill>
            </p:spPr>
          </p:sp>
        </p:grpSp>
        <p:sp>
          <p:nvSpPr>
            <p:cNvPr id="16" name="TextBox 16"/>
            <p:cNvSpPr txBox="1"/>
            <p:nvPr/>
          </p:nvSpPr>
          <p:spPr>
            <a:xfrm>
              <a:off x="702355" y="1635344"/>
              <a:ext cx="4269270" cy="692785"/>
            </a:xfrm>
            <a:prstGeom prst="rect">
              <a:avLst/>
            </a:prstGeom>
          </p:spPr>
          <p:txBody>
            <a:bodyPr lIns="0" tIns="0" rIns="0" bIns="0" rtlCol="0" anchor="t">
              <a:spAutoFit/>
            </a:bodyPr>
            <a:lstStyle/>
            <a:p>
              <a:pPr algn="ctr">
                <a:lnSpc>
                  <a:spcPts val="3960"/>
                </a:lnSpc>
              </a:pPr>
              <a:r>
                <a:rPr lang="en-US" sz="3600">
                  <a:solidFill>
                    <a:srgbClr val="FFFEFE"/>
                  </a:solidFill>
                  <a:latin typeface="Object Sans"/>
                </a:rPr>
                <a:t>Link Name</a:t>
              </a:r>
            </a:p>
          </p:txBody>
        </p:sp>
        <p:grpSp>
          <p:nvGrpSpPr>
            <p:cNvPr id="17" name="Group 17"/>
            <p:cNvGrpSpPr/>
            <p:nvPr/>
          </p:nvGrpSpPr>
          <p:grpSpPr>
            <a:xfrm>
              <a:off x="0" y="983859"/>
              <a:ext cx="5435600" cy="1724893"/>
              <a:chOff x="0" y="0"/>
              <a:chExt cx="6031179" cy="1913890"/>
            </a:xfrm>
          </p:grpSpPr>
          <p:sp>
            <p:nvSpPr>
              <p:cNvPr id="18" name="Freeform 18"/>
              <p:cNvSpPr/>
              <p:nvPr/>
            </p:nvSpPr>
            <p:spPr>
              <a:xfrm>
                <a:off x="0" y="0"/>
                <a:ext cx="6031179" cy="1913890"/>
              </a:xfrm>
              <a:custGeom>
                <a:avLst/>
                <a:gdLst/>
                <a:ahLst/>
                <a:cxnLst/>
                <a:rect l="l" t="t" r="r" b="b"/>
                <a:pathLst>
                  <a:path w="6031179" h="1913890">
                    <a:moveTo>
                      <a:pt x="6031179" y="956945"/>
                    </a:moveTo>
                    <a:lnTo>
                      <a:pt x="6031179" y="956945"/>
                    </a:lnTo>
                    <a:cubicBezTo>
                      <a:pt x="6031179" y="1485392"/>
                      <a:pt x="5602808" y="1913890"/>
                      <a:pt x="5074234" y="1913890"/>
                    </a:cubicBezTo>
                    <a:lnTo>
                      <a:pt x="956945" y="1913890"/>
                    </a:lnTo>
                    <a:cubicBezTo>
                      <a:pt x="428371" y="1913890"/>
                      <a:pt x="0" y="1485392"/>
                      <a:pt x="0" y="956945"/>
                    </a:cubicBezTo>
                    <a:lnTo>
                      <a:pt x="0" y="956945"/>
                    </a:lnTo>
                    <a:cubicBezTo>
                      <a:pt x="0" y="428371"/>
                      <a:pt x="428371" y="0"/>
                      <a:pt x="956945" y="0"/>
                    </a:cubicBezTo>
                    <a:lnTo>
                      <a:pt x="5074234" y="0"/>
                    </a:lnTo>
                    <a:cubicBezTo>
                      <a:pt x="5602681" y="0"/>
                      <a:pt x="6031179" y="428371"/>
                      <a:pt x="6031179" y="956945"/>
                    </a:cubicBezTo>
                    <a:close/>
                  </a:path>
                </a:pathLst>
              </a:custGeom>
              <a:solidFill>
                <a:srgbClr val="FFFEFE"/>
              </a:solidFill>
            </p:spPr>
          </p:sp>
        </p:grpSp>
        <p:sp>
          <p:nvSpPr>
            <p:cNvPr id="19" name="TextBox 19"/>
            <p:cNvSpPr txBox="1"/>
            <p:nvPr/>
          </p:nvSpPr>
          <p:spPr>
            <a:xfrm>
              <a:off x="583165" y="1514201"/>
              <a:ext cx="4269270" cy="692785"/>
            </a:xfrm>
            <a:prstGeom prst="rect">
              <a:avLst/>
            </a:prstGeom>
          </p:spPr>
          <p:txBody>
            <a:bodyPr lIns="0" tIns="0" rIns="0" bIns="0" rtlCol="0" anchor="t">
              <a:spAutoFit/>
            </a:bodyPr>
            <a:lstStyle/>
            <a:p>
              <a:pPr algn="ctr">
                <a:lnSpc>
                  <a:spcPts val="3960"/>
                </a:lnSpc>
              </a:pPr>
              <a:r>
                <a:rPr lang="en-US" sz="3600">
                  <a:solidFill>
                    <a:srgbClr val="FFFEFE"/>
                  </a:solidFill>
                  <a:latin typeface="Object Sans"/>
                </a:rPr>
                <a:t>Link Name</a:t>
              </a:r>
            </a:p>
          </p:txBody>
        </p:sp>
        <p:sp>
          <p:nvSpPr>
            <p:cNvPr id="20" name="TextBox 20"/>
            <p:cNvSpPr txBox="1"/>
            <p:nvPr/>
          </p:nvSpPr>
          <p:spPr>
            <a:xfrm>
              <a:off x="222956" y="1386781"/>
              <a:ext cx="4989687" cy="842850"/>
            </a:xfrm>
            <a:prstGeom prst="rect">
              <a:avLst/>
            </a:prstGeom>
          </p:spPr>
          <p:txBody>
            <a:bodyPr lIns="0" tIns="0" rIns="0" bIns="0" rtlCol="0" anchor="t">
              <a:spAutoFit/>
            </a:bodyPr>
            <a:lstStyle/>
            <a:p>
              <a:pPr algn="ctr">
                <a:lnSpc>
                  <a:spcPts val="5367"/>
                </a:lnSpc>
              </a:pPr>
              <a:r>
                <a:rPr lang="en-US" sz="3833">
                  <a:solidFill>
                    <a:srgbClr val="0F4D92"/>
                  </a:solidFill>
                  <a:latin typeface="Paytone One"/>
                </a:rPr>
                <a:t>Unsubsidized</a:t>
              </a:r>
            </a:p>
          </p:txBody>
        </p:sp>
        <p:sp>
          <p:nvSpPr>
            <p:cNvPr id="21" name="Freeform 21"/>
            <p:cNvSpPr/>
            <p:nvPr/>
          </p:nvSpPr>
          <p:spPr>
            <a:xfrm rot="-882771" flipH="1">
              <a:off x="5897928" y="214012"/>
              <a:ext cx="1966877" cy="2181013"/>
            </a:xfrm>
            <a:custGeom>
              <a:avLst/>
              <a:gdLst/>
              <a:ahLst/>
              <a:cxnLst/>
              <a:rect l="l" t="t" r="r" b="b"/>
              <a:pathLst>
                <a:path w="1966877" h="2181013">
                  <a:moveTo>
                    <a:pt x="1966877" y="0"/>
                  </a:moveTo>
                  <a:lnTo>
                    <a:pt x="0" y="0"/>
                  </a:lnTo>
                  <a:lnTo>
                    <a:pt x="0" y="2181013"/>
                  </a:lnTo>
                  <a:lnTo>
                    <a:pt x="1966877" y="2181013"/>
                  </a:lnTo>
                  <a:lnTo>
                    <a:pt x="1966877" y="0"/>
                  </a:lnTo>
                  <a:close/>
                </a:path>
              </a:pathLst>
            </a:custGeom>
            <a:blipFill>
              <a:blip r:embed="rId4">
                <a:extLst>
                  <a:ext uri="{96DAC541-7B7A-43D3-8B79-37D633B846F1}">
                    <asvg:svgBlip xmlns:asvg="http://schemas.microsoft.com/office/drawing/2016/SVG/main" r:embed="rId5"/>
                  </a:ext>
                </a:extLst>
              </a:blip>
              <a:stretch>
                <a:fillRect/>
              </a:stretch>
            </a:blipFill>
          </p:spPr>
        </p:sp>
      </p:grpSp>
      <p:grpSp>
        <p:nvGrpSpPr>
          <p:cNvPr id="22" name="Group 22"/>
          <p:cNvGrpSpPr/>
          <p:nvPr/>
        </p:nvGrpSpPr>
        <p:grpSpPr>
          <a:xfrm>
            <a:off x="16651759" y="100171"/>
            <a:ext cx="1521699" cy="746863"/>
            <a:chOff x="0" y="0"/>
            <a:chExt cx="2028932" cy="995818"/>
          </a:xfrm>
        </p:grpSpPr>
        <p:sp>
          <p:nvSpPr>
            <p:cNvPr id="23" name="Freeform 23"/>
            <p:cNvSpPr/>
            <p:nvPr/>
          </p:nvSpPr>
          <p:spPr>
            <a:xfrm>
              <a:off x="0" y="81648"/>
              <a:ext cx="680092" cy="833488"/>
            </a:xfrm>
            <a:custGeom>
              <a:avLst/>
              <a:gdLst/>
              <a:ahLst/>
              <a:cxnLst/>
              <a:rect l="l" t="t" r="r" b="b"/>
              <a:pathLst>
                <a:path w="680092" h="833488">
                  <a:moveTo>
                    <a:pt x="0" y="0"/>
                  </a:moveTo>
                  <a:lnTo>
                    <a:pt x="680092" y="0"/>
                  </a:lnTo>
                  <a:lnTo>
                    <a:pt x="680092" y="833487"/>
                  </a:lnTo>
                  <a:lnTo>
                    <a:pt x="0" y="833487"/>
                  </a:lnTo>
                  <a:lnTo>
                    <a:pt x="0" y="0"/>
                  </a:lnTo>
                  <a:close/>
                </a:path>
              </a:pathLst>
            </a:custGeom>
            <a:blipFill>
              <a:blip r:embed="rId6"/>
              <a:stretch>
                <a:fillRect/>
              </a:stretch>
            </a:blipFill>
          </p:spPr>
        </p:sp>
        <p:sp>
          <p:nvSpPr>
            <p:cNvPr id="24" name="AutoShape 24"/>
            <p:cNvSpPr/>
            <p:nvPr/>
          </p:nvSpPr>
          <p:spPr>
            <a:xfrm>
              <a:off x="895234" y="177258"/>
              <a:ext cx="0" cy="581407"/>
            </a:xfrm>
            <a:prstGeom prst="line">
              <a:avLst/>
            </a:prstGeom>
            <a:ln w="25400" cap="flat">
              <a:solidFill>
                <a:srgbClr val="FFFFFF"/>
              </a:solidFill>
              <a:prstDash val="solid"/>
              <a:headEnd type="none" w="sm" len="sm"/>
              <a:tailEnd type="none" w="sm" len="sm"/>
            </a:ln>
          </p:spPr>
        </p:sp>
        <p:sp>
          <p:nvSpPr>
            <p:cNvPr id="25" name="Freeform 25">
              <a:hlinkClick r:id="rId7" tooltip="https://boolamoola.com"/>
            </p:cNvPr>
            <p:cNvSpPr/>
            <p:nvPr/>
          </p:nvSpPr>
          <p:spPr>
            <a:xfrm>
              <a:off x="1033114" y="0"/>
              <a:ext cx="995818" cy="995818"/>
            </a:xfrm>
            <a:custGeom>
              <a:avLst/>
              <a:gdLst/>
              <a:ahLst/>
              <a:cxnLst/>
              <a:rect l="l" t="t" r="r" b="b"/>
              <a:pathLst>
                <a:path w="995818" h="995818">
                  <a:moveTo>
                    <a:pt x="0" y="0"/>
                  </a:moveTo>
                  <a:lnTo>
                    <a:pt x="995818" y="0"/>
                  </a:lnTo>
                  <a:lnTo>
                    <a:pt x="995818" y="995818"/>
                  </a:lnTo>
                  <a:lnTo>
                    <a:pt x="0" y="995818"/>
                  </a:lnTo>
                  <a:lnTo>
                    <a:pt x="0" y="0"/>
                  </a:lnTo>
                  <a:close/>
                </a:path>
              </a:pathLst>
            </a:custGeom>
            <a:blipFill>
              <a:blip r:embed="rId8"/>
              <a:stretch>
                <a:fillRect/>
              </a:stretch>
            </a:blipFill>
          </p:spPr>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1C1BA"/>
        </a:solidFill>
        <a:effectLst/>
      </p:bgPr>
    </p:bg>
    <p:spTree>
      <p:nvGrpSpPr>
        <p:cNvPr id="1" name=""/>
        <p:cNvGrpSpPr/>
        <p:nvPr/>
      </p:nvGrpSpPr>
      <p:grpSpPr>
        <a:xfrm>
          <a:off x="0" y="0"/>
          <a:ext cx="0" cy="0"/>
          <a:chOff x="0" y="0"/>
          <a:chExt cx="0" cy="0"/>
        </a:xfrm>
      </p:grpSpPr>
      <p:sp>
        <p:nvSpPr>
          <p:cNvPr id="2" name="Freeform 2"/>
          <p:cNvSpPr/>
          <p:nvPr/>
        </p:nvSpPr>
        <p:spPr>
          <a:xfrm rot="2700000">
            <a:off x="11206352" y="525518"/>
            <a:ext cx="3341503" cy="3409697"/>
          </a:xfrm>
          <a:custGeom>
            <a:avLst/>
            <a:gdLst/>
            <a:ahLst/>
            <a:cxnLst/>
            <a:rect l="l" t="t" r="r" b="b"/>
            <a:pathLst>
              <a:path w="3341503" h="3409697">
                <a:moveTo>
                  <a:pt x="0" y="0"/>
                </a:moveTo>
                <a:lnTo>
                  <a:pt x="3341503" y="0"/>
                </a:lnTo>
                <a:lnTo>
                  <a:pt x="3341503" y="3409697"/>
                </a:lnTo>
                <a:lnTo>
                  <a:pt x="0" y="340969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2825414">
            <a:off x="3915550" y="642643"/>
            <a:ext cx="2990694" cy="3175447"/>
          </a:xfrm>
          <a:custGeom>
            <a:avLst/>
            <a:gdLst/>
            <a:ahLst/>
            <a:cxnLst/>
            <a:rect l="l" t="t" r="r" b="b"/>
            <a:pathLst>
              <a:path w="2990694" h="3175447">
                <a:moveTo>
                  <a:pt x="0" y="0"/>
                </a:moveTo>
                <a:lnTo>
                  <a:pt x="2990694" y="0"/>
                </a:lnTo>
                <a:lnTo>
                  <a:pt x="2990694" y="3175447"/>
                </a:lnTo>
                <a:lnTo>
                  <a:pt x="0" y="31754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TextBox 4"/>
          <p:cNvSpPr txBox="1"/>
          <p:nvPr/>
        </p:nvSpPr>
        <p:spPr>
          <a:xfrm>
            <a:off x="3849405" y="1812328"/>
            <a:ext cx="3122983" cy="750353"/>
          </a:xfrm>
          <a:prstGeom prst="rect">
            <a:avLst/>
          </a:prstGeom>
        </p:spPr>
        <p:txBody>
          <a:bodyPr lIns="0" tIns="0" rIns="0" bIns="0" rtlCol="0" anchor="t">
            <a:spAutoFit/>
          </a:bodyPr>
          <a:lstStyle/>
          <a:p>
            <a:pPr algn="ctr">
              <a:lnSpc>
                <a:spcPts val="6203"/>
              </a:lnSpc>
            </a:pPr>
            <a:r>
              <a:rPr lang="en-US" sz="4431">
                <a:solidFill>
                  <a:srgbClr val="FFFEFE"/>
                </a:solidFill>
                <a:latin typeface="Paytone One"/>
              </a:rPr>
              <a:t>Subsidized</a:t>
            </a:r>
          </a:p>
        </p:txBody>
      </p:sp>
      <p:sp>
        <p:nvSpPr>
          <p:cNvPr id="5" name="TextBox 5"/>
          <p:cNvSpPr txBox="1"/>
          <p:nvPr/>
        </p:nvSpPr>
        <p:spPr>
          <a:xfrm>
            <a:off x="10800637" y="1812328"/>
            <a:ext cx="4019224" cy="750353"/>
          </a:xfrm>
          <a:prstGeom prst="rect">
            <a:avLst/>
          </a:prstGeom>
        </p:spPr>
        <p:txBody>
          <a:bodyPr wrap="square" lIns="0" tIns="0" rIns="0" bIns="0" rtlCol="0" anchor="t">
            <a:spAutoFit/>
          </a:bodyPr>
          <a:lstStyle/>
          <a:p>
            <a:pPr algn="ctr">
              <a:lnSpc>
                <a:spcPts val="6203"/>
              </a:lnSpc>
            </a:pPr>
            <a:r>
              <a:rPr lang="en-US" sz="4431" dirty="0">
                <a:solidFill>
                  <a:srgbClr val="FFFEFE"/>
                </a:solidFill>
                <a:latin typeface="Paytone One"/>
              </a:rPr>
              <a:t>Unsubsidized</a:t>
            </a:r>
          </a:p>
        </p:txBody>
      </p:sp>
      <p:grpSp>
        <p:nvGrpSpPr>
          <p:cNvPr id="6" name="Group 6"/>
          <p:cNvGrpSpPr/>
          <p:nvPr/>
        </p:nvGrpSpPr>
        <p:grpSpPr>
          <a:xfrm>
            <a:off x="2657656" y="3516784"/>
            <a:ext cx="5887482" cy="8799961"/>
            <a:chOff x="0" y="0"/>
            <a:chExt cx="2147769" cy="3210250"/>
          </a:xfrm>
        </p:grpSpPr>
        <p:sp>
          <p:nvSpPr>
            <p:cNvPr id="7" name="Freeform 7"/>
            <p:cNvSpPr/>
            <p:nvPr/>
          </p:nvSpPr>
          <p:spPr>
            <a:xfrm>
              <a:off x="0" y="0"/>
              <a:ext cx="2147769" cy="3210250"/>
            </a:xfrm>
            <a:custGeom>
              <a:avLst/>
              <a:gdLst/>
              <a:ahLst/>
              <a:cxnLst/>
              <a:rect l="l" t="t" r="r" b="b"/>
              <a:pathLst>
                <a:path w="2147769" h="3210250">
                  <a:moveTo>
                    <a:pt x="2023309" y="3210250"/>
                  </a:moveTo>
                  <a:lnTo>
                    <a:pt x="124460" y="3210250"/>
                  </a:lnTo>
                  <a:cubicBezTo>
                    <a:pt x="55880" y="3210250"/>
                    <a:pt x="0" y="3154370"/>
                    <a:pt x="0" y="3085790"/>
                  </a:cubicBezTo>
                  <a:lnTo>
                    <a:pt x="0" y="124460"/>
                  </a:lnTo>
                  <a:cubicBezTo>
                    <a:pt x="0" y="55880"/>
                    <a:pt x="55880" y="0"/>
                    <a:pt x="124460" y="0"/>
                  </a:cubicBezTo>
                  <a:lnTo>
                    <a:pt x="2023309" y="0"/>
                  </a:lnTo>
                  <a:cubicBezTo>
                    <a:pt x="2091889" y="0"/>
                    <a:pt x="2147769" y="55880"/>
                    <a:pt x="2147769" y="124460"/>
                  </a:cubicBezTo>
                  <a:lnTo>
                    <a:pt x="2147769" y="3085790"/>
                  </a:lnTo>
                  <a:cubicBezTo>
                    <a:pt x="2147769" y="3154370"/>
                    <a:pt x="2091889" y="3210250"/>
                    <a:pt x="2023309" y="3210250"/>
                  </a:cubicBezTo>
                  <a:close/>
                </a:path>
              </a:pathLst>
            </a:custGeom>
            <a:solidFill>
              <a:srgbClr val="0F4D92"/>
            </a:solidFill>
          </p:spPr>
        </p:sp>
      </p:grpSp>
      <p:grpSp>
        <p:nvGrpSpPr>
          <p:cNvPr id="8" name="Group 8"/>
          <p:cNvGrpSpPr/>
          <p:nvPr/>
        </p:nvGrpSpPr>
        <p:grpSpPr>
          <a:xfrm>
            <a:off x="2467156" y="3326284"/>
            <a:ext cx="5887482" cy="8799961"/>
            <a:chOff x="0" y="0"/>
            <a:chExt cx="2147769" cy="3210250"/>
          </a:xfrm>
        </p:grpSpPr>
        <p:sp>
          <p:nvSpPr>
            <p:cNvPr id="9" name="Freeform 9"/>
            <p:cNvSpPr/>
            <p:nvPr/>
          </p:nvSpPr>
          <p:spPr>
            <a:xfrm>
              <a:off x="0" y="0"/>
              <a:ext cx="2147769" cy="3210250"/>
            </a:xfrm>
            <a:custGeom>
              <a:avLst/>
              <a:gdLst/>
              <a:ahLst/>
              <a:cxnLst/>
              <a:rect l="l" t="t" r="r" b="b"/>
              <a:pathLst>
                <a:path w="2147769" h="3210250">
                  <a:moveTo>
                    <a:pt x="2023309" y="3210250"/>
                  </a:moveTo>
                  <a:lnTo>
                    <a:pt x="124460" y="3210250"/>
                  </a:lnTo>
                  <a:cubicBezTo>
                    <a:pt x="55880" y="3210250"/>
                    <a:pt x="0" y="3154370"/>
                    <a:pt x="0" y="3085790"/>
                  </a:cubicBezTo>
                  <a:lnTo>
                    <a:pt x="0" y="124460"/>
                  </a:lnTo>
                  <a:cubicBezTo>
                    <a:pt x="0" y="55880"/>
                    <a:pt x="55880" y="0"/>
                    <a:pt x="124460" y="0"/>
                  </a:cubicBezTo>
                  <a:lnTo>
                    <a:pt x="2023309" y="0"/>
                  </a:lnTo>
                  <a:cubicBezTo>
                    <a:pt x="2091889" y="0"/>
                    <a:pt x="2147769" y="55880"/>
                    <a:pt x="2147769" y="124460"/>
                  </a:cubicBezTo>
                  <a:lnTo>
                    <a:pt x="2147769" y="3085790"/>
                  </a:lnTo>
                  <a:cubicBezTo>
                    <a:pt x="2147769" y="3154370"/>
                    <a:pt x="2091889" y="3210250"/>
                    <a:pt x="2023309" y="3210250"/>
                  </a:cubicBezTo>
                  <a:close/>
                </a:path>
              </a:pathLst>
            </a:custGeom>
            <a:solidFill>
              <a:srgbClr val="EFF0F1"/>
            </a:solidFill>
          </p:spPr>
        </p:sp>
      </p:grpSp>
      <p:sp>
        <p:nvSpPr>
          <p:cNvPr id="10" name="TextBox 10"/>
          <p:cNvSpPr txBox="1"/>
          <p:nvPr/>
        </p:nvSpPr>
        <p:spPr>
          <a:xfrm>
            <a:off x="3229905" y="3989354"/>
            <a:ext cx="4629953" cy="5999481"/>
          </a:xfrm>
          <a:prstGeom prst="rect">
            <a:avLst/>
          </a:prstGeom>
        </p:spPr>
        <p:txBody>
          <a:bodyPr lIns="0" tIns="0" rIns="0" bIns="0" rtlCol="0" anchor="t">
            <a:spAutoFit/>
          </a:bodyPr>
          <a:lstStyle/>
          <a:p>
            <a:pPr>
              <a:lnSpc>
                <a:spcPts val="3219"/>
              </a:lnSpc>
            </a:pPr>
            <a:r>
              <a:rPr lang="en-US" sz="2299">
                <a:solidFill>
                  <a:srgbClr val="0F4D92"/>
                </a:solidFill>
                <a:latin typeface="Object Sans"/>
              </a:rPr>
              <a:t>These loans receive an interest subsidy in which the government or your medical school pays accruing interest on your behalf while you’re enrolled in school and during periods of grace and authorized deferment. ​</a:t>
            </a:r>
          </a:p>
          <a:p>
            <a:pPr>
              <a:lnSpc>
                <a:spcPts val="3219"/>
              </a:lnSpc>
            </a:pPr>
            <a:endParaRPr lang="en-US" sz="2299">
              <a:solidFill>
                <a:srgbClr val="0F4D92"/>
              </a:solidFill>
              <a:latin typeface="Object Sans"/>
            </a:endParaRPr>
          </a:p>
          <a:p>
            <a:pPr>
              <a:lnSpc>
                <a:spcPts val="3219"/>
              </a:lnSpc>
            </a:pPr>
            <a:r>
              <a:rPr lang="en-US" sz="2299">
                <a:solidFill>
                  <a:srgbClr val="0F4D92"/>
                </a:solidFill>
                <a:latin typeface="Object Sans"/>
              </a:rPr>
              <a:t>As of July 2012, direct subsidized loans (aka subsidized Stafford loans) are no longer available to graduate or professional students</a:t>
            </a:r>
          </a:p>
          <a:p>
            <a:pPr>
              <a:lnSpc>
                <a:spcPts val="3219"/>
              </a:lnSpc>
            </a:pPr>
            <a:endParaRPr lang="en-US" sz="2299">
              <a:solidFill>
                <a:srgbClr val="0F4D92"/>
              </a:solidFill>
              <a:latin typeface="Object Sans"/>
            </a:endParaRPr>
          </a:p>
        </p:txBody>
      </p:sp>
      <p:grpSp>
        <p:nvGrpSpPr>
          <p:cNvPr id="11" name="Group 11"/>
          <p:cNvGrpSpPr/>
          <p:nvPr/>
        </p:nvGrpSpPr>
        <p:grpSpPr>
          <a:xfrm>
            <a:off x="10111403" y="3516784"/>
            <a:ext cx="5887482" cy="8799961"/>
            <a:chOff x="0" y="0"/>
            <a:chExt cx="2147769" cy="3210250"/>
          </a:xfrm>
        </p:grpSpPr>
        <p:sp>
          <p:nvSpPr>
            <p:cNvPr id="12" name="Freeform 12"/>
            <p:cNvSpPr/>
            <p:nvPr/>
          </p:nvSpPr>
          <p:spPr>
            <a:xfrm>
              <a:off x="0" y="0"/>
              <a:ext cx="2147769" cy="3210250"/>
            </a:xfrm>
            <a:custGeom>
              <a:avLst/>
              <a:gdLst/>
              <a:ahLst/>
              <a:cxnLst/>
              <a:rect l="l" t="t" r="r" b="b"/>
              <a:pathLst>
                <a:path w="2147769" h="3210250">
                  <a:moveTo>
                    <a:pt x="2023309" y="3210250"/>
                  </a:moveTo>
                  <a:lnTo>
                    <a:pt x="124460" y="3210250"/>
                  </a:lnTo>
                  <a:cubicBezTo>
                    <a:pt x="55880" y="3210250"/>
                    <a:pt x="0" y="3154370"/>
                    <a:pt x="0" y="3085790"/>
                  </a:cubicBezTo>
                  <a:lnTo>
                    <a:pt x="0" y="124460"/>
                  </a:lnTo>
                  <a:cubicBezTo>
                    <a:pt x="0" y="55880"/>
                    <a:pt x="55880" y="0"/>
                    <a:pt x="124460" y="0"/>
                  </a:cubicBezTo>
                  <a:lnTo>
                    <a:pt x="2023309" y="0"/>
                  </a:lnTo>
                  <a:cubicBezTo>
                    <a:pt x="2091889" y="0"/>
                    <a:pt x="2147769" y="55880"/>
                    <a:pt x="2147769" y="124460"/>
                  </a:cubicBezTo>
                  <a:lnTo>
                    <a:pt x="2147769" y="3085790"/>
                  </a:lnTo>
                  <a:cubicBezTo>
                    <a:pt x="2147769" y="3154370"/>
                    <a:pt x="2091889" y="3210250"/>
                    <a:pt x="2023309" y="3210250"/>
                  </a:cubicBezTo>
                  <a:close/>
                </a:path>
              </a:pathLst>
            </a:custGeom>
            <a:solidFill>
              <a:srgbClr val="0F4D92"/>
            </a:solidFill>
          </p:spPr>
        </p:sp>
      </p:grpSp>
      <p:grpSp>
        <p:nvGrpSpPr>
          <p:cNvPr id="13" name="Group 13"/>
          <p:cNvGrpSpPr/>
          <p:nvPr/>
        </p:nvGrpSpPr>
        <p:grpSpPr>
          <a:xfrm>
            <a:off x="9933362" y="3326284"/>
            <a:ext cx="5887482" cy="8799961"/>
            <a:chOff x="0" y="0"/>
            <a:chExt cx="2147769" cy="3210250"/>
          </a:xfrm>
        </p:grpSpPr>
        <p:sp>
          <p:nvSpPr>
            <p:cNvPr id="14" name="Freeform 14"/>
            <p:cNvSpPr/>
            <p:nvPr/>
          </p:nvSpPr>
          <p:spPr>
            <a:xfrm>
              <a:off x="0" y="0"/>
              <a:ext cx="2147769" cy="3210250"/>
            </a:xfrm>
            <a:custGeom>
              <a:avLst/>
              <a:gdLst/>
              <a:ahLst/>
              <a:cxnLst/>
              <a:rect l="l" t="t" r="r" b="b"/>
              <a:pathLst>
                <a:path w="2147769" h="3210250">
                  <a:moveTo>
                    <a:pt x="2023309" y="3210250"/>
                  </a:moveTo>
                  <a:lnTo>
                    <a:pt x="124460" y="3210250"/>
                  </a:lnTo>
                  <a:cubicBezTo>
                    <a:pt x="55880" y="3210250"/>
                    <a:pt x="0" y="3154370"/>
                    <a:pt x="0" y="3085790"/>
                  </a:cubicBezTo>
                  <a:lnTo>
                    <a:pt x="0" y="124460"/>
                  </a:lnTo>
                  <a:cubicBezTo>
                    <a:pt x="0" y="55880"/>
                    <a:pt x="55880" y="0"/>
                    <a:pt x="124460" y="0"/>
                  </a:cubicBezTo>
                  <a:lnTo>
                    <a:pt x="2023309" y="0"/>
                  </a:lnTo>
                  <a:cubicBezTo>
                    <a:pt x="2091889" y="0"/>
                    <a:pt x="2147769" y="55880"/>
                    <a:pt x="2147769" y="124460"/>
                  </a:cubicBezTo>
                  <a:lnTo>
                    <a:pt x="2147769" y="3085790"/>
                  </a:lnTo>
                  <a:cubicBezTo>
                    <a:pt x="2147769" y="3154370"/>
                    <a:pt x="2091889" y="3210250"/>
                    <a:pt x="2023309" y="3210250"/>
                  </a:cubicBezTo>
                  <a:close/>
                </a:path>
              </a:pathLst>
            </a:custGeom>
            <a:solidFill>
              <a:srgbClr val="EFF0F1"/>
            </a:solidFill>
          </p:spPr>
        </p:sp>
      </p:grpSp>
      <p:sp>
        <p:nvSpPr>
          <p:cNvPr id="15" name="TextBox 15"/>
          <p:cNvSpPr txBox="1"/>
          <p:nvPr/>
        </p:nvSpPr>
        <p:spPr>
          <a:xfrm>
            <a:off x="10800636" y="3989354"/>
            <a:ext cx="4578916" cy="4187191"/>
          </a:xfrm>
          <a:prstGeom prst="rect">
            <a:avLst/>
          </a:prstGeom>
        </p:spPr>
        <p:txBody>
          <a:bodyPr lIns="0" tIns="0" rIns="0" bIns="0" rtlCol="0" anchor="t">
            <a:spAutoFit/>
          </a:bodyPr>
          <a:lstStyle/>
          <a:p>
            <a:pPr>
              <a:lnSpc>
                <a:spcPts val="3359"/>
              </a:lnSpc>
            </a:pPr>
            <a:r>
              <a:rPr lang="en-US" sz="2399">
                <a:solidFill>
                  <a:srgbClr val="0F4D92"/>
                </a:solidFill>
                <a:latin typeface="Object Sans"/>
              </a:rPr>
              <a:t>These loans accrue interest from the date of disbursement. If the interest is unpaid, it will be added back to the principal balance (original amount borrowed) at specific points via a process called capitalization. You are responsible for this interest.</a:t>
            </a:r>
          </a:p>
          <a:p>
            <a:pPr>
              <a:lnSpc>
                <a:spcPts val="3359"/>
              </a:lnSpc>
            </a:pPr>
            <a:endParaRPr lang="en-US" sz="2399">
              <a:solidFill>
                <a:srgbClr val="0F4D92"/>
              </a:solidFill>
              <a:latin typeface="Object Sans"/>
            </a:endParaRPr>
          </a:p>
        </p:txBody>
      </p:sp>
      <p:sp>
        <p:nvSpPr>
          <p:cNvPr id="16" name="Freeform 16"/>
          <p:cNvSpPr/>
          <p:nvPr/>
        </p:nvSpPr>
        <p:spPr>
          <a:xfrm>
            <a:off x="2807656" y="4046504"/>
            <a:ext cx="285801" cy="282586"/>
          </a:xfrm>
          <a:custGeom>
            <a:avLst/>
            <a:gdLst/>
            <a:ahLst/>
            <a:cxnLst/>
            <a:rect l="l" t="t" r="r" b="b"/>
            <a:pathLst>
              <a:path w="285801" h="282586">
                <a:moveTo>
                  <a:pt x="0" y="0"/>
                </a:moveTo>
                <a:lnTo>
                  <a:pt x="285801" y="0"/>
                </a:lnTo>
                <a:lnTo>
                  <a:pt x="285801" y="282586"/>
                </a:lnTo>
                <a:lnTo>
                  <a:pt x="0" y="2825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Freeform 17"/>
          <p:cNvSpPr/>
          <p:nvPr/>
        </p:nvSpPr>
        <p:spPr>
          <a:xfrm>
            <a:off x="2807656" y="7659590"/>
            <a:ext cx="285801" cy="282586"/>
          </a:xfrm>
          <a:custGeom>
            <a:avLst/>
            <a:gdLst/>
            <a:ahLst/>
            <a:cxnLst/>
            <a:rect l="l" t="t" r="r" b="b"/>
            <a:pathLst>
              <a:path w="285801" h="282586">
                <a:moveTo>
                  <a:pt x="0" y="0"/>
                </a:moveTo>
                <a:lnTo>
                  <a:pt x="285801" y="0"/>
                </a:lnTo>
                <a:lnTo>
                  <a:pt x="285801" y="282586"/>
                </a:lnTo>
                <a:lnTo>
                  <a:pt x="0" y="2825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8" name="Freeform 18"/>
          <p:cNvSpPr/>
          <p:nvPr/>
        </p:nvSpPr>
        <p:spPr>
          <a:xfrm>
            <a:off x="10347293" y="4046504"/>
            <a:ext cx="285801" cy="282586"/>
          </a:xfrm>
          <a:custGeom>
            <a:avLst/>
            <a:gdLst/>
            <a:ahLst/>
            <a:cxnLst/>
            <a:rect l="l" t="t" r="r" b="b"/>
            <a:pathLst>
              <a:path w="285801" h="282586">
                <a:moveTo>
                  <a:pt x="0" y="0"/>
                </a:moveTo>
                <a:lnTo>
                  <a:pt x="285801" y="0"/>
                </a:lnTo>
                <a:lnTo>
                  <a:pt x="285801" y="282586"/>
                </a:lnTo>
                <a:lnTo>
                  <a:pt x="0" y="2825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19" name="Group 19"/>
          <p:cNvGrpSpPr/>
          <p:nvPr/>
        </p:nvGrpSpPr>
        <p:grpSpPr>
          <a:xfrm>
            <a:off x="16651759" y="100171"/>
            <a:ext cx="1521699" cy="746863"/>
            <a:chOff x="0" y="0"/>
            <a:chExt cx="2028932" cy="995818"/>
          </a:xfrm>
        </p:grpSpPr>
        <p:sp>
          <p:nvSpPr>
            <p:cNvPr id="20" name="Freeform 20"/>
            <p:cNvSpPr/>
            <p:nvPr/>
          </p:nvSpPr>
          <p:spPr>
            <a:xfrm>
              <a:off x="0" y="81648"/>
              <a:ext cx="680092" cy="833488"/>
            </a:xfrm>
            <a:custGeom>
              <a:avLst/>
              <a:gdLst/>
              <a:ahLst/>
              <a:cxnLst/>
              <a:rect l="l" t="t" r="r" b="b"/>
              <a:pathLst>
                <a:path w="680092" h="833488">
                  <a:moveTo>
                    <a:pt x="0" y="0"/>
                  </a:moveTo>
                  <a:lnTo>
                    <a:pt x="680092" y="0"/>
                  </a:lnTo>
                  <a:lnTo>
                    <a:pt x="680092" y="833487"/>
                  </a:lnTo>
                  <a:lnTo>
                    <a:pt x="0" y="833487"/>
                  </a:lnTo>
                  <a:lnTo>
                    <a:pt x="0" y="0"/>
                  </a:lnTo>
                  <a:close/>
                </a:path>
              </a:pathLst>
            </a:custGeom>
            <a:blipFill>
              <a:blip r:embed="rId8"/>
              <a:stretch>
                <a:fillRect/>
              </a:stretch>
            </a:blipFill>
          </p:spPr>
        </p:sp>
        <p:sp>
          <p:nvSpPr>
            <p:cNvPr id="21" name="AutoShape 21"/>
            <p:cNvSpPr/>
            <p:nvPr/>
          </p:nvSpPr>
          <p:spPr>
            <a:xfrm>
              <a:off x="895234" y="177258"/>
              <a:ext cx="0" cy="581407"/>
            </a:xfrm>
            <a:prstGeom prst="line">
              <a:avLst/>
            </a:prstGeom>
            <a:ln w="25400" cap="flat">
              <a:solidFill>
                <a:srgbClr val="FFFFFF"/>
              </a:solidFill>
              <a:prstDash val="solid"/>
              <a:headEnd type="none" w="sm" len="sm"/>
              <a:tailEnd type="none" w="sm" len="sm"/>
            </a:ln>
          </p:spPr>
        </p:sp>
        <p:sp>
          <p:nvSpPr>
            <p:cNvPr id="22" name="Freeform 22">
              <a:hlinkClick r:id="rId9" tooltip="https://boolamoola.com"/>
            </p:cNvPr>
            <p:cNvSpPr/>
            <p:nvPr/>
          </p:nvSpPr>
          <p:spPr>
            <a:xfrm>
              <a:off x="1033114" y="0"/>
              <a:ext cx="995818" cy="995818"/>
            </a:xfrm>
            <a:custGeom>
              <a:avLst/>
              <a:gdLst/>
              <a:ahLst/>
              <a:cxnLst/>
              <a:rect l="l" t="t" r="r" b="b"/>
              <a:pathLst>
                <a:path w="995818" h="995818">
                  <a:moveTo>
                    <a:pt x="0" y="0"/>
                  </a:moveTo>
                  <a:lnTo>
                    <a:pt x="995818" y="0"/>
                  </a:lnTo>
                  <a:lnTo>
                    <a:pt x="995818" y="995818"/>
                  </a:lnTo>
                  <a:lnTo>
                    <a:pt x="0" y="995818"/>
                  </a:lnTo>
                  <a:lnTo>
                    <a:pt x="0" y="0"/>
                  </a:lnTo>
                  <a:close/>
                </a:path>
              </a:pathLst>
            </a:custGeom>
            <a:blipFill>
              <a:blip r:embed="rId10"/>
              <a:stretch>
                <a:fillRect/>
              </a:stretch>
            </a:blipFill>
          </p:spPr>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1C1BA"/>
        </a:solidFill>
        <a:effectLst/>
      </p:bgPr>
    </p:bg>
    <p:spTree>
      <p:nvGrpSpPr>
        <p:cNvPr id="1" name=""/>
        <p:cNvGrpSpPr/>
        <p:nvPr/>
      </p:nvGrpSpPr>
      <p:grpSpPr>
        <a:xfrm>
          <a:off x="0" y="0"/>
          <a:ext cx="0" cy="0"/>
          <a:chOff x="0" y="0"/>
          <a:chExt cx="0" cy="0"/>
        </a:xfrm>
      </p:grpSpPr>
      <p:sp>
        <p:nvSpPr>
          <p:cNvPr id="2" name="Freeform 2"/>
          <p:cNvSpPr/>
          <p:nvPr/>
        </p:nvSpPr>
        <p:spPr>
          <a:xfrm>
            <a:off x="410875" y="2092990"/>
            <a:ext cx="9221134" cy="10105353"/>
          </a:xfrm>
          <a:custGeom>
            <a:avLst/>
            <a:gdLst/>
            <a:ahLst/>
            <a:cxnLst/>
            <a:rect l="l" t="t" r="r" b="b"/>
            <a:pathLst>
              <a:path w="9221134" h="10105353">
                <a:moveTo>
                  <a:pt x="0" y="0"/>
                </a:moveTo>
                <a:lnTo>
                  <a:pt x="9221135" y="0"/>
                </a:lnTo>
                <a:lnTo>
                  <a:pt x="9221135" y="10105352"/>
                </a:lnTo>
                <a:lnTo>
                  <a:pt x="0" y="10105352"/>
                </a:lnTo>
                <a:lnTo>
                  <a:pt x="0" y="0"/>
                </a:lnTo>
                <a:close/>
              </a:path>
            </a:pathLst>
          </a:custGeom>
          <a:blipFill>
            <a:blip r:embed="rId2"/>
            <a:stretch>
              <a:fillRect/>
            </a:stretch>
          </a:blipFill>
        </p:spPr>
        <p:txBody>
          <a:bodyPr/>
          <a:lstStyle/>
          <a:p>
            <a:endParaRPr lang="en-US" dirty="0"/>
          </a:p>
        </p:txBody>
      </p:sp>
      <p:sp>
        <p:nvSpPr>
          <p:cNvPr id="3" name="Freeform 3"/>
          <p:cNvSpPr/>
          <p:nvPr/>
        </p:nvSpPr>
        <p:spPr>
          <a:xfrm>
            <a:off x="10372312" y="6503513"/>
            <a:ext cx="418571" cy="413862"/>
          </a:xfrm>
          <a:custGeom>
            <a:avLst/>
            <a:gdLst/>
            <a:ahLst/>
            <a:cxnLst/>
            <a:rect l="l" t="t" r="r" b="b"/>
            <a:pathLst>
              <a:path w="418571" h="413862">
                <a:moveTo>
                  <a:pt x="0" y="0"/>
                </a:moveTo>
                <a:lnTo>
                  <a:pt x="418571" y="0"/>
                </a:lnTo>
                <a:lnTo>
                  <a:pt x="418571" y="413861"/>
                </a:lnTo>
                <a:lnTo>
                  <a:pt x="0" y="41386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0372312" y="7365049"/>
            <a:ext cx="418571" cy="413862"/>
          </a:xfrm>
          <a:custGeom>
            <a:avLst/>
            <a:gdLst/>
            <a:ahLst/>
            <a:cxnLst/>
            <a:rect l="l" t="t" r="r" b="b"/>
            <a:pathLst>
              <a:path w="418571" h="413862">
                <a:moveTo>
                  <a:pt x="0" y="0"/>
                </a:moveTo>
                <a:lnTo>
                  <a:pt x="418571" y="0"/>
                </a:lnTo>
                <a:lnTo>
                  <a:pt x="418571" y="413862"/>
                </a:lnTo>
                <a:lnTo>
                  <a:pt x="0" y="41386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10372312" y="8226586"/>
            <a:ext cx="418571" cy="413862"/>
          </a:xfrm>
          <a:custGeom>
            <a:avLst/>
            <a:gdLst/>
            <a:ahLst/>
            <a:cxnLst/>
            <a:rect l="l" t="t" r="r" b="b"/>
            <a:pathLst>
              <a:path w="418571" h="413862">
                <a:moveTo>
                  <a:pt x="0" y="0"/>
                </a:moveTo>
                <a:lnTo>
                  <a:pt x="418571" y="0"/>
                </a:lnTo>
                <a:lnTo>
                  <a:pt x="418571" y="413861"/>
                </a:lnTo>
                <a:lnTo>
                  <a:pt x="0" y="41386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TextBox 6"/>
          <p:cNvSpPr txBox="1"/>
          <p:nvPr/>
        </p:nvSpPr>
        <p:spPr>
          <a:xfrm>
            <a:off x="1028700" y="945786"/>
            <a:ext cx="16230600" cy="1753332"/>
          </a:xfrm>
          <a:prstGeom prst="rect">
            <a:avLst/>
          </a:prstGeom>
        </p:spPr>
        <p:txBody>
          <a:bodyPr lIns="0" tIns="0" rIns="0" bIns="0" rtlCol="0" anchor="t">
            <a:spAutoFit/>
          </a:bodyPr>
          <a:lstStyle/>
          <a:p>
            <a:pPr>
              <a:lnSpc>
                <a:spcPts val="13918"/>
              </a:lnSpc>
            </a:pPr>
            <a:r>
              <a:rPr lang="en-US" sz="11598">
                <a:solidFill>
                  <a:srgbClr val="FFFEFE"/>
                </a:solidFill>
                <a:latin typeface="Paytone One"/>
              </a:rPr>
              <a:t>UNDERSTANDING THE</a:t>
            </a:r>
          </a:p>
        </p:txBody>
      </p:sp>
      <p:sp>
        <p:nvSpPr>
          <p:cNvPr id="7" name="TextBox 7"/>
          <p:cNvSpPr txBox="1"/>
          <p:nvPr/>
        </p:nvSpPr>
        <p:spPr>
          <a:xfrm>
            <a:off x="11083108" y="6303488"/>
            <a:ext cx="5327776" cy="2398988"/>
          </a:xfrm>
          <a:prstGeom prst="rect">
            <a:avLst/>
          </a:prstGeom>
        </p:spPr>
        <p:txBody>
          <a:bodyPr lIns="0" tIns="0" rIns="0" bIns="0" rtlCol="0" anchor="t">
            <a:spAutoFit/>
          </a:bodyPr>
          <a:lstStyle/>
          <a:p>
            <a:pPr>
              <a:lnSpc>
                <a:spcPts val="6396"/>
              </a:lnSpc>
            </a:pPr>
            <a:r>
              <a:rPr lang="en-US" sz="3634">
                <a:solidFill>
                  <a:srgbClr val="FFFFFF"/>
                </a:solidFill>
                <a:latin typeface="Object Sans Bold"/>
              </a:rPr>
              <a:t>Interest</a:t>
            </a:r>
          </a:p>
          <a:p>
            <a:pPr>
              <a:lnSpc>
                <a:spcPts val="6396"/>
              </a:lnSpc>
            </a:pPr>
            <a:r>
              <a:rPr lang="en-US" sz="3634">
                <a:solidFill>
                  <a:srgbClr val="FFFFFF"/>
                </a:solidFill>
                <a:latin typeface="Object Sans Bold"/>
              </a:rPr>
              <a:t>Capitalization</a:t>
            </a:r>
          </a:p>
          <a:p>
            <a:pPr>
              <a:lnSpc>
                <a:spcPts val="6396"/>
              </a:lnSpc>
            </a:pPr>
            <a:r>
              <a:rPr lang="en-US" sz="3634">
                <a:solidFill>
                  <a:srgbClr val="FFFFFF"/>
                </a:solidFill>
                <a:latin typeface="Object Sans Bold"/>
              </a:rPr>
              <a:t>Length of Repayment</a:t>
            </a:r>
          </a:p>
        </p:txBody>
      </p:sp>
      <p:sp>
        <p:nvSpPr>
          <p:cNvPr id="8" name="TextBox 8"/>
          <p:cNvSpPr txBox="1"/>
          <p:nvPr/>
        </p:nvSpPr>
        <p:spPr>
          <a:xfrm>
            <a:off x="10372312" y="5261297"/>
            <a:ext cx="7390639" cy="796639"/>
          </a:xfrm>
          <a:prstGeom prst="rect">
            <a:avLst/>
          </a:prstGeom>
        </p:spPr>
        <p:txBody>
          <a:bodyPr lIns="0" tIns="0" rIns="0" bIns="0" rtlCol="0" anchor="t">
            <a:spAutoFit/>
          </a:bodyPr>
          <a:lstStyle/>
          <a:p>
            <a:pPr>
              <a:lnSpc>
                <a:spcPts val="6490"/>
              </a:lnSpc>
            </a:pPr>
            <a:r>
              <a:rPr lang="en-US" sz="4636">
                <a:solidFill>
                  <a:srgbClr val="0F4D92"/>
                </a:solidFill>
                <a:latin typeface="Object Sans Bold"/>
              </a:rPr>
              <a:t>Consider the following:</a:t>
            </a:r>
          </a:p>
        </p:txBody>
      </p:sp>
      <p:sp>
        <p:nvSpPr>
          <p:cNvPr id="9" name="TextBox 9"/>
          <p:cNvSpPr txBox="1"/>
          <p:nvPr/>
        </p:nvSpPr>
        <p:spPr>
          <a:xfrm>
            <a:off x="12719830" y="1822818"/>
            <a:ext cx="4288507" cy="1714500"/>
          </a:xfrm>
          <a:prstGeom prst="rect">
            <a:avLst/>
          </a:prstGeom>
        </p:spPr>
        <p:txBody>
          <a:bodyPr lIns="0" tIns="0" rIns="0" bIns="0" rtlCol="0" anchor="t">
            <a:spAutoFit/>
          </a:bodyPr>
          <a:lstStyle/>
          <a:p>
            <a:pPr>
              <a:lnSpc>
                <a:spcPts val="13232"/>
              </a:lnSpc>
            </a:pPr>
            <a:r>
              <a:rPr lang="en-US" sz="11027">
                <a:solidFill>
                  <a:srgbClr val="0F4D92"/>
                </a:solidFill>
                <a:latin typeface="Hiatus"/>
              </a:rPr>
              <a:t>Total Cost</a:t>
            </a:r>
          </a:p>
        </p:txBody>
      </p:sp>
      <p:grpSp>
        <p:nvGrpSpPr>
          <p:cNvPr id="10" name="Group 10"/>
          <p:cNvGrpSpPr/>
          <p:nvPr/>
        </p:nvGrpSpPr>
        <p:grpSpPr>
          <a:xfrm>
            <a:off x="16651759" y="100171"/>
            <a:ext cx="1521699" cy="746863"/>
            <a:chOff x="0" y="0"/>
            <a:chExt cx="2028932" cy="995818"/>
          </a:xfrm>
        </p:grpSpPr>
        <p:sp>
          <p:nvSpPr>
            <p:cNvPr id="11" name="Freeform 11"/>
            <p:cNvSpPr/>
            <p:nvPr/>
          </p:nvSpPr>
          <p:spPr>
            <a:xfrm>
              <a:off x="0" y="81648"/>
              <a:ext cx="680092" cy="833488"/>
            </a:xfrm>
            <a:custGeom>
              <a:avLst/>
              <a:gdLst/>
              <a:ahLst/>
              <a:cxnLst/>
              <a:rect l="l" t="t" r="r" b="b"/>
              <a:pathLst>
                <a:path w="680092" h="833488">
                  <a:moveTo>
                    <a:pt x="0" y="0"/>
                  </a:moveTo>
                  <a:lnTo>
                    <a:pt x="680092" y="0"/>
                  </a:lnTo>
                  <a:lnTo>
                    <a:pt x="680092" y="833487"/>
                  </a:lnTo>
                  <a:lnTo>
                    <a:pt x="0" y="833487"/>
                  </a:lnTo>
                  <a:lnTo>
                    <a:pt x="0" y="0"/>
                  </a:lnTo>
                  <a:close/>
                </a:path>
              </a:pathLst>
            </a:custGeom>
            <a:blipFill>
              <a:blip r:embed="rId5"/>
              <a:stretch>
                <a:fillRect/>
              </a:stretch>
            </a:blipFill>
          </p:spPr>
        </p:sp>
        <p:sp>
          <p:nvSpPr>
            <p:cNvPr id="12" name="AutoShape 12"/>
            <p:cNvSpPr/>
            <p:nvPr/>
          </p:nvSpPr>
          <p:spPr>
            <a:xfrm>
              <a:off x="895234" y="177258"/>
              <a:ext cx="0" cy="581407"/>
            </a:xfrm>
            <a:prstGeom prst="line">
              <a:avLst/>
            </a:prstGeom>
            <a:ln w="25400" cap="flat">
              <a:solidFill>
                <a:srgbClr val="FFFFFF"/>
              </a:solidFill>
              <a:prstDash val="solid"/>
              <a:headEnd type="none" w="sm" len="sm"/>
              <a:tailEnd type="none" w="sm" len="sm"/>
            </a:ln>
          </p:spPr>
        </p:sp>
        <p:sp>
          <p:nvSpPr>
            <p:cNvPr id="13" name="Freeform 13">
              <a:hlinkClick r:id="rId6" tooltip="https://boolamoola.com"/>
            </p:cNvPr>
            <p:cNvSpPr/>
            <p:nvPr/>
          </p:nvSpPr>
          <p:spPr>
            <a:xfrm>
              <a:off x="1033114" y="0"/>
              <a:ext cx="995818" cy="995818"/>
            </a:xfrm>
            <a:custGeom>
              <a:avLst/>
              <a:gdLst/>
              <a:ahLst/>
              <a:cxnLst/>
              <a:rect l="l" t="t" r="r" b="b"/>
              <a:pathLst>
                <a:path w="995818" h="995818">
                  <a:moveTo>
                    <a:pt x="0" y="0"/>
                  </a:moveTo>
                  <a:lnTo>
                    <a:pt x="995818" y="0"/>
                  </a:lnTo>
                  <a:lnTo>
                    <a:pt x="995818" y="995818"/>
                  </a:lnTo>
                  <a:lnTo>
                    <a:pt x="0" y="995818"/>
                  </a:lnTo>
                  <a:lnTo>
                    <a:pt x="0" y="0"/>
                  </a:lnTo>
                  <a:close/>
                </a:path>
              </a:pathLst>
            </a:custGeom>
            <a:blipFill>
              <a:blip r:embed="rId7"/>
              <a:stretch>
                <a:fillRect/>
              </a:stretch>
            </a:blipFill>
          </p:spPr>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Words>952</Words>
  <Application>Microsoft Office PowerPoint</Application>
  <PresentationFormat>Custom</PresentationFormat>
  <Paragraphs>139</Paragraphs>
  <Slides>17</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Paytone One</vt:lpstr>
      <vt:lpstr>Arial</vt:lpstr>
      <vt:lpstr>Object Sans Bold</vt:lpstr>
      <vt:lpstr>Calibri</vt:lpstr>
      <vt:lpstr>Hiatus</vt:lpstr>
      <vt:lpstr>Object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Boola Moola - White Coat Wealth - Understanding Debt</dc:title>
  <dc:creator>Dalton</dc:creator>
  <cp:lastModifiedBy>Dalton Everett</cp:lastModifiedBy>
  <cp:revision>2</cp:revision>
  <dcterms:created xsi:type="dcterms:W3CDTF">2006-08-16T00:00:00Z</dcterms:created>
  <dcterms:modified xsi:type="dcterms:W3CDTF">2023-06-22T14:23:33Z</dcterms:modified>
  <dc:identifier>DAFPTQx8u2Y</dc:identifier>
</cp:coreProperties>
</file>